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62" r:id="rId4"/>
    <p:sldId id="263" r:id="rId5"/>
    <p:sldId id="264" r:id="rId6"/>
    <p:sldId id="276" r:id="rId7"/>
    <p:sldId id="265" r:id="rId8"/>
    <p:sldId id="266" r:id="rId9"/>
    <p:sldId id="267" r:id="rId10"/>
    <p:sldId id="268" r:id="rId11"/>
    <p:sldId id="269" r:id="rId12"/>
    <p:sldId id="270" r:id="rId13"/>
    <p:sldId id="271" r:id="rId14"/>
    <p:sldId id="272" r:id="rId15"/>
    <p:sldId id="273" r:id="rId16"/>
    <p:sldId id="274" r:id="rId17"/>
    <p:sldId id="275" r:id="rId18"/>
    <p:sldId id="261" r:id="rId19"/>
    <p:sldId id="258" r:id="rId20"/>
    <p:sldId id="277" r:id="rId21"/>
    <p:sldId id="278" r:id="rId22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220"/>
    </p:ext>
    <p:ext uri="{FD5EFAAD-0ECE-453E-9831-46B23BE46B34}">
      <p15:chartTrackingRefBased xmlns=""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 horzBarState="maximized">
    <p:restoredLeft sz="15033" autoAdjust="0"/>
    <p:restoredTop sz="94660"/>
  </p:normalViewPr>
  <p:slideViewPr>
    <p:cSldViewPr snapToGrid="0">
      <p:cViewPr varScale="1">
        <p:scale>
          <a:sx n="91" d="100"/>
          <a:sy n="91" d="100"/>
        </p:scale>
        <p:origin x="-522" y="-114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32" name="Straight Connector 31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4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Isosceles Triangle 26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0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1" name="Isosceles Triangle 30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Isosceles Triangle 18"/>
            <p:cNvSpPr/>
            <p:nvPr/>
          </p:nvSpPr>
          <p:spPr>
            <a:xfrm rot="10800000">
              <a:off x="0" y="0"/>
              <a:ext cx="842596" cy="5666154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07067" y="2404534"/>
            <a:ext cx="7766936" cy="1646302"/>
          </a:xfrm>
        </p:spPr>
        <p:txBody>
          <a:bodyPr anchor="b">
            <a:noAutofit/>
          </a:bodyPr>
          <a:lstStyle>
            <a:lvl1pPr algn="r">
              <a:defRPr sz="5400">
                <a:solidFill>
                  <a:schemeClr val="accent1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07067" y="4050833"/>
            <a:ext cx="7766936" cy="1096899"/>
          </a:xfrm>
        </p:spPr>
        <p:txBody>
          <a:bodyPr anchor="t"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200B4E-AAE9-4C50-842D-E7085128831D}" type="datetimeFigureOut">
              <a:rPr lang="ru-RU" smtClean="0"/>
              <a:pPr/>
              <a:t>19.10.2022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FB9E29-3E3A-45C2-B1DE-EFFA5F192EF7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329551026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>
              <a:defRPr sz="36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200B4E-AAE9-4C50-842D-E7085128831D}" type="datetimeFigureOut">
              <a:rPr lang="ru-RU" smtClean="0"/>
              <a:pPr/>
              <a:t>19.10.2022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FB9E29-3E3A-45C2-B1DE-EFFA5F192EF7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162389629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2700867"/>
            <a:ext cx="8596668" cy="1826581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200B4E-AAE9-4C50-842D-E7085128831D}" type="datetimeFigureOut">
              <a:rPr lang="ru-RU" smtClean="0"/>
              <a:pPr/>
              <a:t>19.10.2022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FB9E29-3E3A-45C2-B1DE-EFFA5F192EF7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210739884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77334" y="2160589"/>
            <a:ext cx="4184035" cy="3880772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89970" y="2160589"/>
            <a:ext cx="4184034" cy="3880773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200B4E-AAE9-4C50-842D-E7085128831D}" type="datetimeFigureOut">
              <a:rPr lang="ru-RU" smtClean="0"/>
              <a:pPr/>
              <a:t>19.10.2022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FB9E29-3E3A-45C2-B1DE-EFFA5F192EF7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380038220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745" y="2160983"/>
            <a:ext cx="418562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5745" y="2737245"/>
            <a:ext cx="4185623" cy="3304117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88383" y="2160983"/>
            <a:ext cx="418561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88384" y="2737245"/>
            <a:ext cx="4185617" cy="3304117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200B4E-AAE9-4C50-842D-E7085128831D}" type="datetimeFigureOut">
              <a:rPr lang="ru-RU" smtClean="0"/>
              <a:pPr/>
              <a:t>19.10.2022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FB9E29-3E3A-45C2-B1DE-EFFA5F192EF7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421227639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200B4E-AAE9-4C50-842D-E7085128831D}" type="datetimeFigureOut">
              <a:rPr lang="ru-RU" smtClean="0"/>
              <a:pPr/>
              <a:t>19.10.2022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FB9E29-3E3A-45C2-B1DE-EFFA5F192EF7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163930835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200B4E-AAE9-4C50-842D-E7085128831D}" type="datetimeFigureOut">
              <a:rPr lang="ru-RU" smtClean="0"/>
              <a:pPr/>
              <a:t>19.10.2022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FB9E29-3E3A-45C2-B1DE-EFFA5F192EF7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253845608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1498604"/>
            <a:ext cx="3854528" cy="1278466"/>
          </a:xfrm>
        </p:spPr>
        <p:txBody>
          <a:bodyPr anchor="b">
            <a:normAutofit/>
          </a:bodyPr>
          <a:lstStyle>
            <a:lvl1pPr>
              <a:defRPr sz="20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0461" y="514924"/>
            <a:ext cx="4513541" cy="5526437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2777069"/>
            <a:ext cx="3854528" cy="2584449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063" indent="0">
              <a:buNone/>
              <a:defRPr sz="1400"/>
            </a:lvl2pPr>
            <a:lvl3pPr marL="914126" indent="0">
              <a:buNone/>
              <a:defRPr sz="1200"/>
            </a:lvl3pPr>
            <a:lvl4pPr marL="1371189" indent="0">
              <a:buNone/>
              <a:defRPr sz="1000"/>
            </a:lvl4pPr>
            <a:lvl5pPr marL="1828251" indent="0">
              <a:buNone/>
              <a:defRPr sz="1000"/>
            </a:lvl5pPr>
            <a:lvl6pPr marL="2285314" indent="0">
              <a:buNone/>
              <a:defRPr sz="1000"/>
            </a:lvl6pPr>
            <a:lvl7pPr marL="2742377" indent="0">
              <a:buNone/>
              <a:defRPr sz="1000"/>
            </a:lvl7pPr>
            <a:lvl8pPr marL="3199440" indent="0">
              <a:buNone/>
              <a:defRPr sz="1000"/>
            </a:lvl8pPr>
            <a:lvl9pPr marL="3656503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200B4E-AAE9-4C50-842D-E7085128831D}" type="datetimeFigureOut">
              <a:rPr lang="ru-RU" smtClean="0"/>
              <a:pPr/>
              <a:t>19.10.2022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FB9E29-3E3A-45C2-B1DE-EFFA5F192EF7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386775273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4800600"/>
            <a:ext cx="859666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77334" y="609600"/>
            <a:ext cx="8596668" cy="3845718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5367338"/>
            <a:ext cx="8596667" cy="674024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200B4E-AAE9-4C50-842D-E7085128831D}" type="datetimeFigureOut">
              <a:rPr lang="ru-RU" smtClean="0"/>
              <a:pPr/>
              <a:t>19.10.2022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FB9E29-3E3A-45C2-B1DE-EFFA5F192EF7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171999493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и подпис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609600"/>
            <a:ext cx="8596668" cy="3403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200B4E-AAE9-4C50-842D-E7085128831D}" type="datetimeFigureOut">
              <a:rPr lang="ru-RU" smtClean="0"/>
              <a:pPr/>
              <a:t>19.10.2022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FB9E29-3E3A-45C2-B1DE-EFFA5F192EF7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14666507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366139" y="3632200"/>
            <a:ext cx="722452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200B4E-AAE9-4C50-842D-E7085128831D}" type="datetimeFigureOut">
              <a:rPr lang="ru-RU" smtClean="0"/>
              <a:pPr/>
              <a:t>19.10.2022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FB9E29-3E3A-45C2-B1DE-EFFA5F192EF7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20" name="TextBox 19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latin typeface="Arial"/>
              </a:rPr>
              <a:t>”</a:t>
            </a:r>
            <a:endParaRPr lang="en-US" dirty="0">
              <a:solidFill>
                <a:schemeClr val="accent1">
                  <a:lumMod val="60000"/>
                  <a:lumOff val="40000"/>
                </a:schemeClr>
              </a:solidFill>
              <a:latin typeface="Arial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1729430257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арточка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1931988"/>
            <a:ext cx="8596668" cy="2595460"/>
          </a:xfrm>
        </p:spPr>
        <p:txBody>
          <a:bodyPr anchor="b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200B4E-AAE9-4C50-842D-E7085128831D}" type="datetimeFigureOut">
              <a:rPr lang="ru-RU" smtClean="0"/>
              <a:pPr/>
              <a:t>19.10.2022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FB9E29-3E3A-45C2-B1DE-EFFA5F192EF7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1287590127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карточки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200B4E-AAE9-4C50-842D-E7085128831D}" type="datetimeFigureOut">
              <a:rPr lang="ru-RU" smtClean="0"/>
              <a:pPr/>
              <a:t>19.10.2022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FB9E29-3E3A-45C2-B1DE-EFFA5F192EF7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="" xmlns:p14="http://schemas.microsoft.com/office/powerpoint/2010/main" val="1926151887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Истина или лож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799" y="609600"/>
            <a:ext cx="8588203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200B4E-AAE9-4C50-842D-E7085128831D}" type="datetimeFigureOut">
              <a:rPr lang="ru-RU" smtClean="0"/>
              <a:pPr/>
              <a:t>19.10.2022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FB9E29-3E3A-45C2-B1DE-EFFA5F192EF7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2546951616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200B4E-AAE9-4C50-842D-E7085128831D}" type="datetimeFigureOut">
              <a:rPr lang="ru-RU" smtClean="0"/>
              <a:pPr/>
              <a:t>19.10.2022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FB9E29-3E3A-45C2-B1DE-EFFA5F192EF7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1953737936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967673" y="609599"/>
            <a:ext cx="1304743" cy="5251451"/>
          </a:xfrm>
        </p:spPr>
        <p:txBody>
          <a:bodyPr vert="eaVert" anchor="ctr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77335" y="609600"/>
            <a:ext cx="7060150" cy="5251450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200B4E-AAE9-4C50-842D-E7085128831D}" type="datetimeFigureOut">
              <a:rPr lang="ru-RU" smtClean="0"/>
              <a:pPr/>
              <a:t>19.10.2022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FB9E29-3E3A-45C2-B1DE-EFFA5F192EF7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374939047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20" name="Straight Connector 19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2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Isosceles Triangle 23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Isosceles Triangle 27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Isosceles Triangle 28"/>
            <p:cNvSpPr/>
            <p:nvPr/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4" y="2160589"/>
            <a:ext cx="8596668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2200B4E-AAE9-4C50-842D-E7085128831D}" type="datetimeFigureOut">
              <a:rPr lang="ru-RU" smtClean="0"/>
              <a:pPr/>
              <a:t>19.10.2022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1"/>
                </a:solidFill>
              </a:defRPr>
            </a:lvl1pPr>
          </a:lstStyle>
          <a:p>
            <a:fld id="{A3FB9E29-3E3A-45C2-B1DE-EFFA5F192EF7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86139206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  <p:sldLayoutId id="2147483674" r:id="rId14"/>
    <p:sldLayoutId id="2147483675" r:id="rId15"/>
    <p:sldLayoutId id="2147483676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jpeg"/><Relationship Id="rId3" Type="http://schemas.openxmlformats.org/officeDocument/2006/relationships/hyperlink" Target="https://ru.wikipedia.org/wiki/%D0%90%D0%B4%D0%BC%D0%B8%D0%BD%D0%B8%D1%81%D1%82%D1%80%D0%B0%D1%82%D0%B8%D0%B2%D0%BD%D1%8B%D0%B9_%D1%86%D0%B5%D0%BD%D1%82%D1%80" TargetMode="External"/><Relationship Id="rId7" Type="http://schemas.openxmlformats.org/officeDocument/2006/relationships/hyperlink" Target="https://ru.wikipedia.org/wiki/%D0%A1%D1%82%D0%B0%D0%BB%D0%B8%D0%BD%D0%B3%D1%80%D0%B0%D0%B4%D1%81%D0%BA%D0%B0%D1%8F_%D0%B1%D0%B8%D1%82%D0%B2%D0%B0" TargetMode="External"/><Relationship Id="rId2" Type="http://schemas.openxmlformats.org/officeDocument/2006/relationships/hyperlink" Target="https://ru.wikipedia.org/wiki/%D0%A0%D0%BE%D1%81%D1%81%D0%B8%D0%B9%D1%81%D0%BA%D0%B0%D1%8F_%D0%A4%D0%B5%D0%B4%D0%B5%D1%80%D0%B0%D1%86%D0%B8%D1%8F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s://ru.wikipedia.org/wiki/%D0%9E%D0%B1%D0%BE%D1%80%D0%BE%D0%BD%D0%B0_%D0%A6%D0%B0%D1%80%D0%B8%D1%86%D1%8B%D0%BD%D0%B0" TargetMode="External"/><Relationship Id="rId5" Type="http://schemas.openxmlformats.org/officeDocument/2006/relationships/hyperlink" Target="https://ru.wikipedia.org/wiki/%D0%93%D0%BE%D1%80%D0%BE%D0%B4-%D0%B3%D0%B5%D1%80%D0%BE%D0%B9" TargetMode="External"/><Relationship Id="rId4" Type="http://schemas.openxmlformats.org/officeDocument/2006/relationships/hyperlink" Target="https://ru.wikipedia.org/wiki/%D0%92%D0%BE%D0%BB%D0%B3%D0%BE%D0%B3%D1%80%D0%B0%D0%B4%D1%81%D0%BA%D0%B0%D1%8F_%D0%BE%D0%B1%D0%BB%D0%B0%D1%81%D1%82%D1%8C" TargetMode="External"/><Relationship Id="rId9" Type="http://schemas.openxmlformats.org/officeDocument/2006/relationships/image" Target="../media/image3.jpe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hyperlink" Target="https://ru.wikipedia.org/wiki/%D0%92%D0%B0%D1%80%D1%8F%D0%B3%D0%B8" TargetMode="External"/><Relationship Id="rId3" Type="http://schemas.openxmlformats.org/officeDocument/2006/relationships/hyperlink" Target="https://ru.wikipedia.org/wiki/%D0%92%D0%BE%D0%BB%D0%B3%D0%BE%D0%B4%D0%BE%D0%BD%D1%81%D0%BA%D0%B0%D1%8F_%D0%BF%D0%B5%D1%80%D0%B5%D0%B2%D0%BE%D0%BB%D0%BE%D0%BA%D0%B0" TargetMode="External"/><Relationship Id="rId7" Type="http://schemas.openxmlformats.org/officeDocument/2006/relationships/hyperlink" Target="https://ru.wikipedia.org/wiki/%D0%A5%D0%B0%D0%B7%D0%B0%D1%80%D0%B8%D1%8F" TargetMode="External"/><Relationship Id="rId2" Type="http://schemas.openxmlformats.org/officeDocument/2006/relationships/hyperlink" Target="https://ru.wikipedia.org/wiki/%D0%92%D0%BE%D0%BB%D0%B6%D1%81%D0%BA%D0%B8%D0%B9_%D1%82%D0%BE%D1%80%D0%B3%D0%BE%D0%B2%D1%8B%D0%B9_%D0%BF%D1%83%D1%82%D1%8C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s://ru.wikipedia.org/wiki/%D0%92%D0%BE%D0%BB%D0%B6%D1%81%D0%BA%D0%B0%D1%8F_%D0%91%D1%83%D0%BB%D0%B3%D0%B0%D1%80%D0%B8%D1%8F" TargetMode="External"/><Relationship Id="rId11" Type="http://schemas.openxmlformats.org/officeDocument/2006/relationships/image" Target="../media/image5.png"/><Relationship Id="rId5" Type="http://schemas.openxmlformats.org/officeDocument/2006/relationships/hyperlink" Target="https://ru.wikipedia.org/wiki/%D0%A0%D1%83%D1%81%D1%8C" TargetMode="External"/><Relationship Id="rId10" Type="http://schemas.openxmlformats.org/officeDocument/2006/relationships/image" Target="../media/image4.jpeg"/><Relationship Id="rId4" Type="http://schemas.openxmlformats.org/officeDocument/2006/relationships/hyperlink" Target="https://ru.wikipedia.org/wiki/%D0%A1%D1%83%D0%B4%D0%BE%D1%85%D0%BE%D0%B4%D1%81%D1%82%D0%B2%D0%BE_%D0%BD%D0%B0_%D0%92%D0%BE%D0%BB%D0%B3%D0%B5" TargetMode="External"/><Relationship Id="rId9" Type="http://schemas.openxmlformats.org/officeDocument/2006/relationships/hyperlink" Target="https://ru.wikipedia.org/wiki/%D0%90%D1%80%D0%B0%D0%B1%D1%8B" TargetMode="External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jpeg"/><Relationship Id="rId3" Type="http://schemas.openxmlformats.org/officeDocument/2006/relationships/hyperlink" Target="https://ru.wikipedia.org/wiki/%D0%A4%D1%91%D0%B4%D0%BE%D1%80_II_%D0%93%D0%BE%D0%B4%D1%83%D0%BD%D0%BE%D0%B2" TargetMode="External"/><Relationship Id="rId7" Type="http://schemas.openxmlformats.org/officeDocument/2006/relationships/image" Target="../media/image6.jpeg"/><Relationship Id="rId2" Type="http://schemas.openxmlformats.org/officeDocument/2006/relationships/hyperlink" Target="https://ru.wikipedia.org/wiki/%D0%A2%D0%BE%D0%BF%D0%BE%D0%B3%D1%80%D0%B0%D1%84%D0%B8%D1%87%D0%B5%D1%81%D0%BA%D0%B0%D1%8F_%D0%BA%D0%B0%D1%80%D1%82%D0%B0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s://ru.wikipedia.org/wiki/%D0%92%D0%BE%D0%BB%D0%B3%D0%BE%D0%B3%D1%80%D0%B0%D0%B4" TargetMode="External"/><Relationship Id="rId5" Type="http://schemas.openxmlformats.org/officeDocument/2006/relationships/hyperlink" Target="https://ru.wikipedia.org/wiki/%D0%A1%D0%B8%D0%BD%D0%BE%D0%BD%D0%B8%D0%BC%D1%8B" TargetMode="External"/><Relationship Id="rId4" Type="http://schemas.openxmlformats.org/officeDocument/2006/relationships/hyperlink" Target="https://ru.wikipedia.org/wiki/%D0%A2%D1%8E%D1%80%D0%BA%D1%81%D0%BA%D0%B8%D0%B5_%D1%8F%D0%B7%D1%8B%D0%BA%D0%B8" TargetMode="External"/><Relationship Id="rId9" Type="http://schemas.openxmlformats.org/officeDocument/2006/relationships/image" Target="../media/image8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hyperlink" Target="https://ru.wikipedia.org/wiki/%D0%A2%D0%BE%D0%BF%D0%BE%D0%BD%D0%B8%D0%BC" TargetMode="External"/><Relationship Id="rId2" Type="http://schemas.openxmlformats.org/officeDocument/2006/relationships/hyperlink" Target="https://ru.wikipedia.org/w/index.php?title=%D0%9F%D0%B5%D1%80%D0%B5%D0%B8%D0%BC%D0%B5%D0%BD%D0%BE%D0%B2%D0%B0%D0%BD%D0%BD%D1%8B%D0%B5_%D0%BD%D0%B0%D1%81%D0%B5%D0%BB%D1%91%D0%BD%D0%BD%D1%8B%D0%B5_%D0%BF%D1%83%D0%BD%D0%BA%D1%82%D1%8B_%D0%A0%D0%BE%D1%81%D1%81%D0%B8%D0%B8&amp;action=edit&amp;redlink=1" TargetMode="Externa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1.jpeg"/><Relationship Id="rId5" Type="http://schemas.openxmlformats.org/officeDocument/2006/relationships/image" Target="../media/image10.jpeg"/><Relationship Id="rId4" Type="http://schemas.openxmlformats.org/officeDocument/2006/relationships/image" Target="../media/image9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hyperlink" Target="http://www.volgsovet.ru/Documents/Regulations.aspx" TargetMode="External"/><Relationship Id="rId2" Type="http://schemas.openxmlformats.org/officeDocument/2006/relationships/hyperlink" Target="http://www.volgadmin.ru/ru/MPCity/CityHistory.aspx" TargetMode="Externa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3.jpeg"/><Relationship Id="rId4" Type="http://schemas.openxmlformats.org/officeDocument/2006/relationships/image" Target="../media/image12.jpe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hyperlink" Target="https://ru.wikipedia.org/wiki/%D0%A1%D1%82%D0%B0%D0%BB%D1%8C" TargetMode="External"/><Relationship Id="rId3" Type="http://schemas.openxmlformats.org/officeDocument/2006/relationships/hyperlink" Target="https://ru.wikipedia.org/wiki/%D0%92%D0%B3%D0%A2%D0%97" TargetMode="External"/><Relationship Id="rId7" Type="http://schemas.openxmlformats.org/officeDocument/2006/relationships/hyperlink" Target="https://ru.wikipedia.org/wiki/%D0%9A%D0%BB%D0%B0%D1%81%D1%82%D0%B5%D1%80_(%D1%8D%D0%BA%D0%BE%D0%BD%D0%BE%D0%BC%D0%B8%D0%BA%D0%B0)" TargetMode="External"/><Relationship Id="rId2" Type="http://schemas.openxmlformats.org/officeDocument/2006/relationships/hyperlink" Target="https://ru.wikipedia.org/wiki/%D0%92%D0%BE%D0%BB%D0%B3%D0%BE%D0%B3%D1%80%D0%B0%D0%B4%D1%81%D0%BA%D0%B0%D1%8F_%D0%93%D0%A0%D0%AD%D0%A1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s://ru.wikipedia.org/wiki/%D0%92%D0%BE%D0%BB%D0%B3%D0%BE%D0%B3%D1%80%D0%B0%D0%B4" TargetMode="External"/><Relationship Id="rId11" Type="http://schemas.openxmlformats.org/officeDocument/2006/relationships/image" Target="../media/image16.jpeg"/><Relationship Id="rId5" Type="http://schemas.openxmlformats.org/officeDocument/2006/relationships/hyperlink" Target="https://ru.wikipedia.org/wiki/%D0%92%D0%BE%D0%BB%D0%B3%D0%BE%D0%B3%D1%80%D0%B0%D0%B4%D1%81%D0%BA%D0%B8%D0%B9_%D0%B7%D0%B0%D0%B2%D0%BE%D0%B4_%D1%82%D1%80%D0%B0%D0%BA%D1%82%D0%BE%D1%80%D0%BD%D1%8B%D1%85_%D0%B4%D0%B5%D1%82%D0%B0%D0%BB%D0%B5%D0%B9_%D0%B8_%D0%BD%D0%BE%D1%80%D0%BC%D0%B0%D0%BB%D0%B5%D0%B9" TargetMode="External"/><Relationship Id="rId10" Type="http://schemas.openxmlformats.org/officeDocument/2006/relationships/image" Target="../media/image15.jpeg"/><Relationship Id="rId4" Type="http://schemas.openxmlformats.org/officeDocument/2006/relationships/hyperlink" Target="https://ru.wikipedia.org/wiki/%D0%92%D0%BE%D0%BB%D0%B3%D0%BE%D0%B3%D1%80%D0%B0%D0%B4%D1%81%D0%BA%D0%B8%D0%B9_%D1%81%D1%83%D0%B4%D0%BE%D1%81%D1%82%D1%80%D0%BE%D0%B8%D1%82%D0%B5%D0%BB%D1%8C%D0%BD%D1%8B%D0%B9_%D0%B7%D0%B0%D0%B2%D0%BE%D0%B4" TargetMode="External"/><Relationship Id="rId9" Type="http://schemas.openxmlformats.org/officeDocument/2006/relationships/image" Target="../media/image14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hyperlink" Target="https://ru.wikipedia.org/wiki/%D0%92%D0%BE%D0%BB%D0%B3%D0%BE%D0%B3%D1%80%D0%B0%D0%B4%D1%81%D0%BA%D0%B8%D0%B9_%D0%B3%D0%BE%D1%81%D1%83%D0%B4%D0%B0%D1%80%D1%81%D1%82%D0%B2%D0%B5%D0%BD%D0%BD%D1%8B%D0%B9_%D0%BF%D0%B5%D0%B4%D0%B0%D0%B3%D0%BE%D0%B3%D0%B8%D1%87%D0%B5%D1%81%D0%BA%D0%B8%D0%B9_%D1%83%D0%BD%D0%B8%D0%B2%D0%B5%D1%80%D1%81%D0%B8%D1%82%D0%B5%D1%82" TargetMode="External"/><Relationship Id="rId2" Type="http://schemas.openxmlformats.org/officeDocument/2006/relationships/hyperlink" Target="https://ru.wikipedia.org/wiki/%D0%92%D0%BE%D0%BB%D0%B3%D0%BE%D0%B3%D1%80%D0%B0%D0%B4%D1%81%D0%BA%D0%B8%D0%B9_%D0%B3%D0%BE%D1%81%D1%83%D0%B4%D0%B0%D1%80%D1%81%D1%82%D0%B2%D0%B5%D0%BD%D0%BD%D1%8B%D0%B9_%D1%82%D0%B5%D1%85%D0%BD%D0%B8%D1%87%D0%B5%D1%81%D0%BA%D0%B8%D0%B9_%D1%83%D0%BD%D0%B8%D0%B2%D0%B5%D1%80%D1%81%D0%B8%D1%82%D0%B5%D1%82" TargetMode="Externa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8.jpeg"/><Relationship Id="rId5" Type="http://schemas.openxmlformats.org/officeDocument/2006/relationships/image" Target="../media/image17.jpeg"/><Relationship Id="rId4" Type="http://schemas.openxmlformats.org/officeDocument/2006/relationships/hyperlink" Target="https://ru.wikipedia.org/wiki/%D0%92%D0%BE%D0%BB%D0%B3%D0%BE%D0%B3%D1%80%D0%B0%D0%B4%D1%81%D0%BA%D0%B8%D0%B9_%D0%B3%D0%BE%D1%81%D1%83%D0%B4%D0%B0%D1%80%D1%81%D1%82%D0%B2%D0%B5%D0%BD%D0%BD%D1%8B%D0%B9_%D0%BC%D0%B5%D0%B4%D0%B8%D1%86%D0%B8%D0%BD%D1%81%D0%BA%D0%B8%D0%B9_%D1%83%D0%BD%D0%B8%D0%B2%D0%B5%D1%80%D1%81%D0%B8%D1%82%D0%B5%D1%82" TargetMode="Externa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hyperlink" Target="https://ru.wikipedia.org/wiki/%D0%A1%D0%B8%D0%B1%D0%B8%D1%80%D1%81%D0%BA%D0%B8%D0%B9_%D0%BF%D0%BE%D1%85%D0%BE%D0%B4_%D1%8F%D0%BF%D0%BE%D0%BD%D1%81%D0%BA%D0%BE%D0%B9_%D0%B0%D1%80%D0%BC%D0%B8%D0%B8" TargetMode="External"/><Relationship Id="rId7" Type="http://schemas.openxmlformats.org/officeDocument/2006/relationships/hyperlink" Target="https://ru.wikipedia.org/wiki/%D0%A1%D0%B5%D0%BF%D0%B0%D1%80%D0%B0%D1%82%D0%BD%D1%8B%D0%B9_%D0%BC%D0%B8%D1%80" TargetMode="External"/><Relationship Id="rId2" Type="http://schemas.openxmlformats.org/officeDocument/2006/relationships/hyperlink" Target="https://ru.wikipedia.org/wiki/%D0%A2%D1%83%D1%80%D1%86%D0%B8%D1%8F_%D0%B2%D0%BE_%D0%92%D1%82%D0%BE%D1%80%D0%BE%D0%B9_%D0%BC%D0%B8%D1%80%D0%BE%D0%B2%D0%BE%D0%B9_%D0%B2%D0%BE%D0%B9%D0%BD%D0%B5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s://ru.wikipedia.org/wiki/%D0%9A%D0%B0%D0%BB%D0%BB%D0%B0%D0%B8,_%D0%9C%D0%B8%D0%BA%D0%BB%D0%BE%D1%88" TargetMode="External"/><Relationship Id="rId5" Type="http://schemas.openxmlformats.org/officeDocument/2006/relationships/hyperlink" Target="https://ru.wikipedia.org/wiki/%D0%91%D0%B0%D0%B4%D0%BE%D0%BB%D1%8C%D0%BE,_%D0%9F%D1%8C%D0%B5%D1%82%D1%80%D0%BE" TargetMode="External"/><Relationship Id="rId4" Type="http://schemas.openxmlformats.org/officeDocument/2006/relationships/hyperlink" Target="https://ru.wikipedia.org/wiki/%D0%9C%D0%B8%D1%85%D0%B0%D0%B9_I" TargetMode="Externa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hyperlink" Target="https://ru.wikipedia.org/wiki/%D0%A1%D1%82%D0%B0%D0%BB%D0%B8%D0%BD%D1%81%D0%BA%D0%B8%D0%B9_%D0%B0%D0%BC%D0%BF%D0%B8%D1%80" TargetMode="Externa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1.jpeg"/><Relationship Id="rId4" Type="http://schemas.openxmlformats.org/officeDocument/2006/relationships/image" Target="../media/image20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hyperlink" Target="https://ru.wikipedia.org/wiki/%D0%91%D1%83%D0%BB%D1%8C%D0%B2%D0%B0%D1%80" TargetMode="External"/><Relationship Id="rId7" Type="http://schemas.openxmlformats.org/officeDocument/2006/relationships/hyperlink" Target="https://ru.wikipedia.org/wiki/%D0%9F%D1%80%D0%BE%D1%81%D0%BF%D0%B5%D0%BA%D1%82_%D0%9B%D0%B5%D0%BD%D0%B8%D0%BD%D0%B0_(%D0%92%D0%BE%D0%BB%D0%B3%D0%BE%D0%B3%D1%80%D0%B0%D0%B4)" TargetMode="External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2.xml"/><Relationship Id="rId6" Type="http://schemas.openxmlformats.org/officeDocument/2006/relationships/hyperlink" Target="https://ru.wikipedia.org/wiki/%D0%9F%D0%BB%D0%BE%D1%89%D0%B0%D0%B4%D1%8C_%D0%9F%D0%B0%D0%B2%D1%88%D0%B8%D1%85_%D0%B1%D0%BE%D1%80%D1%86%D0%BE%D0%B2_(%D0%92%D0%BE%D0%BB%D0%B3%D0%BE%D0%B3%D1%80%D0%B0%D0%B4)" TargetMode="External"/><Relationship Id="rId5" Type="http://schemas.openxmlformats.org/officeDocument/2006/relationships/hyperlink" Target="https://ru.wikipedia.org/wiki/%D0%9D%D0%B0%D0%B1%D1%80%D0%B5%D0%B6%D0%BD%D0%B0%D1%8F_62-%D0%B9_%D0%90%D1%80%D0%BC%D0%B8%D0%B8_(%D0%92%D0%BE%D0%BB%D0%B3%D0%BE%D0%B3%D1%80%D0%B0%D0%B4)" TargetMode="External"/><Relationship Id="rId4" Type="http://schemas.openxmlformats.org/officeDocument/2006/relationships/hyperlink" Target="https://ru.wikipedia.org/wiki/%D0%92%D0%BE%D0%BB%D0%B3%D0%BE%D0%B3%D1%80%D0%B0%D0%B4" TargetMode="Externa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hyperlink" Target="https://ru.wikipedia.org/wiki/%D0%92%D0%BE%D0%BB%D0%B3%D0%BE%D0%B3%D1%80%D0%B0%D0%B4" TargetMode="External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hyperlink" Target="https://ru.wikipedia.org/wiki/%D0%9E%D0%B1%D0%BE%D1%80%D0%BE%D0%BD%D0%B0_%D0%A6%D0%B0%D1%80%D0%B8%D1%86%D1%8B%D0%BD%D0%B0" TargetMode="External"/><Relationship Id="rId2" Type="http://schemas.openxmlformats.org/officeDocument/2006/relationships/hyperlink" Target="https://ru.wikipedia.org/wiki/%D0%93%D1%80%D0%B0%D0%B6%D0%B4%D0%B0%D0%BD%D1%81%D0%BA%D0%B0%D1%8F_%D0%B2%D0%BE%D0%B9%D0%BD%D0%B0_%D0%B2_%D0%A0%D0%BE%D1%81%D1%81%D0%B8%D0%B8" TargetMode="Externa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5.jpeg"/><Relationship Id="rId4" Type="http://schemas.openxmlformats.org/officeDocument/2006/relationships/hyperlink" Target="https://ru.wikipedia.org/wiki/%D0%A1%D1%82%D0%B0%D0%BB%D0%B8%D0%BD%D0%B3%D1%80%D0%B0%D0%B4%D1%81%D0%BA%D0%B0%D1%8F_%D0%B1%D0%B8%D1%82%D0%B2%D0%B0" TargetMode="Externa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hyperlink" Target="https://ru.wikipedia.org/wiki/%D0%92%D0%BE%D0%BB%D0%B6%D1%81%D0%BA%D0%B0%D1%8F_%D0%93%D0%AD%D0%A1" TargetMode="External"/><Relationship Id="rId2" Type="http://schemas.openxmlformats.org/officeDocument/2006/relationships/hyperlink" Target="https://ru.wikipedia.org/wiki/%D0%92%D0%B5%D1%87%D0%BD%D1%8B%D0%B9_%D0%BE%D0%B3%D0%BE%D0%BD%D1%8C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s://ru.wikipedia.org/wiki/%D0%9F%D0%BE%D1%81%D1%82_%E2%84%961_(%D0%92%D0%BE%D0%BB%D0%B3%D0%BE%D0%B3%D1%80%D0%B0%D0%B4)" TargetMode="External"/><Relationship Id="rId5" Type="http://schemas.openxmlformats.org/officeDocument/2006/relationships/hyperlink" Target="https://ru.wikipedia.org/wiki/1965_%D0%B3%D0%BE%D0%B4" TargetMode="External"/><Relationship Id="rId4" Type="http://schemas.openxmlformats.org/officeDocument/2006/relationships/hyperlink" Target="https://ru.wikipedia.org/wiki/%D0%9F%D0%BB%D0%BE%D1%89%D0%B0%D0%B4%D1%8C_%D0%9F%D0%B0%D0%B2%D1%88%D0%B8%D1%85_%D0%B1%D0%BE%D1%80%D1%86%D0%BE%D0%B2" TargetMode="Externa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0.jpeg"/><Relationship Id="rId4" Type="http://schemas.openxmlformats.org/officeDocument/2006/relationships/image" Target="../media/image29.jpe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eg"/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35.jpeg"/><Relationship Id="rId5" Type="http://schemas.openxmlformats.org/officeDocument/2006/relationships/image" Target="../media/image34.jpeg"/><Relationship Id="rId4" Type="http://schemas.openxmlformats.org/officeDocument/2006/relationships/image" Target="../media/image33.jpeg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4957011" y="346364"/>
            <a:ext cx="6126625" cy="4236146"/>
          </a:xfrm>
        </p:spPr>
        <p:txBody>
          <a:bodyPr/>
          <a:lstStyle/>
          <a:p>
            <a:pPr algn="ctr"/>
            <a:r>
              <a:rPr lang="ru-RU" sz="2000" dirty="0" smtClean="0"/>
              <a:t>ГАУ «КЦСОН города Каменска-Уральского»</a:t>
            </a:r>
            <a:br>
              <a:rPr lang="ru-RU" sz="2000" dirty="0" smtClean="0"/>
            </a:br>
            <a:r>
              <a:rPr lang="ru-RU" sz="2000" dirty="0" smtClean="0"/>
              <a:t/>
            </a:r>
            <a:br>
              <a:rPr lang="ru-RU" sz="2000" dirty="0" smtClean="0"/>
            </a:br>
            <a:r>
              <a:rPr lang="ru-RU" sz="2000" dirty="0" smtClean="0"/>
              <a:t/>
            </a:r>
            <a:br>
              <a:rPr lang="ru-RU" sz="2000" dirty="0" smtClean="0"/>
            </a:br>
            <a:r>
              <a:rPr lang="ru-RU" sz="2000" dirty="0" smtClean="0"/>
              <a:t/>
            </a:r>
            <a:br>
              <a:rPr lang="ru-RU" sz="2000" dirty="0" smtClean="0"/>
            </a:br>
            <a:r>
              <a:rPr lang="ru-RU" sz="2000" dirty="0" smtClean="0"/>
              <a:t>Школа </a:t>
            </a:r>
            <a:r>
              <a:rPr lang="ru-RU" sz="2000" dirty="0" smtClean="0"/>
              <a:t>пожилого возраста по направлению</a:t>
            </a:r>
            <a:r>
              <a:rPr lang="ru-RU" sz="2000" dirty="0" smtClean="0"/>
              <a:t>:</a:t>
            </a:r>
            <a:r>
              <a:rPr lang="ru-RU" sz="4000" dirty="0" smtClean="0"/>
              <a:t/>
            </a:r>
            <a:br>
              <a:rPr lang="ru-RU" sz="4000" dirty="0" smtClean="0"/>
            </a:br>
            <a:r>
              <a:rPr lang="ru-RU" sz="4000" dirty="0" smtClean="0"/>
              <a:t>«Социальный туризм»</a:t>
            </a:r>
            <a:br>
              <a:rPr lang="ru-RU" sz="4000" dirty="0" smtClean="0"/>
            </a:br>
            <a:r>
              <a:rPr lang="ru-RU" sz="4000" dirty="0" smtClean="0"/>
              <a:t/>
            </a:r>
            <a:br>
              <a:rPr lang="ru-RU" sz="4000" dirty="0" smtClean="0"/>
            </a:br>
            <a:r>
              <a:rPr lang="ru-RU" sz="4000" dirty="0" smtClean="0"/>
              <a:t> </a:t>
            </a:r>
            <a:r>
              <a:rPr lang="ru-RU" sz="4000" dirty="0" smtClean="0"/>
              <a:t>тема: «</a:t>
            </a:r>
            <a:r>
              <a:rPr lang="ru-RU" sz="4000" b="1" u="sng" dirty="0" smtClean="0"/>
              <a:t>Город-герой </a:t>
            </a:r>
            <a:r>
              <a:rPr lang="ru-RU" sz="4000" b="1" u="sng" dirty="0" smtClean="0"/>
              <a:t>Сталинград </a:t>
            </a:r>
            <a:r>
              <a:rPr lang="ru-RU" sz="4000" b="1" u="sng" dirty="0" smtClean="0"/>
              <a:t>Волгоград»</a:t>
            </a:r>
            <a:endParaRPr lang="ru-RU" sz="4000" b="1" u="sng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4593021" y="5417127"/>
            <a:ext cx="7598978" cy="791168"/>
          </a:xfrm>
        </p:spPr>
        <p:txBody>
          <a:bodyPr>
            <a:normAutofit lnSpcReduction="10000"/>
          </a:bodyPr>
          <a:lstStyle/>
          <a:p>
            <a:pPr algn="ctr"/>
            <a:r>
              <a:rPr lang="ru-RU" sz="2000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Руководитель: </a:t>
            </a:r>
            <a:r>
              <a:rPr lang="ru-RU" sz="2000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специалист по социальной работе </a:t>
            </a:r>
          </a:p>
          <a:p>
            <a:pPr algn="ctr"/>
            <a:r>
              <a:rPr lang="ru-RU" sz="2000" b="1" dirty="0" err="1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Пучкова</a:t>
            </a:r>
            <a:r>
              <a:rPr lang="ru-RU" sz="2000" b="1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 </a:t>
            </a:r>
            <a:r>
              <a:rPr lang="ru-RU" sz="2000" b="1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Марина Викторовна</a:t>
            </a:r>
          </a:p>
          <a:p>
            <a:pPr algn="ctr"/>
            <a:endParaRPr lang="ru-RU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7890" y="141304"/>
            <a:ext cx="4581626" cy="5649479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93673863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77334" y="609599"/>
            <a:ext cx="8596668" cy="2128503"/>
          </a:xfrm>
        </p:spPr>
        <p:txBody>
          <a:bodyPr>
            <a:noAutofit/>
          </a:bodyPr>
          <a:lstStyle/>
          <a:p>
            <a:pPr algn="just"/>
            <a:r>
              <a:rPr lang="ru-RU" sz="2000" b="1" dirty="0" err="1">
                <a:solidFill>
                  <a:schemeClr val="tx1"/>
                </a:solidFill>
              </a:rPr>
              <a:t>Волгогра́д</a:t>
            </a:r>
            <a:r>
              <a:rPr lang="ru-RU" sz="2000" b="1" dirty="0">
                <a:solidFill>
                  <a:schemeClr val="tx1"/>
                </a:solidFill>
              </a:rPr>
              <a:t> — город на юго-востоке европейской части </a:t>
            </a:r>
            <a:r>
              <a:rPr lang="ru-RU" sz="2000" b="1" dirty="0">
                <a:solidFill>
                  <a:schemeClr val="tx1"/>
                </a:solidFill>
                <a:hlinkClick r:id="rId2" tooltip="Российская Федерация"/>
              </a:rPr>
              <a:t>Российской Федерации</a:t>
            </a:r>
            <a:r>
              <a:rPr lang="ru-RU" sz="2000" b="1" dirty="0">
                <a:solidFill>
                  <a:schemeClr val="tx1"/>
                </a:solidFill>
              </a:rPr>
              <a:t> с населением 1 013 </a:t>
            </a:r>
            <a:r>
              <a:rPr lang="ru-RU" sz="2000" b="1" dirty="0" smtClean="0">
                <a:solidFill>
                  <a:schemeClr val="tx1"/>
                </a:solidFill>
              </a:rPr>
              <a:t>533</a:t>
            </a:r>
            <a:r>
              <a:rPr lang="ru-RU" sz="2000" b="1" dirty="0">
                <a:solidFill>
                  <a:schemeClr val="tx1"/>
                </a:solidFill>
              </a:rPr>
              <a:t> человек (2018). </a:t>
            </a:r>
            <a:r>
              <a:rPr lang="ru-RU" sz="2000" b="1" dirty="0">
                <a:solidFill>
                  <a:schemeClr val="tx1"/>
                </a:solidFill>
                <a:hlinkClick r:id="rId3" tooltip="Административный центр"/>
              </a:rPr>
              <a:t>Административный центр</a:t>
            </a:r>
            <a:r>
              <a:rPr lang="ru-RU" sz="2000" b="1" dirty="0">
                <a:solidFill>
                  <a:schemeClr val="tx1"/>
                </a:solidFill>
              </a:rPr>
              <a:t> </a:t>
            </a:r>
            <a:r>
              <a:rPr lang="ru-RU" sz="2000" b="1" dirty="0">
                <a:solidFill>
                  <a:schemeClr val="tx1"/>
                </a:solidFill>
                <a:hlinkClick r:id="rId4" tooltip="Волгоградская область"/>
              </a:rPr>
              <a:t>Волгоградской области</a:t>
            </a:r>
            <a:r>
              <a:rPr lang="ru-RU" sz="2000" b="1" dirty="0">
                <a:solidFill>
                  <a:schemeClr val="tx1"/>
                </a:solidFill>
              </a:rPr>
              <a:t>. До 1925 года он носил название </a:t>
            </a:r>
            <a:r>
              <a:rPr lang="ru-RU" sz="2000" b="1" i="1" dirty="0" err="1">
                <a:solidFill>
                  <a:schemeClr val="tx1"/>
                </a:solidFill>
              </a:rPr>
              <a:t>Цари́цын</a:t>
            </a:r>
            <a:r>
              <a:rPr lang="ru-RU" sz="2000" b="1" dirty="0">
                <a:solidFill>
                  <a:schemeClr val="tx1"/>
                </a:solidFill>
              </a:rPr>
              <a:t>, с 1925 по 1961 год — </a:t>
            </a:r>
            <a:r>
              <a:rPr lang="ru-RU" sz="2000" b="1" i="1" dirty="0" err="1">
                <a:solidFill>
                  <a:schemeClr val="tx1"/>
                </a:solidFill>
              </a:rPr>
              <a:t>Сталингра́д</a:t>
            </a:r>
            <a:r>
              <a:rPr lang="ru-RU" sz="2000" b="1" dirty="0">
                <a:solidFill>
                  <a:schemeClr val="tx1"/>
                </a:solidFill>
              </a:rPr>
              <a:t>. </a:t>
            </a:r>
            <a:r>
              <a:rPr lang="ru-RU" sz="2000" b="1" dirty="0">
                <a:solidFill>
                  <a:schemeClr val="tx1"/>
                </a:solidFill>
                <a:hlinkClick r:id="rId5" tooltip="Город-герой"/>
              </a:rPr>
              <a:t>Город-герой</a:t>
            </a:r>
            <a:r>
              <a:rPr lang="ru-RU" sz="2000" b="1" dirty="0">
                <a:solidFill>
                  <a:schemeClr val="tx1"/>
                </a:solidFill>
              </a:rPr>
              <a:t>, важнейший пункт </a:t>
            </a:r>
            <a:r>
              <a:rPr lang="ru-RU" sz="2000" b="1" dirty="0">
                <a:solidFill>
                  <a:schemeClr val="tx1"/>
                </a:solidFill>
                <a:hlinkClick r:id="rId6" tooltip="Оборона Царицына"/>
              </a:rPr>
              <a:t>обороны </a:t>
            </a:r>
            <a:r>
              <a:rPr lang="ru-RU" sz="2000" b="1" dirty="0" smtClean="0">
                <a:solidFill>
                  <a:schemeClr val="tx1"/>
                </a:solidFill>
                <a:hlinkClick r:id="rId6" tooltip="Оборона Царицына"/>
              </a:rPr>
              <a:t>Царицына</a:t>
            </a:r>
            <a:r>
              <a:rPr lang="ru-RU" sz="2000" b="1" dirty="0" smtClean="0">
                <a:solidFill>
                  <a:schemeClr val="tx1"/>
                </a:solidFill>
              </a:rPr>
              <a:t>   и</a:t>
            </a:r>
            <a:r>
              <a:rPr lang="ru-RU" sz="2000" b="1" dirty="0">
                <a:solidFill>
                  <a:schemeClr val="tx1"/>
                </a:solidFill>
              </a:rPr>
              <a:t> </a:t>
            </a:r>
            <a:r>
              <a:rPr lang="ru-RU" sz="2000" b="1" dirty="0">
                <a:solidFill>
                  <a:schemeClr val="tx1"/>
                </a:solidFill>
                <a:hlinkClick r:id="rId7" tooltip="Сталинградская битва"/>
              </a:rPr>
              <a:t>Сталинградской битвы</a:t>
            </a:r>
            <a:r>
              <a:rPr lang="ru-RU" sz="2000" b="1" dirty="0">
                <a:solidFill>
                  <a:schemeClr val="tx1"/>
                </a:solidFill>
              </a:rPr>
              <a:t>. </a:t>
            </a:r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8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7334" y="2738103"/>
            <a:ext cx="5175249" cy="3881437"/>
          </a:xfrm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31832" y="2738103"/>
            <a:ext cx="4724287" cy="3543215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322266943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2743200"/>
          </a:xfrm>
        </p:spPr>
        <p:txBody>
          <a:bodyPr/>
          <a:lstStyle/>
          <a:p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77334" y="3497179"/>
            <a:ext cx="8596668" cy="2544183"/>
          </a:xfrm>
        </p:spPr>
        <p:txBody>
          <a:bodyPr>
            <a:normAutofit/>
          </a:bodyPr>
          <a:lstStyle/>
          <a:p>
            <a:pPr marL="0" indent="0" algn="just">
              <a:buNone/>
            </a:pPr>
            <a:r>
              <a:rPr lang="ru-RU" sz="2000" b="1" dirty="0"/>
              <a:t>Рождение городу дали </a:t>
            </a:r>
            <a:r>
              <a:rPr lang="ru-RU" sz="2000" b="1" dirty="0">
                <a:hlinkClick r:id="rId2" tooltip="Волжский торговый путь"/>
              </a:rPr>
              <a:t>Волжский торговый путь</a:t>
            </a:r>
            <a:r>
              <a:rPr lang="ru-RU" sz="2000" b="1" dirty="0"/>
              <a:t>, </a:t>
            </a:r>
            <a:r>
              <a:rPr lang="ru-RU" sz="2000" b="1" dirty="0" err="1">
                <a:hlinkClick r:id="rId3" tooltip="Волгодонская переволока"/>
              </a:rPr>
              <a:t>волгодонская</a:t>
            </a:r>
            <a:r>
              <a:rPr lang="ru-RU" sz="2000" b="1" dirty="0">
                <a:hlinkClick r:id="rId3" tooltip="Волгодонская переволока"/>
              </a:rPr>
              <a:t> переволока</a:t>
            </a:r>
            <a:r>
              <a:rPr lang="ru-RU" sz="2000" b="1" dirty="0"/>
              <a:t> и </a:t>
            </a:r>
            <a:r>
              <a:rPr lang="ru-RU" sz="2000" b="1" dirty="0">
                <a:hlinkClick r:id="rId4" tooltip="Судоходство на Волге"/>
              </a:rPr>
              <a:t>судоходство на Волге</a:t>
            </a:r>
            <a:r>
              <a:rPr lang="ru-RU" sz="2000" b="1" dirty="0"/>
              <a:t>. Они стали складываться в X веке, их основными участниками стали </a:t>
            </a:r>
            <a:r>
              <a:rPr lang="ru-RU" sz="2000" b="1" dirty="0">
                <a:hlinkClick r:id="rId5" tooltip="Русь"/>
              </a:rPr>
              <a:t>Русь</a:t>
            </a:r>
            <a:r>
              <a:rPr lang="ru-RU" sz="2000" b="1" dirty="0"/>
              <a:t> (в верховьях Волги), </a:t>
            </a:r>
            <a:r>
              <a:rPr lang="ru-RU" sz="2000" b="1" dirty="0">
                <a:hlinkClick r:id="rId6" tooltip="Волжская Булгария"/>
              </a:rPr>
              <a:t>Волжская </a:t>
            </a:r>
            <a:r>
              <a:rPr lang="ru-RU" sz="2000" b="1" dirty="0" err="1">
                <a:hlinkClick r:id="rId6" tooltip="Волжская Булгария"/>
              </a:rPr>
              <a:t>Булгария</a:t>
            </a:r>
            <a:r>
              <a:rPr lang="ru-RU" sz="2000" b="1" dirty="0"/>
              <a:t> (на Средней Волге) и </a:t>
            </a:r>
            <a:r>
              <a:rPr lang="ru-RU" sz="2000" b="1" dirty="0">
                <a:hlinkClick r:id="rId7" tooltip="Хазария"/>
              </a:rPr>
              <a:t>Хазария</a:t>
            </a:r>
            <a:r>
              <a:rPr lang="ru-RU" sz="2000" b="1" dirty="0"/>
              <a:t> (на </a:t>
            </a:r>
            <a:r>
              <a:rPr lang="ru-RU" sz="2000" b="1" dirty="0" err="1"/>
              <a:t>волгодонском</a:t>
            </a:r>
            <a:r>
              <a:rPr lang="ru-RU" sz="2000" b="1" dirty="0"/>
              <a:t> междуречье и нижней Волге). Роль торговых агентов исполняли </a:t>
            </a:r>
            <a:r>
              <a:rPr lang="ru-RU" sz="2000" b="1" dirty="0">
                <a:hlinkClick r:id="rId8" tooltip="Варяги"/>
              </a:rPr>
              <a:t>варяги</a:t>
            </a:r>
            <a:r>
              <a:rPr lang="ru-RU" sz="2000" b="1" dirty="0"/>
              <a:t> и </a:t>
            </a:r>
            <a:r>
              <a:rPr lang="ru-RU" sz="2000" b="1" dirty="0">
                <a:hlinkClick r:id="rId9" tooltip="Арабы"/>
              </a:rPr>
              <a:t>арабские</a:t>
            </a:r>
            <a:r>
              <a:rPr lang="ru-RU" sz="2000" b="1" dirty="0"/>
              <a:t> купцы.</a:t>
            </a: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3796" y="609600"/>
            <a:ext cx="3958835" cy="2550695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62696" y="514350"/>
            <a:ext cx="2619375" cy="2838450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13601085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77334" y="609599"/>
            <a:ext cx="8596668" cy="3240505"/>
          </a:xfrm>
        </p:spPr>
        <p:txBody>
          <a:bodyPr/>
          <a:lstStyle/>
          <a:p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77334" y="4491788"/>
            <a:ext cx="8596668" cy="2021307"/>
          </a:xfrm>
        </p:spPr>
        <p:txBody>
          <a:bodyPr>
            <a:normAutofit fontScale="92500" lnSpcReduction="20000"/>
          </a:bodyPr>
          <a:lstStyle/>
          <a:p>
            <a:pPr marL="0" indent="0" algn="just">
              <a:buNone/>
            </a:pPr>
            <a:r>
              <a:rPr lang="ru-RU" sz="2000" b="1" dirty="0"/>
              <a:t>В </a:t>
            </a:r>
            <a:r>
              <a:rPr lang="ru-RU" sz="2000" b="1" dirty="0">
                <a:hlinkClick r:id="rId2" tooltip="Топографическая карта"/>
              </a:rPr>
              <a:t>топографии</a:t>
            </a:r>
            <a:r>
              <a:rPr lang="ru-RU" sz="2000" b="1" dirty="0"/>
              <a:t> город впервые появляется в 1614 году на </a:t>
            </a:r>
            <a:r>
              <a:rPr lang="ru-RU" sz="2000" b="1" dirty="0">
                <a:hlinkClick r:id="rId3" tooltip="Фёдор II Годунов"/>
              </a:rPr>
              <a:t>карте царя Федора II Годунова</a:t>
            </a:r>
            <a:r>
              <a:rPr lang="ru-RU" sz="2000" b="1" dirty="0"/>
              <a:t> — написан как Царица. Название </a:t>
            </a:r>
            <a:r>
              <a:rPr lang="ru-RU" sz="2000" b="1" i="1" dirty="0"/>
              <a:t>«Царица»</a:t>
            </a:r>
            <a:r>
              <a:rPr lang="ru-RU" sz="2000" b="1" dirty="0"/>
              <a:t>, вероятнее всего, переосмысленное по звуковому сходству с </a:t>
            </a:r>
            <a:r>
              <a:rPr lang="ru-RU" sz="2000" b="1" dirty="0">
                <a:hlinkClick r:id="rId4" tooltip="Тюркские языки"/>
              </a:rPr>
              <a:t>тюркским</a:t>
            </a:r>
            <a:r>
              <a:rPr lang="ru-RU" sz="2000" b="1" dirty="0"/>
              <a:t> </a:t>
            </a:r>
            <a:r>
              <a:rPr lang="ru-RU" sz="2000" b="1" i="1" dirty="0"/>
              <a:t>«</a:t>
            </a:r>
            <a:r>
              <a:rPr lang="ru-RU" sz="2000" b="1" i="1" dirty="0" err="1"/>
              <a:t>сары</a:t>
            </a:r>
            <a:r>
              <a:rPr lang="ru-RU" sz="2000" b="1" i="1" dirty="0"/>
              <a:t>-су»</a:t>
            </a:r>
            <a:r>
              <a:rPr lang="ru-RU" sz="2000" b="1" dirty="0"/>
              <a:t> — жёлтая или красивая (в тюркском языке слово </a:t>
            </a:r>
            <a:r>
              <a:rPr lang="ru-RU" sz="2000" b="1" i="1" dirty="0"/>
              <a:t>желтый</a:t>
            </a:r>
            <a:r>
              <a:rPr lang="ru-RU" sz="2000" b="1" dirty="0"/>
              <a:t> и </a:t>
            </a:r>
            <a:r>
              <a:rPr lang="ru-RU" sz="2000" b="1" i="1" dirty="0"/>
              <a:t>красивый</a:t>
            </a:r>
            <a:r>
              <a:rPr lang="ru-RU" sz="2000" b="1" dirty="0"/>
              <a:t> </a:t>
            </a:r>
            <a:r>
              <a:rPr lang="ru-RU" sz="2000" b="1" dirty="0">
                <a:hlinkClick r:id="rId5" tooltip="Синонимы"/>
              </a:rPr>
              <a:t>синонимы</a:t>
            </a:r>
            <a:r>
              <a:rPr lang="ru-RU" sz="2000" b="1" dirty="0"/>
              <a:t>) — река, а </a:t>
            </a:r>
            <a:r>
              <a:rPr lang="ru-RU" sz="2000" b="1" i="1" dirty="0"/>
              <a:t>«Царицын»</a:t>
            </a:r>
            <a:r>
              <a:rPr lang="ru-RU" sz="2000" b="1" dirty="0"/>
              <a:t> — от тюркского слова </a:t>
            </a:r>
            <a:r>
              <a:rPr lang="ru-RU" sz="2000" b="1" i="1" dirty="0"/>
              <a:t>«</a:t>
            </a:r>
            <a:r>
              <a:rPr lang="ru-RU" sz="2000" b="1" i="1" dirty="0" err="1"/>
              <a:t>сары</a:t>
            </a:r>
            <a:r>
              <a:rPr lang="ru-RU" sz="2000" b="1" i="1" dirty="0"/>
              <a:t>-чин»</a:t>
            </a:r>
            <a:r>
              <a:rPr lang="ru-RU" sz="2000" b="1" dirty="0"/>
              <a:t> «жёлтый — красивый — остров»</a:t>
            </a:r>
            <a:r>
              <a:rPr lang="ru-RU" sz="2000" b="1" baseline="30000" dirty="0">
                <a:hlinkClick r:id="rId6"/>
              </a:rPr>
              <a:t>[19]</a:t>
            </a:r>
            <a:r>
              <a:rPr lang="ru-RU" sz="2000" b="1" dirty="0"/>
              <a:t>. Первые 10-15 лет город располагался на не нанесенном на карты своего времени острове</a:t>
            </a: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7335" y="465219"/>
            <a:ext cx="3805518" cy="2646949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81010" y="128337"/>
            <a:ext cx="3843855" cy="2302042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78739" y="1740567"/>
            <a:ext cx="3599688" cy="2301240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276985889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77334" y="609599"/>
            <a:ext cx="8596668" cy="3529263"/>
          </a:xfrm>
        </p:spPr>
        <p:txBody>
          <a:bodyPr/>
          <a:lstStyle/>
          <a:p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77334" y="4251158"/>
            <a:ext cx="8596668" cy="1790204"/>
          </a:xfrm>
        </p:spPr>
        <p:txBody>
          <a:bodyPr>
            <a:normAutofit/>
          </a:bodyPr>
          <a:lstStyle/>
          <a:p>
            <a:pPr marL="0" indent="0" algn="just">
              <a:buNone/>
            </a:pPr>
            <a:r>
              <a:rPr lang="ru-RU" sz="2000" b="1" dirty="0"/>
              <a:t>Во время массовой компании по </a:t>
            </a:r>
            <a:r>
              <a:rPr lang="ru-RU" sz="2000" b="1" dirty="0" err="1">
                <a:hlinkClick r:id="rId2" tooltip="Переименованные населённые пункты России (страница отсутствует)"/>
              </a:rPr>
              <a:t>переименовыванию</a:t>
            </a:r>
            <a:r>
              <a:rPr lang="ru-RU" sz="2000" b="1" dirty="0">
                <a:hlinkClick r:id="rId2" tooltip="Переименованные населённые пункты России (страница отсутствует)"/>
              </a:rPr>
              <a:t> названий населенных пунктов</a:t>
            </a:r>
            <a:r>
              <a:rPr lang="ru-RU" sz="2000" b="1" dirty="0"/>
              <a:t>, избавлению в </a:t>
            </a:r>
            <a:r>
              <a:rPr lang="ru-RU" sz="2000" b="1" dirty="0">
                <a:hlinkClick r:id="rId3" tooltip="Топоним"/>
              </a:rPr>
              <a:t>топонимах</a:t>
            </a:r>
            <a:r>
              <a:rPr lang="ru-RU" sz="2000" b="1" dirty="0"/>
              <a:t> от всего связанного с монархией и православной религией, в честь признания заслуг Сталина по обороне города 10 апреля 1925 года Царицын переименован в Сталинград, река Царица в Пионерку.</a:t>
            </a: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5881" y="497303"/>
            <a:ext cx="3965908" cy="2649227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03733" y="0"/>
            <a:ext cx="3805488" cy="2831283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93239" y="1752917"/>
            <a:ext cx="3564857" cy="2381324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41939418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2085474"/>
          </a:xfrm>
        </p:spPr>
        <p:txBody>
          <a:bodyPr>
            <a:normAutofit/>
          </a:bodyPr>
          <a:lstStyle/>
          <a:p>
            <a:pPr algn="just"/>
            <a:r>
              <a:rPr lang="ru-RU" sz="2000" b="1" dirty="0">
                <a:solidFill>
                  <a:schemeClr val="tx1"/>
                </a:solidFill>
              </a:rPr>
              <a:t>1 мая 1945 года за выдающиеся заслуги перед Родиной Сталинград был удостоен почетного звания города-героя, а 8 мая 1965 года был награжден орденом Ленина и медалью "Золотая Звезда".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77334" y="4154904"/>
            <a:ext cx="8596668" cy="1886457"/>
          </a:xfrm>
        </p:spPr>
        <p:txBody>
          <a:bodyPr>
            <a:normAutofit/>
          </a:bodyPr>
          <a:lstStyle/>
          <a:p>
            <a:pPr marL="0" indent="0" algn="just">
              <a:buNone/>
            </a:pPr>
            <a:r>
              <a:rPr lang="ru-RU" sz="2000" b="1" dirty="0"/>
              <a:t>В 1961 году из Сталинграда город-герой был</a:t>
            </a:r>
            <a:r>
              <a:rPr lang="ru-RU" sz="2000" b="1" dirty="0">
                <a:solidFill>
                  <a:schemeClr val="tx1"/>
                </a:solidFill>
              </a:rPr>
              <a:t> </a:t>
            </a:r>
            <a:r>
              <a:rPr lang="ru-RU" sz="2000" b="1" dirty="0">
                <a:solidFill>
                  <a:schemeClr val="tx1"/>
                </a:solidFill>
                <a:hlinkClick r:id="rId2"/>
              </a:rPr>
              <a:t>переименован в Волгогра</a:t>
            </a:r>
            <a:r>
              <a:rPr lang="ru-RU" sz="2000" b="1" dirty="0">
                <a:solidFill>
                  <a:schemeClr val="tx1"/>
                </a:solidFill>
              </a:rPr>
              <a:t>д.</a:t>
            </a:r>
          </a:p>
          <a:p>
            <a:pPr marL="0" indent="0" algn="just">
              <a:buNone/>
            </a:pPr>
            <a:r>
              <a:rPr lang="ru-RU" sz="2000" b="1" dirty="0"/>
              <a:t>В 2005 году Законом Волгоградской области Волгоград был </a:t>
            </a:r>
            <a:r>
              <a:rPr lang="ru-RU" sz="2000" b="1" dirty="0">
                <a:hlinkClick r:id="rId3"/>
              </a:rPr>
              <a:t>наделен статусом городского округа</a:t>
            </a:r>
            <a:r>
              <a:rPr lang="ru-RU" sz="2000" b="1" dirty="0"/>
              <a:t>. День города отмечается ежегодно во второе воскресенье сентября.</a:t>
            </a:r>
          </a:p>
          <a:p>
            <a:pPr algn="just"/>
            <a:endParaRPr lang="ru-RU" sz="2000" b="1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05262" y="1850447"/>
            <a:ext cx="3192380" cy="2179537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11228" y="1850447"/>
            <a:ext cx="3662774" cy="2124409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167348412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77334" y="609599"/>
            <a:ext cx="8596668" cy="3256547"/>
          </a:xfrm>
        </p:spPr>
        <p:txBody>
          <a:bodyPr/>
          <a:lstStyle/>
          <a:p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77334" y="3866147"/>
            <a:ext cx="8596668" cy="2175215"/>
          </a:xfrm>
        </p:spPr>
        <p:txBody>
          <a:bodyPr>
            <a:noAutofit/>
          </a:bodyPr>
          <a:lstStyle/>
          <a:p>
            <a:pPr marL="0" indent="0" algn="just">
              <a:buNone/>
            </a:pPr>
            <a:r>
              <a:rPr lang="ru-RU" sz="2000" b="1" dirty="0"/>
              <a:t>В Сталинграде в удивительно короткие сроки были построены </a:t>
            </a:r>
            <a:r>
              <a:rPr lang="ru-RU" sz="2000" b="1" dirty="0">
                <a:hlinkClick r:id="rId2" tooltip="Волгоградская ГРЭС"/>
              </a:rPr>
              <a:t>ГРЭС</a:t>
            </a:r>
            <a:r>
              <a:rPr lang="ru-RU" sz="2000" b="1" dirty="0"/>
              <a:t> (1929), </a:t>
            </a:r>
            <a:r>
              <a:rPr lang="ru-RU" sz="2000" b="1" dirty="0">
                <a:hlinkClick r:id="rId3" tooltip="ВгТЗ"/>
              </a:rPr>
              <a:t>Сталинградский тракторный</a:t>
            </a:r>
            <a:r>
              <a:rPr lang="ru-RU" sz="2000" b="1" dirty="0"/>
              <a:t> (1930), </a:t>
            </a:r>
            <a:r>
              <a:rPr lang="ru-RU" sz="2000" b="1" dirty="0">
                <a:hlinkClick r:id="rId4" tooltip="Волгоградский судостроительный завод"/>
              </a:rPr>
              <a:t>Судоверфь</a:t>
            </a:r>
            <a:r>
              <a:rPr lang="ru-RU" sz="2000" b="1" dirty="0"/>
              <a:t> (1931), </a:t>
            </a:r>
            <a:r>
              <a:rPr lang="ru-RU" sz="2000" b="1" dirty="0">
                <a:hlinkClick r:id="rId5" tooltip="Волгоградский завод тракторных деталей и нормалей"/>
              </a:rPr>
              <a:t>Метизный завод</a:t>
            </a:r>
            <a:r>
              <a:rPr lang="ru-RU" sz="2000" b="1" dirty="0"/>
              <a:t> (1932)</a:t>
            </a:r>
            <a:r>
              <a:rPr lang="ru-RU" sz="2000" b="1" baseline="30000" dirty="0">
                <a:hlinkClick r:id="rId6"/>
              </a:rPr>
              <a:t>[52]</a:t>
            </a:r>
            <a:r>
              <a:rPr lang="ru-RU" sz="2000" b="1" dirty="0"/>
              <a:t>. Уже существующие заводы были вписаны в сталинградский тракторно-танковый </a:t>
            </a:r>
            <a:r>
              <a:rPr lang="ru-RU" sz="2000" b="1" dirty="0">
                <a:hlinkClick r:id="rId7" tooltip="Кластер (экономика)"/>
              </a:rPr>
              <a:t>кластер</a:t>
            </a:r>
            <a:r>
              <a:rPr lang="ru-RU" sz="2000" b="1" dirty="0"/>
              <a:t>: «Красный Октябрь» варил конструкционные, броневые и оружейные марки </a:t>
            </a:r>
            <a:r>
              <a:rPr lang="ru-RU" sz="2000" b="1" dirty="0">
                <a:hlinkClick r:id="rId8" tooltip="Сталь"/>
              </a:rPr>
              <a:t>стали</a:t>
            </a:r>
            <a:r>
              <a:rPr lang="ru-RU" sz="2000" b="1" dirty="0"/>
              <a:t>, «Баррикады» делал орудия, Метизный завод — крупные детали, Тракторный завод собирал трактора и танки, электричество давала Сталинградская ГРЭС. </a:t>
            </a: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3745" y="192504"/>
            <a:ext cx="4368466" cy="2895600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15706" y="192504"/>
            <a:ext cx="4226902" cy="2991854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18001" y="985327"/>
            <a:ext cx="3697705" cy="2616126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1952573439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2775284"/>
          </a:xfrm>
        </p:spPr>
        <p:txBody>
          <a:bodyPr/>
          <a:lstStyle/>
          <a:p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806340" y="3577389"/>
            <a:ext cx="8596668" cy="3280611"/>
          </a:xfrm>
        </p:spPr>
        <p:txBody>
          <a:bodyPr>
            <a:noAutofit/>
          </a:bodyPr>
          <a:lstStyle/>
          <a:p>
            <a:pPr marL="0" indent="0" algn="just">
              <a:buNone/>
            </a:pPr>
            <a:r>
              <a:rPr lang="ru-RU" sz="2000" b="1" dirty="0"/>
              <a:t>За предвоенный период было открыто более 200 учебных заведений от школ до ВУЗов, которые и сейчас являются базовыми для города: </a:t>
            </a:r>
            <a:r>
              <a:rPr lang="ru-RU" sz="2000" b="1" dirty="0">
                <a:hlinkClick r:id="rId2" tooltip="Волгоградский государственный технический университет"/>
              </a:rPr>
              <a:t>Тракторный (Механический) институт</a:t>
            </a:r>
            <a:r>
              <a:rPr lang="ru-RU" sz="2000" b="1" dirty="0"/>
              <a:t> (1930), </a:t>
            </a:r>
            <a:r>
              <a:rPr lang="ru-RU" sz="2000" b="1" dirty="0">
                <a:hlinkClick r:id="rId3" tooltip="Волгоградский государственный педагогический университет"/>
              </a:rPr>
              <a:t>Индустриально-педагогический институт</a:t>
            </a:r>
            <a:r>
              <a:rPr lang="ru-RU" sz="2000" b="1" dirty="0"/>
              <a:t> (1931), </a:t>
            </a:r>
            <a:r>
              <a:rPr lang="ru-RU" sz="2000" b="1" dirty="0">
                <a:hlinkClick r:id="rId4" tooltip="Волгоградский государственный медицинский университет"/>
              </a:rPr>
              <a:t>Медицинский институт</a:t>
            </a:r>
            <a:r>
              <a:rPr lang="ru-RU" sz="2000" b="1" dirty="0"/>
              <a:t> (1935). На смену частным практикам отдельных докторов царского периода пришёл массовый охват населения в заводских и районных поликлиниках и больницах. В жизнь горожан массово вошли электроэнергия, водопровод, канализация, общественный транспорт, радио, телефонная связь.</a:t>
            </a: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4859" y="609599"/>
            <a:ext cx="3656930" cy="2750011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42574" y="609598"/>
            <a:ext cx="4113653" cy="2750011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428177054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b="1" dirty="0"/>
              <a:t>1942—1943 годы. Сталинградская битва</a:t>
            </a:r>
            <a:br>
              <a:rPr lang="ru-RU" b="1" dirty="0"/>
            </a:b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 algn="just">
              <a:buNone/>
            </a:pPr>
            <a:r>
              <a:rPr lang="ru-RU" dirty="0"/>
              <a:t> </a:t>
            </a:r>
            <a:r>
              <a:rPr lang="ru-RU" sz="2000" b="1" dirty="0"/>
              <a:t>Сталинградская битва стала одной из самых кровавых в истории человечества.  Военным значением победы стало снятие угрозы захватом вермахтом Нижнего Поволжья и Кавказа, особенно нефти с бакинских месторождений. Политическим значением стало отрезвление союзников Германии и понимание ими того факта, что войну выиграть невозможно. Турция </a:t>
            </a:r>
            <a:r>
              <a:rPr lang="ru-RU" sz="2000" b="1" dirty="0">
                <a:hlinkClick r:id="rId2" tooltip="Турция во Второй мировой войне"/>
              </a:rPr>
              <a:t>отказалась от вторжения</a:t>
            </a:r>
            <a:r>
              <a:rPr lang="ru-RU" sz="2000" b="1" dirty="0"/>
              <a:t> в СССР весною 1943 года, Япония не начала планируемый </a:t>
            </a:r>
            <a:r>
              <a:rPr lang="ru-RU" sz="2000" b="1" dirty="0">
                <a:hlinkClick r:id="rId3" tooltip="Сибирский поход японской армии"/>
              </a:rPr>
              <a:t>Сибирский поход</a:t>
            </a:r>
            <a:r>
              <a:rPr lang="ru-RU" sz="2000" b="1" dirty="0"/>
              <a:t>, Румыния (</a:t>
            </a:r>
            <a:r>
              <a:rPr lang="ru-RU" sz="2000" b="1" dirty="0" err="1">
                <a:hlinkClick r:id="rId4" tooltip="Михай I"/>
              </a:rPr>
              <a:t>Михай</a:t>
            </a:r>
            <a:r>
              <a:rPr lang="ru-RU" sz="2000" b="1" dirty="0">
                <a:hlinkClick r:id="rId4" tooltip="Михай I"/>
              </a:rPr>
              <a:t> I</a:t>
            </a:r>
            <a:r>
              <a:rPr lang="ru-RU" sz="2000" b="1" dirty="0"/>
              <a:t>), Италия (</a:t>
            </a:r>
            <a:r>
              <a:rPr lang="ru-RU" sz="2000" b="1" dirty="0" err="1">
                <a:hlinkClick r:id="rId5" tooltip="Бадольо, Пьетро"/>
              </a:rPr>
              <a:t>Бадольо</a:t>
            </a:r>
            <a:r>
              <a:rPr lang="ru-RU" sz="2000" b="1" dirty="0"/>
              <a:t>), Венгрия (</a:t>
            </a:r>
            <a:r>
              <a:rPr lang="ru-RU" sz="2000" b="1" dirty="0" err="1">
                <a:hlinkClick r:id="rId6" tooltip="Каллаи, Миклош"/>
              </a:rPr>
              <a:t>Каллаи</a:t>
            </a:r>
            <a:r>
              <a:rPr lang="ru-RU" sz="2000" b="1" dirty="0"/>
              <a:t>) стали искать возможности для выхода из войны и заключение </a:t>
            </a:r>
            <a:r>
              <a:rPr lang="ru-RU" sz="2000" b="1" dirty="0">
                <a:hlinkClick r:id="rId7" tooltip="Сепаратный мир"/>
              </a:rPr>
              <a:t>сепаратного мира</a:t>
            </a:r>
            <a:r>
              <a:rPr lang="ru-RU" sz="2000" b="1" dirty="0"/>
              <a:t> с Великобританией и США.</a:t>
            </a:r>
          </a:p>
          <a:p>
            <a:pPr algn="just"/>
            <a:endParaRPr lang="ru-RU" sz="2000" b="1" dirty="0"/>
          </a:p>
        </p:txBody>
      </p:sp>
    </p:spTree>
    <p:extLst>
      <p:ext uri="{BB962C8B-B14F-4D97-AF65-F5344CB8AC3E}">
        <p14:creationId xmlns="" xmlns:p14="http://schemas.microsoft.com/office/powerpoint/2010/main" val="1318394327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dirty="0"/>
              <a:t>1944—2018 годы. Послевоенный период.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 algn="just">
              <a:buNone/>
            </a:pPr>
            <a:r>
              <a:rPr lang="ru-RU" sz="2000" b="1" dirty="0"/>
              <a:t>Героическим трудом в кратчайшие сроки восстанавливалась оборонная промышленность: Тракторный завод уже в 1943 году начал ремонт техники, а в 1944 году дал фронту первые собранные танки и трактора, летом 1943 года начали работу завод «Красный Октябрь» и «Баррикады». К 1949 году объём промышленного производства превысил довоенный</a:t>
            </a:r>
            <a:r>
              <a:rPr lang="ru-RU" sz="2000" b="1" dirty="0" smtClean="0"/>
              <a:t>.</a:t>
            </a:r>
            <a:r>
              <a:rPr lang="ru-RU" sz="2000" b="1" dirty="0"/>
              <a:t> 26 декабря 1943 года открыт первый восстановленный маршрут трамвая Центр — Красный Октябрь, а к концу 1944 года заработала вся ось </a:t>
            </a:r>
            <a:r>
              <a:rPr lang="ru-RU" sz="2000" b="1" dirty="0" err="1"/>
              <a:t>Ельшанка</a:t>
            </a:r>
            <a:r>
              <a:rPr lang="ru-RU" sz="2000" b="1" dirty="0"/>
              <a:t> — Центр — Красный Октябрь — Тракторный.</a:t>
            </a:r>
          </a:p>
        </p:txBody>
      </p:sp>
    </p:spTree>
    <p:extLst>
      <p:ext uri="{BB962C8B-B14F-4D97-AF65-F5344CB8AC3E}">
        <p14:creationId xmlns="" xmlns:p14="http://schemas.microsoft.com/office/powerpoint/2010/main" val="2237942803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3320716"/>
          </a:xfrm>
        </p:spPr>
        <p:txBody>
          <a:bodyPr/>
          <a:lstStyle/>
          <a:p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77334" y="4106779"/>
            <a:ext cx="8596668" cy="1934583"/>
          </a:xfrm>
        </p:spPr>
        <p:txBody>
          <a:bodyPr>
            <a:normAutofit/>
          </a:bodyPr>
          <a:lstStyle/>
          <a:p>
            <a:pPr marL="0" indent="0" algn="just">
              <a:buNone/>
            </a:pPr>
            <a:r>
              <a:rPr lang="ru-RU" sz="2000" b="1" dirty="0"/>
              <a:t>1950-е годы стали рассветом архитектуры Сталинграда. В первые послевоенные годы были восстановлены самые необходимые объекты и с начала нового десятилетия началась масштабная застройка Сталинграда монументальными зданиями в стиле </a:t>
            </a:r>
            <a:r>
              <a:rPr lang="ru-RU" sz="2000" b="1" dirty="0">
                <a:hlinkClick r:id="rId2" tooltip="Сталинский ампир"/>
              </a:rPr>
              <a:t>сталинского ампира</a:t>
            </a:r>
            <a:r>
              <a:rPr lang="ru-RU" sz="2000" b="1" dirty="0"/>
              <a:t>, определяющие облик города и сегодня. </a:t>
            </a: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7333" y="609599"/>
            <a:ext cx="3798413" cy="2538031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59727" y="1566779"/>
            <a:ext cx="2540000" cy="2540000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01873" y="429161"/>
            <a:ext cx="3624625" cy="2718469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210635936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b="1" dirty="0" smtClean="0"/>
              <a:t>Город сегодня.</a:t>
            </a:r>
            <a:br>
              <a:rPr lang="ru-RU" b="1" dirty="0" smtClean="0"/>
            </a:br>
            <a:r>
              <a:rPr lang="ru-RU" b="1" dirty="0" smtClean="0"/>
              <a:t>Аллея Героев.</a:t>
            </a:r>
            <a:endParaRPr lang="ru-RU" b="1" dirty="0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0587" y="2855495"/>
            <a:ext cx="4060076" cy="2712131"/>
          </a:xfrm>
        </p:spPr>
      </p:pic>
      <p:sp>
        <p:nvSpPr>
          <p:cNvPr id="5" name="Прямоугольник 4"/>
          <p:cNvSpPr/>
          <p:nvPr/>
        </p:nvSpPr>
        <p:spPr>
          <a:xfrm>
            <a:off x="677334" y="3258469"/>
            <a:ext cx="5530961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2000" b="1" i="0" dirty="0" err="1" smtClean="0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Алле́я</a:t>
            </a:r>
            <a:r>
              <a:rPr lang="ru-RU" sz="2000" b="1" i="0" dirty="0" smtClean="0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 </a:t>
            </a:r>
            <a:r>
              <a:rPr lang="ru-RU" sz="2000" b="1" i="0" dirty="0" err="1" smtClean="0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Геро́ев</a:t>
            </a:r>
            <a:r>
              <a:rPr lang="ru-RU" sz="2000" b="1" i="0" dirty="0" smtClean="0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 — </a:t>
            </a:r>
            <a:r>
              <a:rPr lang="ru-RU" sz="2000" b="1" i="0" u="none" strike="noStrike" dirty="0" smtClean="0">
                <a:solidFill>
                  <a:srgbClr val="0B0080"/>
                </a:solidFill>
                <a:effectLst/>
                <a:latin typeface="Arial" panose="020B0604020202020204" pitchFamily="34" charset="0"/>
                <a:hlinkClick r:id="rId3" tooltip="Бульвар"/>
              </a:rPr>
              <a:t>бульвар</a:t>
            </a:r>
            <a:r>
              <a:rPr lang="ru-RU" sz="2000" b="1" i="0" dirty="0" smtClean="0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 в центре </a:t>
            </a:r>
            <a:r>
              <a:rPr lang="ru-RU" sz="2000" b="1" i="0" u="none" strike="noStrike" dirty="0" smtClean="0">
                <a:solidFill>
                  <a:srgbClr val="0B0080"/>
                </a:solidFill>
                <a:effectLst/>
                <a:latin typeface="Arial" panose="020B0604020202020204" pitchFamily="34" charset="0"/>
                <a:hlinkClick r:id="rId4" tooltip="Волгоград"/>
              </a:rPr>
              <a:t>Волгограда</a:t>
            </a:r>
            <a:r>
              <a:rPr lang="ru-RU" sz="2000" b="1" i="0" dirty="0" smtClean="0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. Соединяет </a:t>
            </a:r>
            <a:r>
              <a:rPr lang="ru-RU" sz="2000" b="1" i="0" u="none" strike="noStrike" dirty="0" smtClean="0">
                <a:solidFill>
                  <a:srgbClr val="0B0080"/>
                </a:solidFill>
                <a:effectLst/>
                <a:latin typeface="Arial" panose="020B0604020202020204" pitchFamily="34" charset="0"/>
                <a:hlinkClick r:id="rId5" tooltip="Набрежная 62-й Армии (Волгоград)"/>
              </a:rPr>
              <a:t>набережную им. 62-й Армии</a:t>
            </a:r>
            <a:r>
              <a:rPr lang="ru-RU" sz="2000" b="1" i="0" dirty="0" smtClean="0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 и </a:t>
            </a:r>
            <a:r>
              <a:rPr lang="ru-RU" sz="2000" b="1" i="0" u="none" strike="noStrike" dirty="0" smtClean="0">
                <a:solidFill>
                  <a:srgbClr val="0B0080"/>
                </a:solidFill>
                <a:effectLst/>
                <a:latin typeface="Arial" panose="020B0604020202020204" pitchFamily="34" charset="0"/>
                <a:hlinkClick r:id="rId6" tooltip="Площадь Павших борцов (Волгоград)"/>
              </a:rPr>
              <a:t>площадь Павших Борцов</a:t>
            </a:r>
            <a:r>
              <a:rPr lang="ru-RU" sz="2000" b="1" i="0" dirty="0" smtClean="0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, пересекая </a:t>
            </a:r>
            <a:r>
              <a:rPr lang="ru-RU" sz="2000" b="1" i="0" u="none" strike="noStrike" dirty="0" smtClean="0">
                <a:solidFill>
                  <a:srgbClr val="0B0080"/>
                </a:solidFill>
                <a:effectLst/>
                <a:latin typeface="Arial" panose="020B0604020202020204" pitchFamily="34" charset="0"/>
                <a:hlinkClick r:id="rId7" tooltip="Проспект Ленина (Волгоград)"/>
              </a:rPr>
              <a:t>проспект им. Ленина</a:t>
            </a:r>
            <a:r>
              <a:rPr lang="ru-RU" sz="2000" b="1" i="0" dirty="0" smtClean="0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, улицы Советскую и Чуйкова.</a:t>
            </a:r>
            <a:endParaRPr lang="ru-RU" sz="2000" b="1" dirty="0"/>
          </a:p>
        </p:txBody>
      </p:sp>
    </p:spTree>
    <p:extLst>
      <p:ext uri="{BB962C8B-B14F-4D97-AF65-F5344CB8AC3E}">
        <p14:creationId xmlns="" xmlns:p14="http://schemas.microsoft.com/office/powerpoint/2010/main" val="3678271096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673768"/>
          </a:xfrm>
        </p:spPr>
        <p:txBody>
          <a:bodyPr>
            <a:normAutofit fontScale="90000"/>
          </a:bodyPr>
          <a:lstStyle/>
          <a:p>
            <a:pPr algn="ctr"/>
            <a:r>
              <a:rPr lang="ru-RU" b="1" dirty="0"/>
              <a:t>Площадь Павших борцов</a:t>
            </a:r>
            <a:br>
              <a:rPr lang="ru-RU" b="1" dirty="0"/>
            </a:br>
            <a:endParaRPr lang="ru-RU" b="1" dirty="0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7334" y="1724525"/>
            <a:ext cx="4930275" cy="3697706"/>
          </a:xfrm>
        </p:spPr>
      </p:pic>
      <p:sp>
        <p:nvSpPr>
          <p:cNvPr id="6" name="Прямоугольник 5"/>
          <p:cNvSpPr/>
          <p:nvPr/>
        </p:nvSpPr>
        <p:spPr>
          <a:xfrm>
            <a:off x="6256421" y="3105835"/>
            <a:ext cx="2887578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2000" b="1" i="0" dirty="0" smtClean="0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Площадь Павших Борцов — центральная площадь </a:t>
            </a:r>
            <a:r>
              <a:rPr lang="ru-RU" sz="2000" b="1" i="0" u="none" strike="noStrike" dirty="0" smtClean="0">
                <a:solidFill>
                  <a:srgbClr val="0B0080"/>
                </a:solidFill>
                <a:effectLst/>
                <a:latin typeface="Arial" panose="020B0604020202020204" pitchFamily="34" charset="0"/>
                <a:hlinkClick r:id="rId3" tooltip="Волгоград"/>
              </a:rPr>
              <a:t>Волгограда</a:t>
            </a:r>
            <a:endParaRPr lang="ru-RU" sz="2000" b="1" dirty="0"/>
          </a:p>
        </p:txBody>
      </p:sp>
    </p:spTree>
    <p:extLst>
      <p:ext uri="{BB962C8B-B14F-4D97-AF65-F5344CB8AC3E}">
        <p14:creationId xmlns="" xmlns:p14="http://schemas.microsoft.com/office/powerpoint/2010/main" val="1418918963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759116" y="609599"/>
            <a:ext cx="3514886" cy="2887579"/>
          </a:xfrm>
        </p:spPr>
        <p:txBody>
          <a:bodyPr>
            <a:normAutofit fontScale="90000"/>
          </a:bodyPr>
          <a:lstStyle/>
          <a:p>
            <a:pPr algn="just"/>
            <a:r>
              <a:rPr lang="ru-RU" sz="2700" b="1" dirty="0">
                <a:solidFill>
                  <a:schemeClr val="tx1"/>
                </a:solidFill>
              </a:rPr>
              <a:t>В целом, в результате послевоенной реконструкции планировка площади Павших Борцов в основном сохранила свои </a:t>
            </a:r>
            <a:r>
              <a:rPr lang="ru-RU" sz="2700" b="1" dirty="0" smtClean="0">
                <a:solidFill>
                  <a:schemeClr val="tx1"/>
                </a:solidFill>
              </a:rPr>
              <a:t>очертания.</a:t>
            </a:r>
            <a:br>
              <a:rPr lang="ru-RU" sz="2700" b="1" dirty="0" smtClean="0">
                <a:solidFill>
                  <a:schemeClr val="tx1"/>
                </a:solidFill>
              </a:rPr>
            </a:br>
            <a:r>
              <a:rPr lang="ru-RU" sz="2700" b="1" dirty="0">
                <a:solidFill>
                  <a:schemeClr val="tx1"/>
                </a:solidFill>
              </a:rPr>
              <a:t/>
            </a:r>
            <a:br>
              <a:rPr lang="ru-RU" sz="2700" b="1" dirty="0">
                <a:solidFill>
                  <a:schemeClr val="tx1"/>
                </a:solidFill>
              </a:rPr>
            </a:br>
            <a:r>
              <a:rPr lang="ru-RU" sz="2700" b="1" dirty="0" smtClean="0">
                <a:solidFill>
                  <a:schemeClr val="tx1"/>
                </a:solidFill>
              </a:rPr>
              <a:t/>
            </a:r>
            <a:br>
              <a:rPr lang="ru-RU" sz="2700" b="1" dirty="0" smtClean="0">
                <a:solidFill>
                  <a:schemeClr val="tx1"/>
                </a:solidFill>
              </a:rPr>
            </a:br>
            <a:r>
              <a:rPr lang="ru-RU" sz="2700" b="1" dirty="0">
                <a:solidFill>
                  <a:schemeClr val="tx1"/>
                </a:solidFill>
              </a:rPr>
              <a:t/>
            </a:r>
            <a:br>
              <a:rPr lang="ru-RU" sz="2700" b="1" dirty="0">
                <a:solidFill>
                  <a:schemeClr val="tx1"/>
                </a:solidFill>
              </a:rPr>
            </a:br>
            <a:r>
              <a:rPr lang="ru-RU" sz="2000" b="1" dirty="0" smtClean="0">
                <a:solidFill>
                  <a:schemeClr val="tx1"/>
                </a:solidFill>
              </a:rPr>
              <a:t/>
            </a:r>
            <a:br>
              <a:rPr lang="ru-RU" sz="2000" b="1" dirty="0" smtClean="0">
                <a:solidFill>
                  <a:schemeClr val="tx1"/>
                </a:solidFill>
              </a:rPr>
            </a:br>
            <a:r>
              <a:rPr lang="ru-RU" sz="2000" b="1" dirty="0">
                <a:solidFill>
                  <a:schemeClr val="tx1"/>
                </a:solidFill>
              </a:rPr>
              <a:t/>
            </a:r>
            <a:br>
              <a:rPr lang="ru-RU" sz="2000" b="1" dirty="0">
                <a:solidFill>
                  <a:schemeClr val="tx1"/>
                </a:solidFill>
              </a:rPr>
            </a:br>
            <a:r>
              <a:rPr lang="ru-RU" sz="2000" b="1" dirty="0" smtClean="0">
                <a:solidFill>
                  <a:schemeClr val="tx1"/>
                </a:solidFill>
              </a:rPr>
              <a:t/>
            </a:r>
            <a:br>
              <a:rPr lang="ru-RU" sz="2000" b="1" dirty="0" smtClean="0">
                <a:solidFill>
                  <a:schemeClr val="tx1"/>
                </a:solidFill>
              </a:rPr>
            </a:br>
            <a:r>
              <a:rPr lang="ru-RU" sz="2700" b="1" dirty="0" smtClean="0">
                <a:solidFill>
                  <a:schemeClr val="tx1"/>
                </a:solidFill>
              </a:rPr>
              <a:t>Парад в честь дня Победы.</a:t>
            </a:r>
            <a:endParaRPr lang="ru-RU" sz="2700" b="1" dirty="0">
              <a:solidFill>
                <a:schemeClr val="tx1"/>
              </a:solidFill>
            </a:endParaRPr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0872" y="1827903"/>
            <a:ext cx="4996470" cy="3338550"/>
          </a:xfrm>
        </p:spPr>
      </p:pic>
    </p:spTree>
    <p:extLst>
      <p:ext uri="{BB962C8B-B14F-4D97-AF65-F5344CB8AC3E}">
        <p14:creationId xmlns="" xmlns:p14="http://schemas.microsoft.com/office/powerpoint/2010/main" val="1184098139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641684"/>
          </a:xfrm>
        </p:spPr>
        <p:txBody>
          <a:bodyPr>
            <a:normAutofit fontScale="90000"/>
          </a:bodyPr>
          <a:lstStyle/>
          <a:p>
            <a:pPr algn="ctr"/>
            <a:r>
              <a:rPr lang="ru-RU" b="1" dirty="0"/>
              <a:t>Обелиск и Вечный огонь</a:t>
            </a:r>
            <a:br>
              <a:rPr lang="ru-RU" b="1" dirty="0"/>
            </a:b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77334" y="1251285"/>
            <a:ext cx="8596668" cy="4790078"/>
          </a:xfrm>
        </p:spPr>
        <p:txBody>
          <a:bodyPr>
            <a:normAutofit/>
          </a:bodyPr>
          <a:lstStyle/>
          <a:p>
            <a:pPr marL="0" indent="0" algn="just">
              <a:buNone/>
            </a:pPr>
            <a:r>
              <a:rPr lang="ru-RU" sz="2000" b="1" dirty="0" smtClean="0"/>
              <a:t>Над братской могилой стоит гранитный обелиск, которым увековечена одновременно </a:t>
            </a:r>
            <a:r>
              <a:rPr lang="ru-RU" sz="2000" b="1" dirty="0"/>
              <a:t>память погибших в </a:t>
            </a:r>
            <a:r>
              <a:rPr lang="ru-RU" sz="2000" b="1" dirty="0">
                <a:hlinkClick r:id="rId2" tooltip="Гражданская война в России"/>
              </a:rPr>
              <a:t>Гражданской войне</a:t>
            </a:r>
            <a:r>
              <a:rPr lang="ru-RU" sz="2000" b="1" dirty="0"/>
              <a:t> защитников </a:t>
            </a:r>
            <a:r>
              <a:rPr lang="ru-RU" sz="2000" b="1" dirty="0">
                <a:hlinkClick r:id="rId3" tooltip="Оборона Царицына"/>
              </a:rPr>
              <a:t>Красного Царицына</a:t>
            </a:r>
            <a:r>
              <a:rPr lang="ru-RU" sz="2000" b="1" dirty="0"/>
              <a:t> и память советских </a:t>
            </a:r>
            <a:r>
              <a:rPr lang="ru-RU" sz="2000" b="1" dirty="0" err="1"/>
              <a:t>солдатов</a:t>
            </a:r>
            <a:r>
              <a:rPr lang="ru-RU" sz="2000" b="1" dirty="0"/>
              <a:t>, павших во время </a:t>
            </a:r>
            <a:r>
              <a:rPr lang="ru-RU" sz="2000" b="1" dirty="0">
                <a:hlinkClick r:id="rId4" tooltip="Сталинградская битва"/>
              </a:rPr>
              <a:t>Сталинградской </a:t>
            </a:r>
            <a:r>
              <a:rPr lang="ru-RU" sz="2000" b="1" dirty="0" smtClean="0">
                <a:hlinkClick r:id="rId4" tooltip="Сталинградская битва"/>
              </a:rPr>
              <a:t>битвы</a:t>
            </a:r>
            <a:endParaRPr lang="ru-RU" sz="2000" b="1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0698" y="2851733"/>
            <a:ext cx="4929939" cy="3697455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3666790266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753979"/>
          </a:xfrm>
        </p:spPr>
        <p:txBody>
          <a:bodyPr>
            <a:normAutofit fontScale="90000"/>
          </a:bodyPr>
          <a:lstStyle/>
          <a:p>
            <a:pPr algn="ctr"/>
            <a:r>
              <a:rPr lang="ru-RU" b="1" dirty="0"/>
              <a:t>Вечный огонь</a:t>
            </a:r>
            <a:br>
              <a:rPr lang="ru-RU" b="1" dirty="0"/>
            </a:b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805671" y="1363579"/>
            <a:ext cx="8596668" cy="4748463"/>
          </a:xfrm>
        </p:spPr>
        <p:txBody>
          <a:bodyPr>
            <a:noAutofit/>
          </a:bodyPr>
          <a:lstStyle/>
          <a:p>
            <a:pPr marL="0" indent="0" algn="just">
              <a:buNone/>
            </a:pPr>
            <a:r>
              <a:rPr lang="ru-RU" sz="2000" b="1" dirty="0"/>
              <a:t>В канун празднования 20-й годовщины Сталинградской битвы, 1 февраля 1963 года на братской могиле был торжественно открыт </a:t>
            </a:r>
            <a:r>
              <a:rPr lang="ru-RU" sz="2000" b="1" dirty="0">
                <a:hlinkClick r:id="rId2" tooltip="Вечный огонь"/>
              </a:rPr>
              <a:t>Вечный огонь</a:t>
            </a:r>
            <a:r>
              <a:rPr lang="ru-RU" sz="2000" b="1" dirty="0"/>
              <a:t>: Герой Социалистического труда И. П. </a:t>
            </a:r>
            <a:r>
              <a:rPr lang="ru-RU" sz="2000" b="1" dirty="0" err="1"/>
              <a:t>Стриженок</a:t>
            </a:r>
            <a:r>
              <a:rPr lang="ru-RU" sz="2000" b="1" dirty="0"/>
              <a:t> зажёг от искры генератора </a:t>
            </a:r>
            <a:r>
              <a:rPr lang="ru-RU" sz="2000" b="1" dirty="0">
                <a:hlinkClick r:id="rId3" tooltip="Волжская ГЭС"/>
              </a:rPr>
              <a:t>Волжской ГЭС</a:t>
            </a:r>
            <a:r>
              <a:rPr lang="ru-RU" sz="2000" b="1" dirty="0"/>
              <a:t> факел, который в форме эстафеты был доставлен на площадь спортсменами, а Герои Социалистического труда сталевар А. Ф. Серков и строитель В. </a:t>
            </a:r>
            <a:r>
              <a:rPr lang="ru-RU" sz="2000" b="1" dirty="0" err="1"/>
              <a:t>Рудницкий</a:t>
            </a:r>
            <a:r>
              <a:rPr lang="ru-RU" sz="2000" b="1" dirty="0"/>
              <a:t> от этого факела зажгли Вечный огонь</a:t>
            </a:r>
            <a:r>
              <a:rPr lang="ru-RU" sz="2000" b="1" baseline="30000" dirty="0">
                <a:hlinkClick r:id="rId4"/>
              </a:rPr>
              <a:t>[13]</a:t>
            </a:r>
            <a:r>
              <a:rPr lang="ru-RU" sz="2000" b="1" dirty="0"/>
              <a:t>.</a:t>
            </a:r>
          </a:p>
          <a:p>
            <a:pPr marL="0" indent="0" algn="just">
              <a:buNone/>
            </a:pPr>
            <a:r>
              <a:rPr lang="ru-RU" sz="2000" b="1" dirty="0"/>
              <a:t>С </a:t>
            </a:r>
            <a:r>
              <a:rPr lang="ru-RU" sz="2000" b="1" dirty="0">
                <a:hlinkClick r:id="rId5" tooltip="1965 год"/>
              </a:rPr>
              <a:t>1965 года</a:t>
            </a:r>
            <a:r>
              <a:rPr lang="ru-RU" sz="2000" b="1" dirty="0"/>
              <a:t> перед Вечным огнём действует </a:t>
            </a:r>
            <a:r>
              <a:rPr lang="ru-RU" sz="2000" b="1" dirty="0">
                <a:hlinkClick r:id="rId6" tooltip="Пост №1 (Волгоград)"/>
              </a:rPr>
              <a:t>Пост № 1</a:t>
            </a:r>
            <a:r>
              <a:rPr lang="ru-RU" sz="2000" b="1" dirty="0"/>
              <a:t>, на котором в почётном карауле стоят волгоградские </a:t>
            </a:r>
            <a:r>
              <a:rPr lang="ru-RU" sz="2000" b="1" dirty="0" smtClean="0"/>
              <a:t>школьники.</a:t>
            </a:r>
            <a:endParaRPr lang="ru-RU" sz="2000" b="1" dirty="0"/>
          </a:p>
          <a:p>
            <a:pPr marL="0" indent="0" algn="just">
              <a:buNone/>
            </a:pPr>
            <a:r>
              <a:rPr lang="ru-RU" sz="2000" b="1" dirty="0"/>
              <a:t>В 2014 году была проведена реставрация обелиска и основания площадки Вечного огня</a:t>
            </a:r>
            <a:r>
              <a:rPr lang="ru-RU" sz="2000" b="1" baseline="30000" dirty="0">
                <a:hlinkClick r:id="rId4"/>
              </a:rPr>
              <a:t>[</a:t>
            </a:r>
            <a:endParaRPr lang="ru-RU" sz="2000" b="1" dirty="0"/>
          </a:p>
          <a:p>
            <a:pPr algn="just"/>
            <a:endParaRPr lang="ru-RU" sz="2000" b="1" dirty="0"/>
          </a:p>
        </p:txBody>
      </p:sp>
    </p:spTree>
    <p:extLst>
      <p:ext uri="{BB962C8B-B14F-4D97-AF65-F5344CB8AC3E}">
        <p14:creationId xmlns="" xmlns:p14="http://schemas.microsoft.com/office/powerpoint/2010/main" val="2568621689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just"/>
            <a:r>
              <a:rPr lang="ru-RU" sz="2000" b="1" dirty="0">
                <a:solidFill>
                  <a:schemeClr val="tx1"/>
                </a:solidFill>
              </a:rPr>
              <a:t>От набережной Волги к Площади павших бойцов идет небольшая улица – Аллея героев. В 1985 году здесь был открыт мемориальный памятник, посвященный Героям Советского Союза и полным кавалерам ордена Славы, ушедшим на фронт из Волгоградской области и героям Сталинградской битвы. Площадь павших борцов, ранее Александровская площадь, связана не только со Сталинградской битвой. Здесь над братской могилой расположен обелиск в честь всех защитников города, погибших в Гражданской войне. После ожесточённых боев во время Великой Отечественной войны 4 февраля 1943 года в могилу было произведено </a:t>
            </a:r>
            <a:r>
              <a:rPr lang="ru-RU" sz="2000" b="1" dirty="0" err="1">
                <a:solidFill>
                  <a:schemeClr val="tx1"/>
                </a:solidFill>
              </a:rPr>
              <a:t>дозахоронение</a:t>
            </a:r>
            <a:r>
              <a:rPr lang="ru-RU" sz="2000" b="1" dirty="0">
                <a:solidFill>
                  <a:schemeClr val="tx1"/>
                </a:solidFill>
              </a:rPr>
              <a:t> останков более ста защитников Сталинграда. </a:t>
            </a:r>
            <a:r>
              <a:rPr lang="ru-RU" sz="2000" b="1" dirty="0" smtClean="0">
                <a:solidFill>
                  <a:schemeClr val="tx1"/>
                </a:solidFill>
              </a:rPr>
              <a:t>А </a:t>
            </a:r>
            <a:r>
              <a:rPr lang="ru-RU" sz="2000" b="1" dirty="0">
                <a:solidFill>
                  <a:schemeClr val="tx1"/>
                </a:solidFill>
              </a:rPr>
              <a:t>с 1 февраля 1963 года на Площади Павших борцов в Волгограде горит Вечный огонь в память о мужестве и героизме всех защитников </a:t>
            </a:r>
            <a:r>
              <a:rPr lang="ru-RU" sz="2000" b="1" dirty="0" smtClean="0">
                <a:solidFill>
                  <a:schemeClr val="tx1"/>
                </a:solidFill>
              </a:rPr>
              <a:t>города.</a:t>
            </a:r>
            <a:endParaRPr lang="ru-RU" dirty="0"/>
          </a:p>
        </p:txBody>
      </p:sp>
      <p:pic>
        <p:nvPicPr>
          <p:cNvPr id="9" name="Объект 8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48589" y="4000816"/>
            <a:ext cx="5406190" cy="2520300"/>
          </a:xfrm>
        </p:spPr>
      </p:pic>
    </p:spTree>
    <p:extLst>
      <p:ext uri="{BB962C8B-B14F-4D97-AF65-F5344CB8AC3E}">
        <p14:creationId xmlns="" xmlns:p14="http://schemas.microsoft.com/office/powerpoint/2010/main" val="2081546254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850232"/>
          </a:xfrm>
        </p:spPr>
        <p:txBody>
          <a:bodyPr/>
          <a:lstStyle/>
          <a:p>
            <a:pPr algn="ctr"/>
            <a:r>
              <a:rPr lang="ru-RU" dirty="0" smtClean="0"/>
              <a:t>Мамаев курган</a:t>
            </a:r>
            <a:endParaRPr lang="ru-RU" dirty="0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87332" y="3131399"/>
            <a:ext cx="3879223" cy="2575804"/>
          </a:xfr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56557" y="1980865"/>
            <a:ext cx="2904624" cy="3361833"/>
          </a:xfrm>
          <a:prstGeom prst="rect">
            <a:avLst/>
          </a:prstGeom>
        </p:spPr>
      </p:pic>
      <p:sp>
        <p:nvSpPr>
          <p:cNvPr id="6" name="Прямоугольник 5"/>
          <p:cNvSpPr/>
          <p:nvPr/>
        </p:nvSpPr>
        <p:spPr>
          <a:xfrm>
            <a:off x="677334" y="1130633"/>
            <a:ext cx="9801727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2000" b="1" i="0" dirty="0" smtClean="0">
                <a:solidFill>
                  <a:srgbClr val="000000"/>
                </a:solidFill>
                <a:effectLst/>
                <a:latin typeface="Roboto"/>
              </a:rPr>
              <a:t>Мамаев курган – самый большой комплекс в мире, посвященный Великой Отечественной Войне. Возвышенность находится в центре Волгограда, на правом берегу Волги. На Мамаевом Кургане установлен памятник-ансамбль «Героям Сталинградской битвы». Его расположение неслучайно – в период войны тут велись жесточайшие сражения. Тот, кто занимал курган, мог контролировать почти весь город.</a:t>
            </a:r>
            <a:endParaRPr lang="ru-RU" sz="2000" b="1" dirty="0"/>
          </a:p>
        </p:txBody>
      </p:sp>
      <p:pic>
        <p:nvPicPr>
          <p:cNvPr id="7" name="Рисунок 6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73398" y="2777412"/>
            <a:ext cx="3205664" cy="2485011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11908" y="4876800"/>
            <a:ext cx="2980001" cy="2235001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1382461418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Заголовок 8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4294967295"/>
          </p:nvPr>
        </p:nvSpPr>
        <p:spPr>
          <a:xfrm>
            <a:off x="0" y="4043363"/>
            <a:ext cx="8596313" cy="1989137"/>
          </a:xfrm>
        </p:spPr>
        <p:txBody>
          <a:bodyPr>
            <a:normAutofit fontScale="92500" lnSpcReduction="10000"/>
          </a:bodyPr>
          <a:lstStyle/>
          <a:p>
            <a:pPr marL="0" indent="0" algn="just">
              <a:buNone/>
            </a:pPr>
            <a:r>
              <a:rPr lang="ru-RU" sz="2000" b="1" dirty="0"/>
              <a:t>От самых своих истоков и по настоящее время город играл важную историю в формировании российского государства. История </a:t>
            </a:r>
            <a:r>
              <a:rPr lang="ru-RU" sz="2000" b="1" dirty="0" smtClean="0"/>
              <a:t>Волгограда </a:t>
            </a:r>
            <a:r>
              <a:rPr lang="ru-RU" sz="2000" b="1" dirty="0"/>
              <a:t>продолжается, город развивается по всем важнейшим направлениям, свое очередное слово в летописи Волгограда предстоит сказать нашим потомкам.... </a:t>
            </a:r>
            <a:br>
              <a:rPr lang="ru-RU" sz="2000" b="1" dirty="0"/>
            </a:br>
            <a:r>
              <a:rPr lang="ru-RU" sz="2000" b="1" dirty="0"/>
              <a:t/>
            </a:r>
            <a:br>
              <a:rPr lang="ru-RU" sz="2000" b="1" dirty="0"/>
            </a:br>
            <a:endParaRPr lang="ru-RU" sz="2000" b="1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8970" y="120315"/>
            <a:ext cx="3133619" cy="2089079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04883" y="0"/>
            <a:ext cx="3741570" cy="2807932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60436" y="55845"/>
            <a:ext cx="2955507" cy="2218017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23985" y="1960925"/>
            <a:ext cx="2632648" cy="1975721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11027" y="2013469"/>
            <a:ext cx="2703830" cy="2029141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2470511849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549237" y="2396836"/>
            <a:ext cx="6724766" cy="1233055"/>
          </a:xfrm>
        </p:spPr>
        <p:txBody>
          <a:bodyPr/>
          <a:lstStyle/>
          <a:p>
            <a:pPr algn="ctr"/>
            <a:r>
              <a:rPr lang="ru-RU" dirty="0" smtClean="0"/>
              <a:t>СПАСИБО ЗА ВНИМАНИЕ</a:t>
            </a:r>
            <a:endParaRPr lang="ru-RU" dirty="0"/>
          </a:p>
        </p:txBody>
      </p:sp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48145" y="609599"/>
            <a:ext cx="8525857" cy="2286001"/>
          </a:xfrm>
        </p:spPr>
        <p:txBody>
          <a:bodyPr>
            <a:normAutofit fontScale="90000"/>
          </a:bodyPr>
          <a:lstStyle/>
          <a:p>
            <a:pPr algn="ctr"/>
            <a:r>
              <a:rPr lang="ru-RU" dirty="0" smtClean="0"/>
              <a:t>С материалом можно познакомиться на сайте:  </a:t>
            </a:r>
            <a:br>
              <a:rPr lang="ru-RU" dirty="0" smtClean="0"/>
            </a:br>
            <a:r>
              <a:rPr lang="en-US" dirty="0" smtClean="0"/>
              <a:t>https://uchitelya.com/obschestvoznanie/158539-prezentaciya-gorod-geroy-volgograd.html</a:t>
            </a:r>
            <a:endParaRPr lang="ru-RU"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Грань">
  <a:themeElements>
    <a:clrScheme name="Грань">
      <a:dk1>
        <a:sysClr val="windowText" lastClr="000000"/>
      </a:dk1>
      <a:lt1>
        <a:sysClr val="window" lastClr="FFFFFF"/>
      </a:lt1>
      <a:dk2>
        <a:srgbClr val="2C3C43"/>
      </a:dk2>
      <a:lt2>
        <a:srgbClr val="EBEBEB"/>
      </a:lt2>
      <a:accent1>
        <a:srgbClr val="90C226"/>
      </a:accent1>
      <a:accent2>
        <a:srgbClr val="54A021"/>
      </a:accent2>
      <a:accent3>
        <a:srgbClr val="E6B91E"/>
      </a:accent3>
      <a:accent4>
        <a:srgbClr val="E76618"/>
      </a:accent4>
      <a:accent5>
        <a:srgbClr val="C42F1A"/>
      </a:accent5>
      <a:accent6>
        <a:srgbClr val="918655"/>
      </a:accent6>
      <a:hlink>
        <a:srgbClr val="99CA3C"/>
      </a:hlink>
      <a:folHlink>
        <a:srgbClr val="B9D181"/>
      </a:folHlink>
    </a:clrScheme>
    <a:fontScheme name="Грань">
      <a:majorFont>
        <a:latin typeface="Trebuchet MS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Грань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Facet" id="{C0C680CD-088A-49FC-A102-D699147F32B2}" vid="{CFBC31BA-B70F-4F30-BCAA-4F3011E16C4D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Facet</Template>
  <TotalTime>293</TotalTime>
  <Words>429</Words>
  <Application>Microsoft Office PowerPoint</Application>
  <PresentationFormat>Произвольный</PresentationFormat>
  <Paragraphs>34</Paragraphs>
  <Slides>21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21</vt:i4>
      </vt:variant>
    </vt:vector>
  </HeadingPairs>
  <TitlesOfParts>
    <vt:vector size="22" baseType="lpstr">
      <vt:lpstr>Грань</vt:lpstr>
      <vt:lpstr>ГАУ «КЦСОН города Каменска-Уральского»    Школа пожилого возраста по направлению: «Социальный туризм»   тема: «Город-герой Сталинград Волгоград»</vt:lpstr>
      <vt:lpstr>Волгогра́д — город на юго-востоке европейской части Российской Федерации с населением 1 013 533 человек (2018). Административный центр Волгоградской области. До 1925 года он носил название Цари́цын, с 1925 по 1961 год — Сталингра́д. Город-герой, важнейший пункт обороны Царицына   и Сталинградской битвы. </vt:lpstr>
      <vt:lpstr>Слайд 3</vt:lpstr>
      <vt:lpstr>Слайд 4</vt:lpstr>
      <vt:lpstr>Слайд 5</vt:lpstr>
      <vt:lpstr>1 мая 1945 года за выдающиеся заслуги перед Родиной Сталинград был удостоен почетного звания города-героя, а 8 мая 1965 года был награжден орденом Ленина и медалью "Золотая Звезда".</vt:lpstr>
      <vt:lpstr>Слайд 7</vt:lpstr>
      <vt:lpstr>Слайд 8</vt:lpstr>
      <vt:lpstr>1942—1943 годы. Сталинградская битва </vt:lpstr>
      <vt:lpstr>1944—2018 годы. Послевоенный период.</vt:lpstr>
      <vt:lpstr>Слайд 11</vt:lpstr>
      <vt:lpstr>Город сегодня. Аллея Героев.</vt:lpstr>
      <vt:lpstr>Площадь Павших борцов </vt:lpstr>
      <vt:lpstr>В целом, в результате послевоенной реконструкции планировка площади Павших Борцов в основном сохранила свои очертания.       Парад в честь дня Победы.</vt:lpstr>
      <vt:lpstr>Обелиск и Вечный огонь </vt:lpstr>
      <vt:lpstr>Вечный огонь </vt:lpstr>
      <vt:lpstr>От набережной Волги к Площади павших бойцов идет небольшая улица – Аллея героев. В 1985 году здесь был открыт мемориальный памятник, посвященный Героям Советского Союза и полным кавалерам ордена Славы, ушедшим на фронт из Волгоградской области и героям Сталинградской битвы. Площадь павших борцов, ранее Александровская площадь, связана не только со Сталинградской битвой. Здесь над братской могилой расположен обелиск в честь всех защитников города, погибших в Гражданской войне. После ожесточённых боев во время Великой Отечественной войны 4 февраля 1943 года в могилу было произведено дозахоронение останков более ста защитников Сталинграда. А с 1 февраля 1963 года на Площади Павших борцов в Волгограде горит Вечный огонь в память о мужестве и героизме всех защитников города.</vt:lpstr>
      <vt:lpstr>Мамаев курган</vt:lpstr>
      <vt:lpstr>Слайд 19</vt:lpstr>
      <vt:lpstr>СПАСИБО ЗА ВНИМАНИЕ</vt:lpstr>
      <vt:lpstr>С материалом можно познакомиться на сайте:   https://uchitelya.com/obschestvoznanie/158539-prezentaciya-gorod-geroy-volgograd.html</vt:lpstr>
    </vt:vector>
  </TitlesOfParts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Первухина О.В</dc:creator>
  <cp:lastModifiedBy>Shafikova_GA</cp:lastModifiedBy>
  <cp:revision>24</cp:revision>
  <dcterms:created xsi:type="dcterms:W3CDTF">2019-04-23T04:19:05Z</dcterms:created>
  <dcterms:modified xsi:type="dcterms:W3CDTF">2022-10-19T03:46:20Z</dcterms:modified>
</cp:coreProperties>
</file>