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7" r:id="rId3"/>
    <p:sldId id="26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5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1280" y="4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ru.wikipedia.org/wiki/%D0%9F%D0%BB%D0%BE%D1%89%D0%B0%D0%B4%D1%8C_%D0%9C%D0%B0%D0%BA%D1%81%D0%B8%D0%BC%D0%B0_%D0%93%D0%BE%D1%80%D1%8C%D0%BA%D0%BE%D0%B3%D0%BE_(%D0%9A%D0%B0%D0%BC%D0%B5%D0%BD%D1%81%D0%BA-%D0%A3%D1%80%D0%B0%D0%BB%D1%8C%D1%81%D0%BA%D0%B8%D0%B9)#cite_note-history-kamensk1-1" TargetMode="External"/><Relationship Id="rId4" Type="http://schemas.openxmlformats.org/officeDocument/2006/relationships/hyperlink" Target="https://ru.wikipedia.org/wiki/%D0%A3%D1%80%D0%B0%D0%BB%D1%8C%D1%81%D0%BA%D0%B8%D0%B9_%D0%B0%D0%BB%D1%8E%D0%BC%D0%B8%D0%BD%D0%B8%D0%B5%D0%B2%D1%8B%D0%B9_%D0%B7%D0%B0%D0%B2%D0%BE%D0%B4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archvuz.ru/2010_2/14/" TargetMode="External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history-kamensk.ru/history/39-arhitektura-1940-1950-godov-socgoroda-uaza-v-kamenske-uralskom.html" TargetMode="External"/><Relationship Id="rId4" Type="http://schemas.openxmlformats.org/officeDocument/2006/relationships/hyperlink" Target="http://kamrab.ru/proekty/svoe-rodnoe/mosty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9383"/>
          <a:stretch/>
        </p:blipFill>
        <p:spPr bwMode="auto">
          <a:xfrm>
            <a:off x="-2" y="-23079"/>
            <a:ext cx="9144001" cy="68338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67544" y="5058024"/>
            <a:ext cx="3923928" cy="174971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>
            <a:spAutoFit/>
          </a:bodyPr>
          <a:lstStyle/>
          <a:p>
            <a:pPr lvl="0" algn="ctr">
              <a:spcBef>
                <a:spcPts val="600"/>
              </a:spcBef>
              <a:buClr>
                <a:srgbClr val="B13F9A"/>
              </a:buClr>
              <a:buSzPct val="73000"/>
            </a:pPr>
            <a:r>
              <a:rPr lang="ru-RU" b="1" dirty="0">
                <a:solidFill>
                  <a:srgbClr val="0000FF"/>
                </a:solidFill>
                <a:cs typeface="Times New Roman" pitchFamily="18" charset="0"/>
              </a:rPr>
              <a:t>Школа пожилого возраста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b="1" dirty="0">
                <a:solidFill>
                  <a:srgbClr val="0000FF"/>
                </a:solidFill>
                <a:cs typeface="Times New Roman" pitchFamily="18" charset="0"/>
              </a:rPr>
              <a:t>Направление </a:t>
            </a:r>
            <a:r>
              <a:rPr lang="ru-RU" b="1" dirty="0" smtClean="0">
                <a:solidFill>
                  <a:srgbClr val="0000FF"/>
                </a:solidFill>
                <a:cs typeface="Times New Roman" pitchFamily="18" charset="0"/>
              </a:rPr>
              <a:t>«Краеведение»</a:t>
            </a:r>
            <a:endParaRPr lang="ru-RU" b="1" dirty="0">
              <a:solidFill>
                <a:srgbClr val="0000FF"/>
              </a:solidFill>
              <a:cs typeface="Times New Roman" pitchFamily="18" charset="0"/>
            </a:endParaRPr>
          </a:p>
          <a:p>
            <a:pPr lvl="0" algn="ctr">
              <a:spcBef>
                <a:spcPts val="600"/>
              </a:spcBef>
              <a:buClr>
                <a:srgbClr val="B13F9A"/>
              </a:buClr>
              <a:buSzPct val="73000"/>
            </a:pPr>
            <a:r>
              <a:rPr lang="ru-RU" b="1" dirty="0">
                <a:solidFill>
                  <a:srgbClr val="0000FF"/>
                </a:solidFill>
                <a:cs typeface="Times New Roman" pitchFamily="18" charset="0"/>
              </a:rPr>
              <a:t>Преподаватель:</a:t>
            </a:r>
          </a:p>
          <a:p>
            <a:pPr lvl="0" algn="ctr">
              <a:spcBef>
                <a:spcPts val="600"/>
              </a:spcBef>
              <a:buClr>
                <a:srgbClr val="B13F9A"/>
              </a:buClr>
              <a:buSzPct val="73000"/>
            </a:pPr>
            <a:r>
              <a:rPr lang="ru-RU" b="1" dirty="0">
                <a:solidFill>
                  <a:srgbClr val="0000FF"/>
                </a:solidFill>
                <a:cs typeface="Times New Roman" pitchFamily="18" charset="0"/>
              </a:rPr>
              <a:t>Специалист по соц. работе </a:t>
            </a:r>
          </a:p>
          <a:p>
            <a:pPr lvl="0" algn="ctr">
              <a:spcBef>
                <a:spcPts val="600"/>
              </a:spcBef>
              <a:buClr>
                <a:srgbClr val="B13F9A"/>
              </a:buClr>
              <a:buSzPct val="73000"/>
            </a:pPr>
            <a:r>
              <a:rPr lang="ru-RU" b="1" dirty="0" err="1" smtClean="0">
                <a:solidFill>
                  <a:srgbClr val="0000FF"/>
                </a:solidFill>
                <a:cs typeface="Times New Roman" pitchFamily="18" charset="0"/>
              </a:rPr>
              <a:t>Грехова</a:t>
            </a:r>
            <a:r>
              <a:rPr lang="ru-RU" b="1" dirty="0" smtClean="0">
                <a:solidFill>
                  <a:srgbClr val="0000FF"/>
                </a:solidFill>
                <a:cs typeface="Times New Roman" pitchFamily="18" charset="0"/>
              </a:rPr>
              <a:t> Татьяна Владимировна</a:t>
            </a:r>
            <a:endParaRPr lang="ru-RU" b="1" dirty="0">
              <a:solidFill>
                <a:srgbClr val="0000FF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55576" y="620688"/>
            <a:ext cx="7012176" cy="280076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6600" b="1" dirty="0" smtClean="0">
                <a:ln>
                  <a:solidFill>
                    <a:srgbClr val="0000FF"/>
                  </a:solidFill>
                </a:ln>
                <a:solidFill>
                  <a:schemeClr val="bg1"/>
                </a:solidFill>
              </a:rPr>
              <a:t>«</a:t>
            </a:r>
            <a:r>
              <a:rPr lang="ru-RU" sz="6600" b="1" dirty="0" smtClean="0">
                <a:ln>
                  <a:solidFill>
                    <a:srgbClr val="0000FF"/>
                  </a:solidFill>
                </a:ln>
                <a:solidFill>
                  <a:schemeClr val="bg1"/>
                </a:solidFill>
              </a:rPr>
              <a:t>По</a:t>
            </a:r>
            <a:r>
              <a:rPr lang="ru-RU" sz="6600" b="1" dirty="0" smtClean="0">
                <a:ln>
                  <a:solidFill>
                    <a:srgbClr val="0000FF"/>
                  </a:solidFill>
                </a:ln>
                <a:solidFill>
                  <a:schemeClr val="bg1"/>
                </a:solidFill>
              </a:rPr>
              <a:t> </a:t>
            </a:r>
            <a:endParaRPr lang="ru-RU" sz="6600" b="1" dirty="0" smtClean="0">
              <a:ln>
                <a:solidFill>
                  <a:srgbClr val="0000FF"/>
                </a:solidFill>
              </a:ln>
              <a:solidFill>
                <a:schemeClr val="bg1"/>
              </a:solidFill>
            </a:endParaRPr>
          </a:p>
          <a:p>
            <a:r>
              <a:rPr lang="ru-RU" sz="6600" b="1" smtClean="0">
                <a:ln>
                  <a:solidFill>
                    <a:srgbClr val="0000FF"/>
                  </a:solidFill>
                </a:ln>
                <a:solidFill>
                  <a:schemeClr val="bg1"/>
                </a:solidFill>
              </a:rPr>
              <a:t>Красногорке</a:t>
            </a:r>
            <a:r>
              <a:rPr lang="ru-RU" sz="6600" dirty="0" smtClean="0">
                <a:ln>
                  <a:solidFill>
                    <a:srgbClr val="0000FF"/>
                  </a:solidFill>
                </a:ln>
                <a:solidFill>
                  <a:schemeClr val="bg1"/>
                </a:solidFill>
              </a:rPr>
              <a:t>»</a:t>
            </a:r>
            <a:endParaRPr lang="ru-RU" sz="6600" dirty="0" smtClean="0">
              <a:ln>
                <a:solidFill>
                  <a:srgbClr val="0000FF"/>
                </a:solidFill>
              </a:ln>
              <a:solidFill>
                <a:schemeClr val="bg1"/>
              </a:solidFill>
            </a:endParaRPr>
          </a:p>
          <a:p>
            <a:r>
              <a:rPr lang="ru-RU" sz="4400" dirty="0" smtClean="0">
                <a:ln>
                  <a:solidFill>
                    <a:srgbClr val="0000FF"/>
                  </a:solidFill>
                </a:ln>
                <a:solidFill>
                  <a:schemeClr val="bg1"/>
                </a:solidFill>
              </a:rPr>
              <a:t>(экскурсия по микрорайону)</a:t>
            </a:r>
            <a:endParaRPr lang="ru-RU" sz="4400" dirty="0">
              <a:ln>
                <a:solidFill>
                  <a:srgbClr val="0000FF"/>
                </a:solidFill>
              </a:ln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5374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5859"/>
          <a:stretch/>
        </p:blipFill>
        <p:spPr bwMode="auto">
          <a:xfrm>
            <a:off x="-29477" y="0"/>
            <a:ext cx="917347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664161" y="204609"/>
            <a:ext cx="31732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/>
              <a:t>ул. СТАХАНОВСКАЯ</a:t>
            </a:r>
            <a:endParaRPr lang="ru-RU" sz="2800" b="1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467544" y="4869160"/>
            <a:ext cx="820891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Стахановскому </a:t>
            </a:r>
            <a:r>
              <a:rPr lang="ru-RU" dirty="0"/>
              <a:t>движению за повышение производительности труда (по фамилии инициатора движения донбасского шахтёра А. Г. Стаханова).</a:t>
            </a:r>
          </a:p>
          <a:p>
            <a:r>
              <a:rPr lang="ru-RU" dirty="0"/>
              <a:t>После рекорда Стаханов был принят в партию и награжден орденом Ленина, направлен на учебу в </a:t>
            </a:r>
            <a:r>
              <a:rPr lang="ru-RU" dirty="0" err="1"/>
              <a:t>Промакадемию</a:t>
            </a:r>
            <a:r>
              <a:rPr lang="ru-RU" dirty="0"/>
              <a:t>.</a:t>
            </a:r>
          </a:p>
          <a:p>
            <a:r>
              <a:rPr lang="ru-RU" dirty="0" smtClean="0"/>
              <a:t>Первое </a:t>
            </a:r>
            <a:r>
              <a:rPr lang="ru-RU" dirty="0"/>
              <a:t>фото снято в начале 60-х годов. </a:t>
            </a: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464" y="620688"/>
            <a:ext cx="4106634" cy="29323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563935" y="730932"/>
            <a:ext cx="408565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prstClr val="black"/>
                </a:solidFill>
              </a:rPr>
              <a:t>УЛИЦА СТАХАНОВСКАЯ </a:t>
            </a:r>
            <a:r>
              <a:rPr lang="ru-RU" dirty="0" smtClean="0">
                <a:solidFill>
                  <a:prstClr val="black"/>
                </a:solidFill>
              </a:rPr>
              <a:t> в нашем городе названа </a:t>
            </a:r>
            <a:r>
              <a:rPr lang="ru-RU" dirty="0">
                <a:solidFill>
                  <a:prstClr val="black"/>
                </a:solidFill>
              </a:rPr>
              <a:t>в честь первых стахановцев  Красногорского района в 1952 году.</a:t>
            </a:r>
            <a:br>
              <a:rPr lang="ru-RU" dirty="0">
                <a:solidFill>
                  <a:prstClr val="black"/>
                </a:solidFill>
              </a:rPr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043179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068" r="1003" b="6232"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27858"/>
            <a:ext cx="4859255" cy="25128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664161" y="204609"/>
            <a:ext cx="694581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/>
              <a:t>«ЦДБ им. П.П. Бажова», ул. Стахановская,1</a:t>
            </a:r>
            <a:endParaRPr lang="ru-RU" sz="2800" b="1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4872309" y="946871"/>
            <a:ext cx="3876155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Центральная детская библиотека им. П.П. Бажова открыла двери для юных читателей 10 июля 1952 г. Тогда библиотека называлась </a:t>
            </a:r>
            <a:r>
              <a:rPr lang="ru-RU" dirty="0" err="1"/>
              <a:t>Красногорская</a:t>
            </a:r>
            <a:r>
              <a:rPr lang="ru-RU" dirty="0"/>
              <a:t> детская библиотека и была единственной детской библиотекой в Красногорском </a:t>
            </a:r>
            <a:r>
              <a:rPr lang="ru-RU" dirty="0" smtClean="0"/>
              <a:t>районе.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95725" y="4653136"/>
            <a:ext cx="8352928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В 1964 году широко отмечался 85-летний юбилей уральского писателя Павла Петровича Бажова. Многие библиотеки области отстаивали честь носить его имя, но получили его лишь единицы. Среди них была и </a:t>
            </a:r>
            <a:r>
              <a:rPr lang="ru-RU" dirty="0" err="1"/>
              <a:t>Красногорская</a:t>
            </a:r>
            <a:r>
              <a:rPr lang="ru-RU" dirty="0"/>
              <a:t> детская библиотека. С этого момента библиотека носит имя великого уральского сказителя.</a:t>
            </a:r>
          </a:p>
        </p:txBody>
      </p:sp>
    </p:spTree>
    <p:extLst>
      <p:ext uri="{BB962C8B-B14F-4D97-AF65-F5344CB8AC3E}">
        <p14:creationId xmlns:p14="http://schemas.microsoft.com/office/powerpoint/2010/main" val="2922910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38" t="4167" r="25803" b="1850"/>
          <a:stretch/>
        </p:blipFill>
        <p:spPr bwMode="auto">
          <a:xfrm>
            <a:off x="1" y="-603448"/>
            <a:ext cx="9144000" cy="73174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61635" y="3933056"/>
            <a:ext cx="828092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 </a:t>
            </a:r>
            <a:r>
              <a:rPr lang="ru-RU" dirty="0"/>
              <a:t>ответственный за новаторскую технику времени: стальной </a:t>
            </a:r>
            <a:r>
              <a:rPr lang="ru-RU" dirty="0" smtClean="0"/>
              <a:t>пояс </a:t>
            </a:r>
            <a:r>
              <a:rPr lang="ru-RU" dirty="0"/>
              <a:t>арок заполнили бетоном. Кроме того, ни одна опора моста не касается воды. Получилось не просто надежно - красиво. Наиболее получил прозвание «бабочка».</a:t>
            </a:r>
          </a:p>
          <a:p>
            <a:r>
              <a:rPr lang="ru-RU" dirty="0" smtClean="0"/>
              <a:t>Догадывается</a:t>
            </a:r>
            <a:r>
              <a:rPr lang="ru-RU" dirty="0"/>
              <a:t>, почему </a:t>
            </a:r>
            <a:r>
              <a:rPr lang="ru-RU" dirty="0" err="1"/>
              <a:t>каменцы</a:t>
            </a:r>
            <a:r>
              <a:rPr lang="ru-RU" dirty="0"/>
              <a:t> называют этот мост «горбатым», нетрудно - он дугой нависает над железной дорогой. Путепроводы в 1957 году. И далеко не только ради удобства автомобилей и пешеходов. Дело в том, что в Каменске-Уральском началось троллейбусное движение. К тому времени «рогатые» уже курсировали между пос. Чкаловским и УАЗом, нужен был новый маршрут – до места назначения, который пролегал по ул. Алюминиевой</a:t>
            </a:r>
            <a:r>
              <a:rPr lang="ru-RU" dirty="0" smtClean="0"/>
              <a:t>. </a:t>
            </a:r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664161" y="204609"/>
            <a:ext cx="323569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/>
              <a:t>«ГОРБАТЫЙ МОСТ»</a:t>
            </a:r>
            <a:endParaRPr lang="ru-RU" sz="2800" b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561" y="700906"/>
            <a:ext cx="4117511" cy="30881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522066" y="332656"/>
            <a:ext cx="4140459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Осенью 1940 года было завершено строительство железнодорожной ветки станции Синарская - Челябинск.</a:t>
            </a:r>
          </a:p>
          <a:p>
            <a:r>
              <a:rPr lang="ru-RU" dirty="0" smtClean="0"/>
              <a:t>Железнодорожный </a:t>
            </a:r>
            <a:r>
              <a:rPr lang="ru-RU" dirty="0"/>
              <a:t>мост понадобился, когда появилась новая железнодорожная ветка между Каменским-Уральским и Челябинским. Первый поезд прошел здесь в предвоенном 1940 году. Автором проекта выступил Василий </a:t>
            </a:r>
            <a:r>
              <a:rPr lang="ru-RU" dirty="0" err="1" smtClean="0"/>
              <a:t>Росновский</a:t>
            </a:r>
            <a:r>
              <a:rPr lang="ru-RU" dirty="0" smtClean="0"/>
              <a:t>,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69358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644"/>
          <a:stretch/>
        </p:blipFill>
        <p:spPr bwMode="auto">
          <a:xfrm>
            <a:off x="0" y="54398"/>
            <a:ext cx="9324528" cy="68036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766" y="836712"/>
            <a:ext cx="3932598" cy="23042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95536" y="143054"/>
            <a:ext cx="442428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/>
              <a:t>"ТАЙНА УЛИЦЫ ГАГАРИНА"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4184118" y="659010"/>
            <a:ext cx="4572000" cy="258532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/>
              <a:t>Первая улица в Свердловской области, названная именем Гагарина, появилась в Каменске-Уральском.</a:t>
            </a:r>
          </a:p>
          <a:p>
            <a:r>
              <a:rPr lang="ru-RU" dirty="0" smtClean="0"/>
              <a:t>Интересно</a:t>
            </a:r>
            <a:r>
              <a:rPr lang="ru-RU" dirty="0"/>
              <a:t>, что в собрании Исполкома Каменск-Уральского Горсовета по этому поводу была оценка так: «... с учетом группы депутатов Горсовета, а также Принято оно 12 мая 1961 года. Невероятно, но факт, идея родилась у </a:t>
            </a:r>
            <a:r>
              <a:rPr lang="ru-RU" dirty="0" err="1"/>
              <a:t>каменцев</a:t>
            </a:r>
            <a:r>
              <a:rPr lang="ru-RU" dirty="0"/>
              <a:t> очень быстро</a:t>
            </a:r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2519" y="3645024"/>
            <a:ext cx="3548063" cy="2663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31530" y="3933056"/>
            <a:ext cx="4572000" cy="258532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/>
              <a:t>Возведением жилых и общественных зданий занималась организация «</a:t>
            </a:r>
            <a:r>
              <a:rPr lang="ru-RU" dirty="0" err="1"/>
              <a:t>Уралалюминстрой</a:t>
            </a:r>
            <a:r>
              <a:rPr lang="ru-RU" dirty="0"/>
              <a:t>». Лепные украшения для фасадов и интерьеров зданий всего города выполняла «Лепная мастерская при строительном тресте УАЗа», существовавшая в 1945-55 гг. Лепной декор второй половины 1940 – начала 1950 гг. характеризуется обобщенностью и схематичностью.</a:t>
            </a:r>
          </a:p>
        </p:txBody>
      </p:sp>
    </p:spTree>
    <p:extLst>
      <p:ext uri="{BB962C8B-B14F-4D97-AF65-F5344CB8AC3E}">
        <p14:creationId xmlns:p14="http://schemas.microsoft.com/office/powerpoint/2010/main" val="54790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425" t="1490" r="2594"/>
          <a:stretch/>
        </p:blipFill>
        <p:spPr bwMode="auto">
          <a:xfrm>
            <a:off x="0" y="-35390"/>
            <a:ext cx="9132640" cy="680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23528" y="116632"/>
            <a:ext cx="849694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/>
              <a:t>СПОРТИВНЫЙ КОМПЛЕКС "САЛЮТ".   УЛ. </a:t>
            </a:r>
            <a:r>
              <a:rPr lang="ru-RU" sz="2800" b="1" dirty="0" smtClean="0"/>
              <a:t>КАМЕНСКАЯ-34</a:t>
            </a:r>
            <a:endParaRPr lang="ru-RU" sz="2800" b="1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070739"/>
            <a:ext cx="3717792" cy="27883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79512" y="3859083"/>
            <a:ext cx="8770228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Первому, единственному в городе по тому моменту, коллективу физкультуры УАЗа за высокие темпы развития физической культуры и спорта исход Всесоюзного Совета ДСО СССР 31 октября 1962 г. было присвоено почетное звание «Спортивный клуб «Салют». </a:t>
            </a:r>
          </a:p>
          <a:p>
            <a:r>
              <a:rPr lang="ru-RU" dirty="0"/>
              <a:t> </a:t>
            </a:r>
            <a:r>
              <a:rPr lang="ru-RU" dirty="0" smtClean="0"/>
              <a:t>Проект </a:t>
            </a:r>
            <a:r>
              <a:rPr lang="ru-RU" dirty="0"/>
              <a:t>выполнен московской организацией «</a:t>
            </a:r>
            <a:r>
              <a:rPr lang="ru-RU" dirty="0" err="1"/>
              <a:t>Гипрогор</a:t>
            </a:r>
            <a:r>
              <a:rPr lang="ru-RU" dirty="0"/>
              <a:t>» в 1950–52 гг. (автор - архитектор Ю.Н. </a:t>
            </a:r>
            <a:r>
              <a:rPr lang="ru-RU" dirty="0" err="1"/>
              <a:t>Рабей</a:t>
            </a:r>
            <a:r>
              <a:rPr lang="ru-RU" dirty="0"/>
              <a:t>), но он был значительным переработчиком капитального строительства Уральского алюминиевого завода под производство архитектора В.А. Гагарин. Здание построено в 1961 г. Здание двухэтажное, кирпичное и шлакоблочное, прямоугольное в плоскости. изначально на первом этаже с размещенными галереями</a:t>
            </a:r>
            <a:r>
              <a:rPr lang="ru-RU" dirty="0" smtClean="0"/>
              <a:t>, опираются </a:t>
            </a:r>
            <a:r>
              <a:rPr lang="ru-RU" dirty="0"/>
              <a:t>на квадратные в </a:t>
            </a:r>
            <a:r>
              <a:rPr lang="ru-RU" dirty="0" smtClean="0"/>
              <a:t>плане колонны</a:t>
            </a:r>
            <a:r>
              <a:rPr lang="ru-RU" dirty="0"/>
              <a:t>. В 1970-е гг. </a:t>
            </a:r>
            <a:r>
              <a:rPr lang="ru-RU" dirty="0" err="1"/>
              <a:t>интерколонны</a:t>
            </a:r>
            <a:r>
              <a:rPr lang="ru-RU" dirty="0"/>
              <a:t> были заложены кирпичными стенами, а колонны были отобраны. 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4248472" y="1827758"/>
            <a:ext cx="4572000" cy="203132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/>
              <a:t>Первому, единственному в городе по тому моменту, коллективу физкультуры УАЗа за высокие темпы развития физической культуры и спорта исход Всесоюзного Совета ДСО СССР 31 октября 1962 г. было присвоено почетное звание «Спортивный клуб «Салют». </a:t>
            </a:r>
          </a:p>
        </p:txBody>
      </p:sp>
    </p:spTree>
    <p:extLst>
      <p:ext uri="{BB962C8B-B14F-4D97-AF65-F5344CB8AC3E}">
        <p14:creationId xmlns:p14="http://schemas.microsoft.com/office/powerpoint/2010/main" val="176014635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40"/>
          <a:stretch/>
        </p:blipFill>
        <p:spPr bwMode="auto">
          <a:xfrm>
            <a:off x="-17339" y="41736"/>
            <a:ext cx="9161339" cy="68306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539552" y="188640"/>
            <a:ext cx="795637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/>
              <a:t>"ТЕРРИТОРИЯ ДЕТСТВА". УЛ. КАМЕНСКАЯ - 33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785002"/>
            <a:ext cx="3770784" cy="25044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87016" y="3717032"/>
            <a:ext cx="864096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Здание </a:t>
            </a:r>
            <a:r>
              <a:rPr lang="ru-RU" dirty="0"/>
              <a:t>двухэтажного, сложенного из шлакоблоков и силикатного кирпича, состоящее из нескольких объединенных зданий: основных частей, в левом и западном (правом) крыльев, южного и западного эркеров и трехэтажной башни с юго-восточными массивами. Со стороны южного двора фасадного находится небольшой внутренний дворик (патио). В декоративной отделке фасадов применены сухарики, розетки, ионики, профилированные наличники.</a:t>
            </a:r>
          </a:p>
          <a:p>
            <a:r>
              <a:rPr lang="ru-RU" dirty="0" smtClean="0"/>
              <a:t>Уже </a:t>
            </a:r>
            <a:r>
              <a:rPr lang="ru-RU" dirty="0"/>
              <a:t>более пятидесяти лет Детский культурный центр (ранее известный как Дворец культуры школьников) бережно хранит традиции детского творчества, и в то же время предлагает новые формы работы с детьми</a:t>
            </a:r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4283968" y="2229841"/>
            <a:ext cx="4572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/>
              <a:t>Проект Двор пионеров выполнен в 1952 г. Московской организацией «</a:t>
            </a:r>
            <a:r>
              <a:rPr lang="ru-RU" dirty="0" err="1"/>
              <a:t>Гипрогор</a:t>
            </a:r>
            <a:r>
              <a:rPr lang="ru-RU" dirty="0"/>
              <a:t>» -авторы-архитекторы А.И. Зайцев и Г.И. Корнеева. Здание Дворца пионеров возвели в 1962 г</a:t>
            </a:r>
          </a:p>
        </p:txBody>
      </p:sp>
    </p:spTree>
    <p:extLst>
      <p:ext uri="{BB962C8B-B14F-4D97-AF65-F5344CB8AC3E}">
        <p14:creationId xmlns:p14="http://schemas.microsoft.com/office/powerpoint/2010/main" val="29259820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341" r="4729"/>
          <a:stretch/>
        </p:blipFill>
        <p:spPr bwMode="auto">
          <a:xfrm>
            <a:off x="0" y="1685"/>
            <a:ext cx="9081080" cy="68563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664" y="764704"/>
            <a:ext cx="3724672" cy="20951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423664" y="188640"/>
            <a:ext cx="539641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 smtClean="0"/>
              <a:t>ПЛОЩАДЬ МАКСИМА ГОРЬКОГО </a:t>
            </a:r>
            <a:endParaRPr lang="ru-RU" sz="2800" b="1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95908" y="3068960"/>
            <a:ext cx="8236532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Площадь Максима Горького (до 1971 года — Главная площадь) — одна из центральных площадей Каменска-Уральского. Находится на пересечении улиц Алюминиевой, Каменской и </a:t>
            </a:r>
            <a:r>
              <a:rPr lang="ru-RU" dirty="0" err="1"/>
              <a:t>Бугарева</a:t>
            </a:r>
            <a:r>
              <a:rPr lang="ru-RU" dirty="0"/>
              <a:t>. Площадь названа в честь писателя Максима Горького.</a:t>
            </a:r>
          </a:p>
          <a:p>
            <a:r>
              <a:rPr lang="ru-RU" dirty="0" smtClean="0"/>
              <a:t>В </a:t>
            </a:r>
            <a:r>
              <a:rPr lang="ru-RU" dirty="0"/>
              <a:t>1958 году в центре площади был возведён римский фонтана в античной стилистике. Он представляет собой трехъярусный столб с четырьмя чашами. Оформлением первоначального варианта фонтана занималась лепная мастерская при строительном тресте </a:t>
            </a:r>
            <a:r>
              <a:rPr lang="ru-RU" dirty="0">
                <a:hlinkClick r:id="rId4" tooltip="Уральский алюминиевый завод"/>
              </a:rPr>
              <a:t>УАЗа</a:t>
            </a:r>
            <a:r>
              <a:rPr lang="ru-RU" dirty="0"/>
              <a:t> под руководством Виктора Николаевича </a:t>
            </a:r>
            <a:r>
              <a:rPr lang="ru-RU" dirty="0" err="1"/>
              <a:t>Артимоновича</a:t>
            </a:r>
            <a:r>
              <a:rPr lang="ru-RU" dirty="0"/>
              <a:t> (1913—1974 </a:t>
            </a:r>
            <a:r>
              <a:rPr lang="ru-RU" dirty="0" err="1"/>
              <a:t>г.г</a:t>
            </a:r>
            <a:r>
              <a:rPr lang="ru-RU" dirty="0" smtClean="0"/>
              <a:t>.)</a:t>
            </a:r>
            <a:r>
              <a:rPr lang="ru-RU" baseline="30000" dirty="0" smtClean="0">
                <a:hlinkClick r:id="rId5"/>
              </a:rPr>
              <a:t>[</a:t>
            </a:r>
            <a:r>
              <a:rPr lang="ru-RU" baseline="30000" dirty="0" smtClean="0"/>
              <a:t> </a:t>
            </a:r>
          </a:p>
          <a:p>
            <a:r>
              <a:rPr lang="ru-RU" dirty="0"/>
              <a:t>Дети нередко придумывали для себя забавы. Например, зажимали пальцем нижние отверстия </a:t>
            </a:r>
            <a:r>
              <a:rPr lang="ru-RU" dirty="0" err="1"/>
              <a:t>водовыброса</a:t>
            </a:r>
            <a:r>
              <a:rPr lang="ru-RU" dirty="0"/>
              <a:t> и ждали, когда струя с силой устремится наружу. Иногда устраивались импровизированные соревнования на высоту и дальность.</a:t>
            </a:r>
          </a:p>
        </p:txBody>
      </p:sp>
    </p:spTree>
    <p:extLst>
      <p:ext uri="{BB962C8B-B14F-4D97-AF65-F5344CB8AC3E}">
        <p14:creationId xmlns:p14="http://schemas.microsoft.com/office/powerpoint/2010/main" val="58377985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75" r="14736"/>
          <a:stretch/>
        </p:blipFill>
        <p:spPr bwMode="auto">
          <a:xfrm>
            <a:off x="0" y="0"/>
            <a:ext cx="926198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640" y="692696"/>
            <a:ext cx="3737209" cy="25076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6239" y="3717032"/>
            <a:ext cx="3672407" cy="2448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4155306" y="699074"/>
            <a:ext cx="4572000" cy="258532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/>
              <a:t>Именно в этом </a:t>
            </a:r>
            <a:r>
              <a:rPr lang="ru-RU" dirty="0" smtClean="0"/>
              <a:t>доме, на Улице Каменской №12, во </a:t>
            </a:r>
            <a:r>
              <a:rPr lang="ru-RU" dirty="0"/>
              <a:t>время Великой Отечественной войны жил известный детский писатель Анатолий Алексин. С ноября 1941 по май 1944 года он работал в управлении строительства Уральского алюминиевого завода и </a:t>
            </a:r>
            <a:r>
              <a:rPr lang="ru-RU" dirty="0" err="1"/>
              <a:t>Красногорской</a:t>
            </a:r>
            <a:r>
              <a:rPr lang="ru-RU" dirty="0"/>
              <a:t> ТЭЦ ответственным секретарём многотиражной газеты «Крепость обороны».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274271" y="3717032"/>
            <a:ext cx="4572000" cy="286232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/>
              <a:t>Из 43 повестей Алексина три посвящены городу, в котором мы живем. Это «В тылу как в тылу» (1976), «Ивашов» (1980) и «Запомни его лицо» (1985). Их объединяет в трилогию общий сюжет: война, тыл, взрослые, дети.</a:t>
            </a:r>
          </a:p>
          <a:p>
            <a:r>
              <a:rPr lang="ru-RU" dirty="0" smtClean="0"/>
              <a:t>Необычная </a:t>
            </a:r>
            <a:r>
              <a:rPr lang="ru-RU" dirty="0"/>
              <a:t>скамейка выполнена в виде книги, рядом установлена табличка с QR-кодом, по которому можно попасть на сайт писателя</a:t>
            </a:r>
            <a:r>
              <a:rPr lang="ru-RU" dirty="0" smtClean="0"/>
              <a:t>. 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423664" y="188640"/>
            <a:ext cx="693914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 smtClean="0"/>
              <a:t>«ДОМ, ГДЕ ЖИЛ ПИСАТЕЛЬ» Каменская, 12</a:t>
            </a:r>
            <a:endParaRPr lang="ru-RU" sz="2800" b="1" dirty="0"/>
          </a:p>
        </p:txBody>
      </p:sp>
    </p:spTree>
    <p:extLst>
      <p:ext uri="{BB962C8B-B14F-4D97-AF65-F5344CB8AC3E}">
        <p14:creationId xmlns:p14="http://schemas.microsoft.com/office/powerpoint/2010/main" val="336599155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644" r="3069"/>
          <a:stretch/>
        </p:blipFill>
        <p:spPr bwMode="auto">
          <a:xfrm>
            <a:off x="-1" y="-2"/>
            <a:ext cx="9144001" cy="68580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423664" y="188640"/>
            <a:ext cx="383316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 smtClean="0"/>
              <a:t>«УЛИЦА НАБЕРЕЖНАЯ»</a:t>
            </a:r>
            <a:endParaRPr lang="ru-RU" sz="2800" b="1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402508" y="4725144"/>
            <a:ext cx="848997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Смотровая площадка «Белые камни» — городская локация, расположенная на берегу реки Исеть в районе пересечения улиц Набережной и Стахановской в Красногорском районе Каменска-Уральского. </a:t>
            </a:r>
            <a:br>
              <a:rPr lang="ru-RU" dirty="0"/>
            </a:br>
            <a:r>
              <a:rPr lang="ru-RU" dirty="0"/>
              <a:t>Смотровая площадка с каскадной каменной лестницей была выстроена здесь ещё в первой половине 60-х годов прошлого века во время первого благоустройства улицы Набережной. </a:t>
            </a: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076" y="790720"/>
            <a:ext cx="4169718" cy="2762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1999" y="1875251"/>
            <a:ext cx="4202833" cy="2801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588792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16" r="4551"/>
          <a:stretch/>
        </p:blipFill>
        <p:spPr bwMode="auto">
          <a:xfrm>
            <a:off x="0" y="-29955"/>
            <a:ext cx="926198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971600" y="1484784"/>
            <a:ext cx="756084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Источники</a:t>
            </a:r>
          </a:p>
          <a:p>
            <a:r>
              <a:rPr lang="ru-RU" dirty="0" smtClean="0"/>
              <a:t>Гаврилова  С. И. Развитие </a:t>
            </a:r>
            <a:r>
              <a:rPr lang="ru-RU" dirty="0"/>
              <a:t>градостроительной структуры г. Каменска-Уральского начала XVIII – середины XX </a:t>
            </a:r>
            <a:r>
              <a:rPr lang="ru-RU" dirty="0" smtClean="0"/>
              <a:t>веков </a:t>
            </a:r>
            <a:r>
              <a:rPr lang="ru-RU" u="sng" dirty="0" smtClean="0">
                <a:hlinkClick r:id="rId3"/>
              </a:rPr>
              <a:t>http</a:t>
            </a:r>
            <a:r>
              <a:rPr lang="ru-RU" u="sng" dirty="0">
                <a:hlinkClick r:id="rId3"/>
              </a:rPr>
              <a:t>://archvuz.ru/2010_2/14/</a:t>
            </a:r>
            <a:endParaRPr lang="ru-RU" dirty="0"/>
          </a:p>
          <a:p>
            <a:endParaRPr lang="ru-RU" dirty="0" smtClean="0"/>
          </a:p>
          <a:p>
            <a:r>
              <a:rPr lang="ru-RU" dirty="0" smtClean="0"/>
              <a:t>Горбатый мост: </a:t>
            </a:r>
            <a:r>
              <a:rPr lang="en-US" dirty="0" smtClean="0">
                <a:hlinkClick r:id="rId4"/>
              </a:rPr>
              <a:t>http</a:t>
            </a:r>
            <a:r>
              <a:rPr lang="en-US" dirty="0">
                <a:hlinkClick r:id="rId4"/>
              </a:rPr>
              <a:t>://</a:t>
            </a:r>
            <a:r>
              <a:rPr lang="en-US" dirty="0" smtClean="0">
                <a:hlinkClick r:id="rId4"/>
              </a:rPr>
              <a:t>kamrab.ru/proekty/svoe-rodnoe/mosty.html</a:t>
            </a:r>
            <a:endParaRPr lang="ru-RU" dirty="0" smtClean="0"/>
          </a:p>
          <a:p>
            <a:endParaRPr lang="ru-RU" dirty="0"/>
          </a:p>
          <a:p>
            <a:r>
              <a:rPr lang="ru-RU" dirty="0" smtClean="0"/>
              <a:t> Территория детства </a:t>
            </a:r>
            <a:r>
              <a:rPr lang="ru-RU" dirty="0" smtClean="0">
                <a:hlinkClick r:id="rId5"/>
              </a:rPr>
              <a:t>https</a:t>
            </a:r>
            <a:r>
              <a:rPr lang="ru-RU" dirty="0">
                <a:hlinkClick r:id="rId5"/>
              </a:rPr>
              <a:t>://</a:t>
            </a:r>
            <a:r>
              <a:rPr lang="ru-RU" dirty="0" smtClean="0">
                <a:hlinkClick r:id="rId5"/>
              </a:rPr>
              <a:t>history-kamensk.ru/history/39-arhitektura-1940-1950-godov-socgoroda-uaza-v-kamenske-uralskom.html</a:t>
            </a:r>
            <a:endParaRPr lang="ru-RU" dirty="0" smtClean="0"/>
          </a:p>
          <a:p>
            <a:endParaRPr lang="ru-RU" dirty="0"/>
          </a:p>
          <a:p>
            <a:r>
              <a:rPr lang="ru-RU" dirty="0"/>
              <a:t>Ермаков, В. Владислав Ермаков // Каменский рабочий. - 2011. - №26. - С. 12.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1343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427</TotalTime>
  <Words>1030</Words>
  <Application>Microsoft Office PowerPoint</Application>
  <PresentationFormat>Экран (4:3)</PresentationFormat>
  <Paragraphs>51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5" baseType="lpstr">
      <vt:lpstr>Arial</vt:lpstr>
      <vt:lpstr>Calibri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ЦДБцентр</dc:creator>
  <cp:lastModifiedBy>Максунова Елена Васильевна</cp:lastModifiedBy>
  <cp:revision>25</cp:revision>
  <dcterms:created xsi:type="dcterms:W3CDTF">2022-09-29T10:21:26Z</dcterms:created>
  <dcterms:modified xsi:type="dcterms:W3CDTF">2022-10-27T07:18:25Z</dcterms:modified>
</cp:coreProperties>
</file>