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9" r:id="rId5"/>
    <p:sldId id="268" r:id="rId6"/>
    <p:sldId id="278" r:id="rId7"/>
    <p:sldId id="279" r:id="rId8"/>
    <p:sldId id="280" r:id="rId9"/>
    <p:sldId id="283" r:id="rId10"/>
    <p:sldId id="275" r:id="rId11"/>
    <p:sldId id="277" r:id="rId12"/>
    <p:sldId id="281" r:id="rId13"/>
    <p:sldId id="284" r:id="rId14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28.10.2022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28.10.2022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630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00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28.10.2022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Times New Roman" pitchFamily="18" charset="0"/>
              </a:rPr>
              <a:t>Физическая активность</a:t>
            </a:r>
            <a:b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Times New Roman" pitchFamily="18" charset="0"/>
              </a:rPr>
            </a:b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Times New Roman" pitchFamily="18" charset="0"/>
              </a:rPr>
              <a:t>в пожилом </a:t>
            </a:r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Times New Roman" pitchFamily="18" charset="0"/>
              </a:rPr>
              <a:t>возрасте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5048506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 smtClean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социальной работе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Татьяна</a:t>
            </a:r>
            <a:r>
              <a:rPr lang="en-US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ru-RU" sz="560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6" name="Picture 2" descr="https://www.unimed.coop.br/site/documents/755471/0/iStock-46918618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12282"/>
            <a:ext cx="4390487" cy="292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egkopolezno.ru/wp-content/uploads/2016/07/8-zaryadka-dlya-pozhilyh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586440"/>
            <a:ext cx="4390487" cy="292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xmlns="" id="{61591C0E-BB22-781C-6A93-28E99FDFDC41}"/>
              </a:ext>
            </a:extLst>
          </p:cNvPr>
          <p:cNvSpPr txBox="1">
            <a:spLocks/>
          </p:cNvSpPr>
          <p:nvPr/>
        </p:nvSpPr>
        <p:spPr>
          <a:xfrm>
            <a:off x="144094" y="522114"/>
            <a:ext cx="6765384" cy="581376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 indent="-3175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ru-RU" sz="1500" dirty="0" smtClean="0"/>
              <a:t>Физическая активность является основным компонентом здорового образа жизни.</a:t>
            </a:r>
          </a:p>
          <a:p>
            <a:pPr marL="3175" indent="-3175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ru-RU" sz="1500" b="0" dirty="0" smtClean="0"/>
          </a:p>
          <a:p>
            <a:pPr marL="3175" indent="-3175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ru-RU" sz="1500" dirty="0" smtClean="0"/>
              <a:t>Физически активные пожилые люди имеют:</a:t>
            </a:r>
          </a:p>
          <a:p>
            <a:pPr marL="3175" indent="-3175" algn="l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ru-RU" sz="1500" b="0" dirty="0" smtClean="0"/>
          </a:p>
          <a:p>
            <a:pPr marL="3175" indent="-3175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ru-RU" sz="1500" b="0" dirty="0" smtClean="0"/>
              <a:t>Более высокий уровень функциональной адаптации сердечно-сосудистой и дыхательной систем,</a:t>
            </a:r>
          </a:p>
          <a:p>
            <a:pPr marL="3175" indent="-3175">
              <a:spcBef>
                <a:spcPts val="600"/>
              </a:spcBef>
              <a:buFont typeface="Wingdings 2" panose="05020102010507070707" pitchFamily="18" charset="2"/>
              <a:buNone/>
              <a:defRPr/>
            </a:pPr>
            <a:r>
              <a:rPr lang="ru-RU" sz="1500" b="0" dirty="0" smtClean="0"/>
              <a:t>Хорошую память и умственную работоспособность,</a:t>
            </a:r>
          </a:p>
          <a:p>
            <a:pPr marL="3175" indent="-3175">
              <a:spcBef>
                <a:spcPts val="600"/>
              </a:spcBef>
              <a:buFont typeface="Wingdings 2" panose="05020102010507070707" pitchFamily="18" charset="2"/>
              <a:buNone/>
              <a:defRPr/>
            </a:pPr>
            <a:r>
              <a:rPr lang="ru-RU" sz="1500" b="0" dirty="0" smtClean="0"/>
              <a:t>Хорошую координацию и меньший риск падений и переломов,</a:t>
            </a:r>
          </a:p>
          <a:p>
            <a:pPr marL="3175" indent="-3175">
              <a:spcBef>
                <a:spcPts val="600"/>
              </a:spcBef>
              <a:buFont typeface="Wingdings 2" panose="05020102010507070707" pitchFamily="18" charset="2"/>
              <a:buNone/>
              <a:defRPr/>
            </a:pPr>
            <a:r>
              <a:rPr lang="ru-RU" sz="1500" b="0" dirty="0" smtClean="0"/>
              <a:t>Большую самостоятельность,</a:t>
            </a:r>
          </a:p>
          <a:p>
            <a:pPr marL="3175" indent="-3175">
              <a:spcBef>
                <a:spcPts val="600"/>
              </a:spcBef>
              <a:buFont typeface="Wingdings 2" panose="05020102010507070707" pitchFamily="18" charset="2"/>
              <a:buNone/>
              <a:defRPr/>
            </a:pPr>
            <a:r>
              <a:rPr lang="ru-RU" sz="1500" b="0" dirty="0" smtClean="0"/>
              <a:t>Более низкие показатели смертности от всех причин,</a:t>
            </a:r>
          </a:p>
          <a:p>
            <a:pPr>
              <a:spcBef>
                <a:spcPts val="600"/>
              </a:spcBef>
            </a:pPr>
            <a:r>
              <a:rPr lang="ru-RU" altLang="en-US" sz="1500" b="0" dirty="0" smtClean="0"/>
              <a:t>Регулярные </a:t>
            </a:r>
            <a:r>
              <a:rPr lang="ru-RU" altLang="en-US" sz="1500" b="0" dirty="0"/>
              <a:t>тренировки помогают вылечиться от глубокой </a:t>
            </a:r>
            <a:r>
              <a:rPr lang="ru-RU" altLang="en-US" sz="1500" b="0" dirty="0" smtClean="0"/>
              <a:t>депрессии.</a:t>
            </a:r>
          </a:p>
          <a:p>
            <a:pPr>
              <a:spcBef>
                <a:spcPts val="600"/>
              </a:spcBef>
            </a:pPr>
            <a:r>
              <a:rPr lang="ru-RU" altLang="en-US" sz="1500" dirty="0" smtClean="0"/>
              <a:t>Групповые </a:t>
            </a:r>
            <a:r>
              <a:rPr lang="ru-RU" altLang="en-US" sz="1500" dirty="0"/>
              <a:t>занятия помогают избавиться от ощущения социальной изоляции и одиночества</a:t>
            </a:r>
          </a:p>
          <a:p>
            <a:pPr>
              <a:spcBef>
                <a:spcPts val="600"/>
              </a:spcBef>
            </a:pPr>
            <a:r>
              <a:rPr lang="ru-RU" altLang="en-US" sz="1500" dirty="0"/>
              <a:t>Наличие хронических заболеваний не является противопоказанием к УМЕРЕННЫМ физическим </a:t>
            </a:r>
            <a:r>
              <a:rPr lang="ru-RU" altLang="en-US" sz="1500" dirty="0" smtClean="0"/>
              <a:t>нагрузкам</a:t>
            </a:r>
            <a:endParaRPr lang="ru-RU" sz="1500" dirty="0"/>
          </a:p>
        </p:txBody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xmlns="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5400" dirty="0" smtClean="0"/>
              <a:t>Значение физической активности</a:t>
            </a:r>
            <a:endParaRPr lang="ru-RU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xmlns="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6909478" y="2857500"/>
            <a:ext cx="528251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4400" dirty="0" smtClean="0"/>
              <a:t>Физическая активность – </a:t>
            </a:r>
            <a:br>
              <a:rPr lang="ru-RU" altLang="en-US" sz="4400" dirty="0" smtClean="0"/>
            </a:br>
            <a:r>
              <a:rPr lang="ru-RU" altLang="en-US" sz="4400" dirty="0" smtClean="0"/>
              <a:t>это не только спорт!</a:t>
            </a:r>
            <a:endParaRPr lang="ru-RU" altLang="en-US" sz="4400" dirty="0"/>
          </a:p>
        </p:txBody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10C7205F-7F35-5344-9E03-85F292ABF345}"/>
              </a:ext>
            </a:extLst>
          </p:cNvPr>
          <p:cNvSpPr txBox="1">
            <a:spLocks/>
          </p:cNvSpPr>
          <p:nvPr/>
        </p:nvSpPr>
        <p:spPr>
          <a:xfrm>
            <a:off x="195309" y="890326"/>
            <a:ext cx="6714169" cy="596767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sz="3500" b="0" dirty="0" smtClean="0"/>
              <a:t>Любая ежедневная деятельность (ходьба, домашняя работа, </a:t>
            </a:r>
            <a:br>
              <a:rPr lang="ru-RU" altLang="en-US" sz="3500" b="0" dirty="0" smtClean="0"/>
            </a:br>
            <a:r>
              <a:rPr lang="ru-RU" altLang="en-US" sz="3500" b="0" dirty="0" smtClean="0"/>
              <a:t>танцы и др.)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3500" b="0" dirty="0" smtClean="0"/>
              <a:t>Для регулярных тренировок </a:t>
            </a:r>
            <a:br>
              <a:rPr lang="ru-RU" altLang="en-US" sz="3500" b="0" dirty="0" smtClean="0"/>
            </a:br>
            <a:r>
              <a:rPr lang="ru-RU" altLang="en-US" sz="3500" b="0" dirty="0" smtClean="0"/>
              <a:t>(3-5 раз в неделю) подберите занятия, которые будут приносить вам удовольствие </a:t>
            </a:r>
            <a:br>
              <a:rPr lang="ru-RU" altLang="en-US" sz="3500" b="0" dirty="0" smtClean="0"/>
            </a:br>
            <a:r>
              <a:rPr lang="ru-RU" altLang="en-US" sz="3500" b="0" dirty="0" smtClean="0"/>
              <a:t>(например, прогулка с собакой, игра с внуками, танцы и др.)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3500" b="0" dirty="0" smtClean="0"/>
              <a:t>Не нужно ставить нереальных задач и рекордов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3500" b="0" dirty="0" smtClean="0"/>
              <a:t> выбранный вид физической активности должен быть </a:t>
            </a:r>
            <a:br>
              <a:rPr lang="ru-RU" altLang="en-US" sz="3500" b="0" dirty="0" smtClean="0"/>
            </a:br>
            <a:r>
              <a:rPr lang="ru-RU" altLang="en-US" sz="3500" b="0" dirty="0" smtClean="0"/>
              <a:t>доступным для вас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3500" b="0" dirty="0" smtClean="0"/>
              <a:t>Заниматься лучше на свежем воздухе или в хорошо проветриваемом помещении</a:t>
            </a:r>
          </a:p>
          <a:p>
            <a:endParaRPr lang="ru-RU" altLang="en-US" b="0" dirty="0"/>
          </a:p>
        </p:txBody>
      </p:sp>
    </p:spTree>
    <p:extLst>
      <p:ext uri="{BB962C8B-B14F-4D97-AF65-F5344CB8AC3E}">
        <p14:creationId xmlns:p14="http://schemas.microsoft.com/office/powerpoint/2010/main" val="5933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4800" dirty="0" smtClean="0"/>
              <a:t>Виды</a:t>
            </a:r>
            <a:br>
              <a:rPr lang="ru-RU" altLang="en-US" sz="4800" dirty="0" smtClean="0"/>
            </a:br>
            <a:r>
              <a:rPr lang="ru-RU" altLang="en-US" sz="4800" dirty="0" smtClean="0"/>
              <a:t>физической активности</a:t>
            </a:r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xmlns="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</a:t>
            </a:r>
            <a:r>
              <a:rPr lang="ru-RU" altLang="en-US" sz="2400" b="0" dirty="0" smtClean="0"/>
              <a:t> – сон, чтение, просмотр ТВ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Умеренная или Аэробная</a:t>
            </a:r>
            <a:r>
              <a:rPr lang="ru-RU" altLang="en-US" sz="2400" b="0" dirty="0" smtClean="0"/>
              <a:t> – вызывает повышение частоты сердечных сокращений, вызывает появление чувства тепла и легкой одышки, не мешающей вести беседу </a:t>
            </a:r>
            <a:r>
              <a:rPr lang="en-US" altLang="en-US" sz="2400" b="0" dirty="0" smtClean="0">
                <a:latin typeface="Castellar" panose="020A0402060406010301" pitchFamily="18" charset="0"/>
              </a:rPr>
              <a:t>(</a:t>
            </a:r>
            <a:r>
              <a:rPr lang="ru-RU" altLang="en-US" sz="2400" b="0" dirty="0" smtClean="0"/>
              <a:t>например, быстрая ходьба, плавание, езда на велосипеде по ровной местности, танцы и др.)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Интенсивная или Анаэробная</a:t>
            </a:r>
            <a:r>
              <a:rPr lang="ru-RU" altLang="en-US" sz="2400" b="0" dirty="0" smtClean="0"/>
              <a:t> – значительно повышает ЧСС и вызывает появления пота и сильной одышки («не хватает дыхания»). Например, усилия, затрачиваемые здоровым человеком при беге, рубке дров, уборке снега, занятиях аэробикой, подъеме в гору пешком</a:t>
            </a:r>
            <a:endParaRPr lang="ru-RU" alt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212187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4400" dirty="0" smtClean="0"/>
              <a:t>Медицинские </a:t>
            </a:r>
            <a:r>
              <a:rPr lang="ru-RU" altLang="en-US" sz="4400" dirty="0" err="1" smtClean="0"/>
              <a:t>противопо-казания</a:t>
            </a:r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xmlns="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472660"/>
            <a:ext cx="6571901" cy="64474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altLang="en-US" b="0" dirty="0" smtClean="0"/>
              <a:t>Перед началом любых занятий рекомендуется проконсультироваться у своего лечащего врача о возможном наличии противопоказаний </a:t>
            </a:r>
          </a:p>
          <a:p>
            <a:pPr>
              <a:spcBef>
                <a:spcPts val="0"/>
              </a:spcBef>
            </a:pPr>
            <a:endParaRPr lang="ru-RU" altLang="en-US" b="0" dirty="0"/>
          </a:p>
          <a:p>
            <a:pPr>
              <a:spcBef>
                <a:spcPts val="0"/>
              </a:spcBef>
            </a:pPr>
            <a:r>
              <a:rPr lang="ru-RU" altLang="en-US" b="0" dirty="0" smtClean="0"/>
              <a:t>Занятия умеренной активностью (например, ходьба, работа в саду) полезны практически всем</a:t>
            </a:r>
          </a:p>
          <a:p>
            <a:pPr>
              <a:spcBef>
                <a:spcPts val="0"/>
              </a:spcBef>
            </a:pPr>
            <a:endParaRPr lang="ru-RU" altLang="en-US" b="0" dirty="0" smtClean="0"/>
          </a:p>
          <a:p>
            <a:pPr>
              <a:spcBef>
                <a:spcPts val="0"/>
              </a:spcBef>
            </a:pPr>
            <a:r>
              <a:rPr lang="ru-RU" altLang="en-US" b="0" dirty="0" smtClean="0"/>
              <a:t>Бег и плавание на дистанцию, подъем в гору пешком, езда на велосипеде по пересеченной местности, футбол, баскетбол и все соревновательные виды спорта относятся к интенсивной Активности и требуют углубленного медицинского обследования</a:t>
            </a:r>
            <a:endParaRPr lang="ru-RU" altLang="en-US" b="0" dirty="0"/>
          </a:p>
        </p:txBody>
      </p:sp>
    </p:spTree>
    <p:extLst>
      <p:ext uri="{BB962C8B-B14F-4D97-AF65-F5344CB8AC3E}">
        <p14:creationId xmlns:p14="http://schemas.microsoft.com/office/powerpoint/2010/main" val="376115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altLang="en-US" sz="1900" b="0" dirty="0" smtClean="0"/>
              <a:t>Если во время или после тренировки у вас появилась сильная усталость, слабость, чувство разбитости, вам захотелось лечь или сесть в кресло и не двигаться – это значит, что вы перетренировались! </a:t>
            </a:r>
          </a:p>
          <a:p>
            <a:pPr>
              <a:spcBef>
                <a:spcPts val="0"/>
              </a:spcBef>
            </a:pPr>
            <a:r>
              <a:rPr lang="ru-RU" altLang="en-US" sz="1900" dirty="0" smtClean="0"/>
              <a:t>Это опасно – сбавьте темп!</a:t>
            </a:r>
          </a:p>
          <a:p>
            <a:pPr>
              <a:spcBef>
                <a:spcPts val="0"/>
              </a:spcBef>
            </a:pPr>
            <a:endParaRPr lang="ru-RU" altLang="en-US" sz="1900" b="0" dirty="0" smtClean="0"/>
          </a:p>
          <a:p>
            <a:pPr>
              <a:spcBef>
                <a:spcPts val="0"/>
              </a:spcBef>
            </a:pPr>
            <a:r>
              <a:rPr lang="ru-RU" altLang="en-US" sz="1900" b="0" dirty="0" smtClean="0"/>
              <a:t>Правильно подобранные тренировки должны давать прилив сил и повышать настроение</a:t>
            </a:r>
          </a:p>
          <a:p>
            <a:pPr>
              <a:spcBef>
                <a:spcPts val="0"/>
              </a:spcBef>
            </a:pPr>
            <a:endParaRPr lang="ru-RU" altLang="en-US" sz="1900" b="0" dirty="0" smtClean="0"/>
          </a:p>
          <a:p>
            <a:pPr>
              <a:spcBef>
                <a:spcPts val="0"/>
              </a:spcBef>
            </a:pPr>
            <a:r>
              <a:rPr lang="ru-RU" altLang="en-US" sz="1900" b="0" dirty="0" smtClean="0"/>
              <a:t>В самом начале или после перерыва в занятиях (например, по болезни) рекомендуются непродолжительные занятия в спокойном темпе</a:t>
            </a:r>
          </a:p>
          <a:p>
            <a:pPr>
              <a:spcBef>
                <a:spcPts val="0"/>
              </a:spcBef>
            </a:pPr>
            <a:endParaRPr lang="ru-RU" altLang="en-US" sz="1900" b="0" dirty="0" smtClean="0"/>
          </a:p>
          <a:p>
            <a:pPr>
              <a:spcBef>
                <a:spcPts val="0"/>
              </a:spcBef>
            </a:pPr>
            <a:r>
              <a:rPr lang="ru-RU" altLang="en-US" sz="1900" b="0" dirty="0" smtClean="0"/>
              <a:t>Помните, важны регулярные занятия – именно они повышают выносливость</a:t>
            </a: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5400" dirty="0" smtClean="0"/>
              <a:t>Соблюдайте темп</a:t>
            </a:r>
            <a:endParaRPr lang="ru-RU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2902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xmlns="" id="{4780858A-91DB-7C96-69C4-76AB9B5A4F48}"/>
              </a:ext>
            </a:extLst>
          </p:cNvPr>
          <p:cNvSpPr txBox="1">
            <a:spLocks/>
          </p:cNvSpPr>
          <p:nvPr/>
        </p:nvSpPr>
        <p:spPr>
          <a:xfrm>
            <a:off x="7166188" y="2857500"/>
            <a:ext cx="476909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4000" dirty="0" smtClean="0"/>
              <a:t>Рекомендации ВОЗ</a:t>
            </a:r>
          </a:p>
          <a:p>
            <a:r>
              <a:rPr lang="ru-RU" altLang="en-US" sz="4000" dirty="0" smtClean="0"/>
              <a:t>Для пожилых</a:t>
            </a:r>
            <a:endParaRPr lang="ru-RU" altLang="en-US" sz="4000" dirty="0"/>
          </a:p>
        </p:txBody>
      </p:sp>
      <p:sp>
        <p:nvSpPr>
          <p:cNvPr id="9" name="Содержимое 1">
            <a:extLst>
              <a:ext uri="{FF2B5EF4-FFF2-40B4-BE49-F238E27FC236}">
                <a16:creationId xmlns:a16="http://schemas.microsoft.com/office/drawing/2014/main" xmlns="" id="{A4C7ED59-99E4-03E8-35CD-5E418C5FA77A}"/>
              </a:ext>
            </a:extLst>
          </p:cNvPr>
          <p:cNvSpPr txBox="1">
            <a:spLocks/>
          </p:cNvSpPr>
          <p:nvPr/>
        </p:nvSpPr>
        <p:spPr>
          <a:xfrm>
            <a:off x="97191" y="250447"/>
            <a:ext cx="6812285" cy="65098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b="0" dirty="0" smtClean="0"/>
              <a:t>Необходимо заниматься физической активностью умеренной интенсивности не менее 150 минут в неделю, или высокой интенсивности не менее 75 минут в неделю, или эквивалентным сочетанием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b="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b="0" dirty="0" smtClean="0"/>
              <a:t>Каждое занятие аэробной активностью должно продолжаться не менее 10 минут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b="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b="0" dirty="0" smtClean="0"/>
              <a:t>Для </a:t>
            </a:r>
            <a:r>
              <a:rPr lang="ru-RU" altLang="en-US" b="0" dirty="0"/>
              <a:t>предотвращения падений пожилым людям необходимо выполнять упражнения на равновесие 3 и более дней в неделю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b="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b="0" dirty="0" smtClean="0"/>
              <a:t>Для </a:t>
            </a:r>
            <a:r>
              <a:rPr lang="ru-RU" altLang="en-US" b="0" dirty="0"/>
              <a:t>профилактики остеопороза и переломов выполнять силовые упражнения, </a:t>
            </a:r>
            <a:r>
              <a:rPr lang="ru-RU" altLang="en-US" b="0" dirty="0" err="1"/>
              <a:t>задействуя</a:t>
            </a:r>
            <a:r>
              <a:rPr lang="ru-RU" altLang="en-US" b="0" dirty="0"/>
              <a:t> основные группы мышц, 2 и более дней в неделю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b="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b="0" dirty="0" smtClean="0"/>
              <a:t>Если </a:t>
            </a:r>
            <a:r>
              <a:rPr lang="ru-RU" altLang="en-US" b="0" dirty="0"/>
              <a:t>пожилые люди не могут выполнять рекомендуемый </a:t>
            </a:r>
            <a:r>
              <a:rPr lang="ru-RU" altLang="en-US" b="0" dirty="0" smtClean="0"/>
              <a:t>объем, </a:t>
            </a:r>
            <a:r>
              <a:rPr lang="ru-RU" altLang="en-US" b="0" dirty="0"/>
              <a:t>выполнять упражнения, соответствующие их возможностям и состоянию </a:t>
            </a:r>
            <a:r>
              <a:rPr lang="ru-RU" altLang="en-US" b="0" dirty="0" smtClean="0"/>
              <a:t>здоровья</a:t>
            </a:r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xmlns="" id="{AD52F5F9-AD17-C8FC-E31B-9398ECA06DD1}"/>
              </a:ext>
            </a:extLst>
          </p:cNvPr>
          <p:cNvSpPr txBox="1">
            <a:spLocks/>
          </p:cNvSpPr>
          <p:nvPr/>
        </p:nvSpPr>
        <p:spPr>
          <a:xfrm>
            <a:off x="7417135" y="2857500"/>
            <a:ext cx="42672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5400" dirty="0" smtClean="0"/>
              <a:t>Структура занятия</a:t>
            </a:r>
            <a:endParaRPr lang="ru-RU" altLang="en-US" sz="5400" dirty="0"/>
          </a:p>
        </p:txBody>
      </p:sp>
      <p:graphicFrame>
        <p:nvGraphicFramePr>
          <p:cNvPr id="10" name="Содержимое 3">
            <a:extLst>
              <a:ext uri="{FF2B5EF4-FFF2-40B4-BE49-F238E27FC236}">
                <a16:creationId xmlns:a16="http://schemas.microsoft.com/office/drawing/2014/main" xmlns="" id="{4E4F591D-9F40-8582-3CA3-540E9DF404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1193448"/>
              </p:ext>
            </p:extLst>
          </p:nvPr>
        </p:nvGraphicFramePr>
        <p:xfrm>
          <a:off x="142043" y="868359"/>
          <a:ext cx="6767434" cy="512406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481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854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57338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Разминка </a:t>
                      </a:r>
                      <a:r>
                        <a:rPr lang="ru-RU" sz="2000" b="1" baseline="0" dirty="0"/>
                        <a:t>(разогрев)</a:t>
                      </a:r>
                      <a:endParaRPr lang="ru-RU" sz="2000" b="1" dirty="0"/>
                    </a:p>
                  </a:txBody>
                  <a:tcPr marT="45716" marB="4571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baseline="0" dirty="0" smtClean="0"/>
                        <a:t>5-10 </a:t>
                      </a:r>
                      <a:r>
                        <a:rPr lang="ru-RU" sz="2000" b="1" baseline="0" dirty="0"/>
                        <a:t>минут </a:t>
                      </a:r>
                      <a:r>
                        <a:rPr lang="ru-RU" sz="2000" b="0" baseline="0" dirty="0"/>
                        <a:t>из легких потягиваний, гимнастических упражнений или физических упражнений низкой интенсивности (например, ходьбы).  </a:t>
                      </a:r>
                      <a:r>
                        <a:rPr lang="ru-RU" sz="2000" b="0" baseline="0" dirty="0" smtClean="0"/>
                        <a:t>Важная </a:t>
                      </a:r>
                      <a:r>
                        <a:rPr lang="ru-RU" sz="2000" b="0" baseline="0" dirty="0"/>
                        <a:t>переходная фаза, позволяющая скелетно-мышечной, сердечно-сосудистой и дыхательной системам подготовиться к физической нагрузке</a:t>
                      </a:r>
                      <a:endParaRPr lang="ru-RU" sz="2000" b="0" dirty="0"/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2734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 Активная фаза</a:t>
                      </a:r>
                    </a:p>
                  </a:txBody>
                  <a:tcPr marT="45716" marB="4571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baseline="0" dirty="0" smtClean="0"/>
                        <a:t>10-60 </a:t>
                      </a:r>
                      <a:r>
                        <a:rPr lang="ru-RU" sz="2000" b="1" baseline="0" dirty="0"/>
                        <a:t>минут</a:t>
                      </a:r>
                      <a:endParaRPr lang="ru-RU" sz="2000" b="0" dirty="0"/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57945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Период остывания</a:t>
                      </a:r>
                    </a:p>
                  </a:txBody>
                  <a:tcPr marT="45716" marB="4571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baseline="0" dirty="0" smtClean="0"/>
                        <a:t>5-10 минут </a:t>
                      </a:r>
                      <a:r>
                        <a:rPr lang="ru-RU" sz="2000" b="0" baseline="0" dirty="0" smtClean="0"/>
                        <a:t>из упражнений, </a:t>
                      </a:r>
                      <a:r>
                        <a:rPr lang="ru-RU" sz="2000" b="0" baseline="0" dirty="0"/>
                        <a:t>как и при разминке. Этот период важен для предотвращения снижения давления при резком прерывании физической нагрузки</a:t>
                      </a:r>
                      <a:endParaRPr lang="ru-RU" sz="2000" b="0" dirty="0"/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xmlns="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en-US" sz="5400" dirty="0" smtClean="0"/>
              <a:t>Советы</a:t>
            </a:r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xmlns="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en-US" sz="2700" b="0" dirty="0" smtClean="0">
                <a:cs typeface="Arial" panose="020B0604020202020204" pitchFamily="34" charset="0"/>
              </a:rPr>
              <a:t>Занимайтесь физическими упражнениями с друзьями, членами семьи или единомышленниками!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2700" b="0" dirty="0" smtClean="0">
                <a:cs typeface="Arial" panose="020B0604020202020204" pitchFamily="34" charset="0"/>
              </a:rPr>
              <a:t>Во избежание обезвоживания пейте достаточное количество воды </a:t>
            </a:r>
            <a:br>
              <a:rPr lang="ru-RU" altLang="en-US" sz="2700" b="0" dirty="0" smtClean="0">
                <a:cs typeface="Arial" panose="020B0604020202020204" pitchFamily="34" charset="0"/>
              </a:rPr>
            </a:br>
            <a:r>
              <a:rPr lang="ru-RU" altLang="en-US" sz="2700" b="0" dirty="0" smtClean="0">
                <a:cs typeface="Arial" panose="020B0604020202020204" pitchFamily="34" charset="0"/>
              </a:rPr>
              <a:t>до и во время занятий!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2700" b="0" dirty="0" smtClean="0">
                <a:cs typeface="Arial" panose="020B0604020202020204" pitchFamily="34" charset="0"/>
              </a:rPr>
              <a:t>В обязательном порядке разогревайте мышцы перед нагрузкой: пройдитесь, выполните несколько несложных упражнений до и после основной нагрузки!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2700" b="0" dirty="0">
                <a:cs typeface="Arial" panose="020B0604020202020204" pitchFamily="34" charset="0"/>
              </a:rPr>
              <a:t>Старайтесь уделять время прогулкам, любым видам физической активности </a:t>
            </a:r>
            <a:r>
              <a:rPr lang="ru-RU" altLang="en-US" sz="2700" b="0" dirty="0" smtClean="0">
                <a:cs typeface="Arial" panose="020B0604020202020204" pitchFamily="34" charset="0"/>
              </a:rPr>
              <a:t/>
            </a:r>
            <a:br>
              <a:rPr lang="ru-RU" altLang="en-US" sz="2700" b="0" dirty="0" smtClean="0">
                <a:cs typeface="Arial" panose="020B0604020202020204" pitchFamily="34" charset="0"/>
              </a:rPr>
            </a:br>
            <a:r>
              <a:rPr lang="ru-RU" altLang="en-US" sz="2700" b="0" dirty="0" smtClean="0">
                <a:cs typeface="Arial" panose="020B0604020202020204" pitchFamily="34" charset="0"/>
              </a:rPr>
              <a:t>на </a:t>
            </a:r>
            <a:r>
              <a:rPr lang="ru-RU" altLang="en-US" sz="2700" b="0" dirty="0">
                <a:cs typeface="Arial" panose="020B0604020202020204" pitchFamily="34" charset="0"/>
              </a:rPr>
              <a:t>свежем </a:t>
            </a:r>
            <a:r>
              <a:rPr lang="ru-RU" altLang="en-US" sz="2700" b="0" dirty="0" smtClean="0">
                <a:cs typeface="Arial" panose="020B0604020202020204" pitchFamily="34" charset="0"/>
              </a:rPr>
              <a:t>воздухе!</a:t>
            </a:r>
            <a:endParaRPr lang="ru-RU" altLang="en-US" sz="2700" b="0" dirty="0"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2700" b="0" dirty="0">
                <a:cs typeface="Arial" panose="020B0604020202020204" pitchFamily="34" charset="0"/>
              </a:rPr>
              <a:t>Обязательно занимайтесь в удобной спортивной обуви и </a:t>
            </a:r>
            <a:r>
              <a:rPr lang="ru-RU" altLang="en-US" sz="2700" b="0" dirty="0" smtClean="0">
                <a:cs typeface="Arial" panose="020B0604020202020204" pitchFamily="34" charset="0"/>
              </a:rPr>
              <a:t>одежде!</a:t>
            </a:r>
            <a:endParaRPr lang="ru-RU" altLang="en-US" sz="2700" b="0" dirty="0"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ru-RU" altLang="en-US" sz="2700" b="0" dirty="0">
                <a:cs typeface="Arial" panose="020B0604020202020204" pitchFamily="34" charset="0"/>
              </a:rPr>
              <a:t>Не забывайте о рациональном </a:t>
            </a:r>
            <a:r>
              <a:rPr lang="ru-RU" altLang="en-US" sz="2700" b="0" dirty="0" smtClean="0">
                <a:cs typeface="Arial" panose="020B0604020202020204" pitchFamily="34" charset="0"/>
              </a:rPr>
              <a:t>питании!</a:t>
            </a:r>
            <a:endParaRPr lang="ru-RU" altLang="en-US" sz="2700" b="0" dirty="0">
              <a:cs typeface="Arial" panose="020B0604020202020204" pitchFamily="34" charset="0"/>
            </a:endParaRPr>
          </a:p>
          <a:p>
            <a:endParaRPr lang="ru-RU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07005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xmlns="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xmlns="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БУДЬТЕ</a:t>
            </a:r>
            <a:b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АКТИВНЫ И </a:t>
            </a:r>
            <a:r>
              <a:rPr lang="ru-RU" sz="6000" b="1" dirty="0" err="1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здоровЫ</a:t>
            </a: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!</a:t>
            </a:r>
            <a:endParaRPr lang="ru-RU" sz="60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4293" y="4757447"/>
            <a:ext cx="6096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Информацию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подготовила специалист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по социальной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работе Миронова Татьяна Валентиновна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(участок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№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1)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b="1" dirty="0" smtClean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anose="020B0503020204020204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(в работе были использованы материалы всемирной сети Интернет   </a:t>
            </a:r>
            <a:r>
              <a:rPr lang="en-US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https:</a:t>
            </a:r>
            <a:r>
              <a:rPr lang="ru-RU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//</a:t>
            </a:r>
            <a:r>
              <a:rPr lang="en-US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mgbsmp.ru</a:t>
            </a:r>
          </a:p>
          <a:p>
            <a:pPr algn="ctr"/>
            <a:r>
              <a:rPr lang="ru-RU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                  </a:t>
            </a:r>
            <a:r>
              <a:rPr lang="en-US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https:</a:t>
            </a:r>
            <a:r>
              <a:rPr lang="ru-RU" sz="16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// </a:t>
            </a:r>
            <a:r>
              <a:rPr lang="en-US" sz="1600" b="1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6gkb.ru)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379035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16c05727-aa75-4e4a-9b5f-8a80a1165891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554</Words>
  <Application>Microsoft Office PowerPoint</Application>
  <PresentationFormat>Широкоэкранный</PresentationFormat>
  <Paragraphs>86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Book Antiqua</vt:lpstr>
      <vt:lpstr>Calibri</vt:lpstr>
      <vt:lpstr>Castellar</vt:lpstr>
      <vt:lpstr>Century</vt:lpstr>
      <vt:lpstr>Corbel</vt:lpstr>
      <vt:lpstr>Gill Sans MT</vt:lpstr>
      <vt:lpstr>Impact</vt:lpstr>
      <vt:lpstr>Times New Roman</vt:lpstr>
      <vt:lpstr>Wingdings 2</vt:lpstr>
      <vt:lpstr>Эмблема</vt:lpstr>
      <vt:lpstr>Физическая активность в пожилом возрасте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2022-10-28T06:30:15Z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