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09" autoAdjust="0"/>
    <p:restoredTop sz="94660"/>
  </p:normalViewPr>
  <p:slideViewPr>
    <p:cSldViewPr snapToGrid="0">
      <p:cViewPr varScale="1">
        <p:scale>
          <a:sx n="87" d="100"/>
          <a:sy n="87" d="100"/>
        </p:scale>
        <p:origin x="619"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8/14/2022</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ru-RU" smtClean="0"/>
              <a:t>Образец заголовка</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dirty="0"/>
              <a:t>8/14/2022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8/14/2022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41410" y="3073397"/>
            <a:ext cx="4878391" cy="271780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72200" y="3073397"/>
            <a:ext cx="4875210" cy="271780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8/14/2022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8/14/2022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8/14/2022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8/14/2022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8/14/2022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ru-RU" smtClean="0"/>
              <a:t>Вставка рисунка</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8/14/2022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ru-RU" smtClean="0"/>
              <a:t>Образец заголовка</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8/14/2022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8/14/2022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ru-RU" smtClean="0"/>
              <a:t>Образец заголовка</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8/14/2022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8/14/2022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smtClean="0"/>
              <a:t>Вставка рисунка</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smtClean="0"/>
              <a:t>Вставка рисунка</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smtClean="0"/>
              <a:t>Вставка рисунка</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8/14/2022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8/14/2022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8/14/2022</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hyperlink" Target="https://ru.wikipedia.org/wiki/%D0%9F%D0%B0%D0%BC%D1%8F%D1%82%D0%BD%D0%B8%D0%BA_%D0%91%D0%BE%D0%B3%D0%B4%D0%B0%D0%BD%D1%83_%D0%A5%D0%BC%D0%B5%D0%BB%D1%8C%D0%BD%D0%B8%D1%86%D0%BA%D0%BE%D0%BC%D1%83_(%D0%9A%D0%B8%D0%B5%D0%B2)" TargetMode="External"/><Relationship Id="rId3" Type="http://schemas.openxmlformats.org/officeDocument/2006/relationships/hyperlink" Target="https://ru.wikipedia.org/wiki/%D0%95%D0%BA%D0%B0%D1%82%D0%B5%D1%80%D0%B8%D0%BD%D0%B0_II" TargetMode="External"/><Relationship Id="rId7" Type="http://schemas.openxmlformats.org/officeDocument/2006/relationships/hyperlink" Target="https://ru.wikipedia.org/wiki/%D0%9F%D0%B0%D0%BC%D1%8F%D1%82%D0%BD%D0%B8%D0%BA_%D0%95%D0%BA%D0%B0%D1%82%D0%B5%D1%80%D0%B8%D0%BD%D0%B5_II_(%D0%A1%D0%B0%D0%BD%D0%BA%D1%82-%D0%9F%D0%B5%D1%82%D0%B5%D1%80%D0%B1%D1%83%D1%80%D0%B3)" TargetMode="External"/><Relationship Id="rId2" Type="http://schemas.openxmlformats.org/officeDocument/2006/relationships/hyperlink" Target="https://ru.wikipedia.org/wiki/%D0%A1%D1%82%D0%B0%D1%82%D1%83%D1%8F" TargetMode="External"/><Relationship Id="rId1" Type="http://schemas.openxmlformats.org/officeDocument/2006/relationships/slideLayout" Target="../slideLayouts/slideLayout7.xml"/><Relationship Id="rId6" Type="http://schemas.openxmlformats.org/officeDocument/2006/relationships/hyperlink" Target="https://ru.wikipedia.org/wiki/%D0%A2%D1%8B%D1%81%D1%8F%D1%87%D0%B5%D0%BB%D0%B5%D1%82%D0%B8%D0%B5_%D0%A0%D0%BE%D1%81%D1%81%D0%B8%D0%B8" TargetMode="External"/><Relationship Id="rId11" Type="http://schemas.openxmlformats.org/officeDocument/2006/relationships/hyperlink" Target="https://ru.wikipedia.org/wiki/%D0%98%D1%80%D0%B1%D0%B8%D1%82%D1%81%D0%BA%D0%B0%D1%8F_%D1%8F%D1%80%D0%BC%D0%B0%D1%80%D0%BA%D0%B0" TargetMode="External"/><Relationship Id="rId5" Type="http://schemas.openxmlformats.org/officeDocument/2006/relationships/hyperlink" Target="https://ru.wikipedia.org/wiki/%D0%9C%D0%B8%D0%BA%D0%B5%D1%88%D0%B8%D0%BD,_%D0%9C%D0%B8%D1%85%D0%B0%D0%B8%D0%BB_%D0%9E%D1%81%D0%B8%D0%BF%D0%BE%D0%B2%D0%B8%D1%87" TargetMode="External"/><Relationship Id="rId10" Type="http://schemas.openxmlformats.org/officeDocument/2006/relationships/hyperlink" Target="https://commons.wikimedia.org/wiki/File:%D0%9F%D0%B0%D0%BC%D1%8F%D1%82%D0%BD%D0%B8%D0%BA_%D0%95%D0%BA%D0%B0%D1%82%D0%B5%D1%80%D0%B8%D0%BD%D0%B5_II_%D0%92_%D0%98%D1%80%D0%B1%D0%B8%D1%82%D0%B5.jpg?uselang=ru" TargetMode="External"/><Relationship Id="rId4" Type="http://schemas.openxmlformats.org/officeDocument/2006/relationships/hyperlink" Target="https://ru.wikipedia.org/wiki/%D0%98%D1%80%D0%B1%D0%B8%D1%82" TargetMode="External"/><Relationship Id="rId9" Type="http://schemas.openxmlformats.org/officeDocument/2006/relationships/hyperlink" Target="https://ru.wikipedia.org/wiki/%D0%9F%D0%B0%D0%BC%D1%8F%D1%82%D0%BD%D0%B8%D0%BA_%D0%95%D0%BA%D0%B0%D1%82%D0%B5%D1%80%D0%B8%D0%BD%D0%B5_II_(%D0%98%D1%80%D0%B1%D0%B8%D1%82)#cite_note-a-1"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hyperlink" Target="https://ru.wikipedia.org/wiki/%D0%95%D0%B2%D1%80%D0%BE%D0%BF%D0%B0" TargetMode="External"/><Relationship Id="rId3" Type="http://schemas.openxmlformats.org/officeDocument/2006/relationships/hyperlink" Target="https://ru.wikipedia.org/wiki/%D0%9C%D0%BE%D1%82%D0%BE%D1%86%D0%B8%D0%BA%D0%BB" TargetMode="External"/><Relationship Id="rId7" Type="http://schemas.openxmlformats.org/officeDocument/2006/relationships/hyperlink" Target="https://ru.wikipedia.org/wiki/%D0%98%D1%80%D0%B1%D0%B8%D1%82%D1%81%D0%BA%D0%B8%D0%B9_%D0%BC%D0%BE%D1%82%D0%BE%D1%86%D0%B8%D0%BA%D0%BB%D0%B5%D1%82%D0%BD%D1%8B%D0%B9_%D0%B7%D0%B0%D0%B2%D0%BE%D0%B4" TargetMode="External"/><Relationship Id="rId12" Type="http://schemas.openxmlformats.org/officeDocument/2006/relationships/hyperlink" Target="https://ru.wikipedia.org/wiki/%D0%9A%D0%BD%D0%B8%D0%B3%D0%B0_%D1%80%D0%B5%D0%BA%D0%BE%D1%80%D0%B4%D0%BE%D0%B2_%D0%93%D0%B8%D0%BD%D0%BD%D0%B5%D1%81%D0%B0" TargetMode="External"/><Relationship Id="rId2" Type="http://schemas.openxmlformats.org/officeDocument/2006/relationships/hyperlink" Target="https://ru.wikipedia.org/wiki/%D0%A0%D0%BE%D1%81%D1%81%D0%B8%D1%8F" TargetMode="External"/><Relationship Id="rId1" Type="http://schemas.openxmlformats.org/officeDocument/2006/relationships/slideLayout" Target="../slideLayouts/slideLayout7.xml"/><Relationship Id="rId6" Type="http://schemas.openxmlformats.org/officeDocument/2006/relationships/hyperlink" Target="https://ru.wikipedia.org/wiki/2004" TargetMode="External"/><Relationship Id="rId11" Type="http://schemas.openxmlformats.org/officeDocument/2006/relationships/hyperlink" Target="https://ru.wikipedia.org/wiki/%D0%A3%D1%80%D0%B0%D0%BB_(%D0%BC%D0%BE%D1%82%D0%BE%D1%86%D0%B8%D0%BA%D0%BB)" TargetMode="External"/><Relationship Id="rId5" Type="http://schemas.openxmlformats.org/officeDocument/2006/relationships/hyperlink" Target="https://ru.wikipedia.org/wiki/%D0%A1%D0%B2%D0%B5%D1%80%D0%B4%D0%BB%D0%BE%D0%B2%D1%81%D0%BA%D0%B0%D1%8F_%D0%BE%D0%B1%D0%BB%D0%B0%D1%81%D1%82%D1%8C" TargetMode="External"/><Relationship Id="rId10" Type="http://schemas.openxmlformats.org/officeDocument/2006/relationships/hyperlink" Target="https://ru.wikipedia.org/wiki/%D0%AF%D0%BF%D0%BE%D0%BD%D0%B8%D1%8F" TargetMode="External"/><Relationship Id="rId4" Type="http://schemas.openxmlformats.org/officeDocument/2006/relationships/hyperlink" Target="https://ru.wikipedia.org/wiki/%D0%98%D1%80%D0%B1%D0%B8%D1%82" TargetMode="External"/><Relationship Id="rId9" Type="http://schemas.openxmlformats.org/officeDocument/2006/relationships/hyperlink" Target="https://ru.wikipedia.org/wiki/%D0%A1%D0%A8%D0%90"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hyperlink" Target="https://ru.wikipedia.org/wiki/%D0%A0%D1%83%D1%81%D1%81%D0%BA%D0%B0%D1%8F_%D0%BF%D0%B5%D1%87%D1%8C" TargetMode="External"/><Relationship Id="rId7" Type="http://schemas.openxmlformats.org/officeDocument/2006/relationships/hyperlink" Target="https://ru.wikipedia.org/wiki/%D0%9F%D1%80%D1%8F%D0%BB%D0%BA%D0%B0" TargetMode="External"/><Relationship Id="rId2" Type="http://schemas.openxmlformats.org/officeDocument/2006/relationships/hyperlink" Target="https://ru.wikipedia.org/wiki/%D0%A1%D0%B0%D0%BC%D0%BE%D0%B2%D0%B0%D1%80" TargetMode="External"/><Relationship Id="rId1" Type="http://schemas.openxmlformats.org/officeDocument/2006/relationships/slideLayout" Target="../slideLayouts/slideLayout7.xml"/><Relationship Id="rId6" Type="http://schemas.openxmlformats.org/officeDocument/2006/relationships/hyperlink" Target="https://ru.wikipedia.org/wiki/%D0%92%D0%B5%D1%80%D0%B5%D1%82%D0%B5%D0%BD%D0%BE" TargetMode="External"/><Relationship Id="rId5" Type="http://schemas.openxmlformats.org/officeDocument/2006/relationships/hyperlink" Target="https://ru.wikipedia.org/wiki/%D0%A1%D0%B0%D1%80%D0%B0%D1%84%D0%B0%D0%BD" TargetMode="External"/><Relationship Id="rId10" Type="http://schemas.openxmlformats.org/officeDocument/2006/relationships/image" Target="../media/image11.png"/><Relationship Id="rId4" Type="http://schemas.openxmlformats.org/officeDocument/2006/relationships/hyperlink" Target="https://ru.wikipedia.org/wiki/%D0%A3%D1%85%D0%B2%D0%B0%D1%82" TargetMode="External"/><Relationship Id="rId9"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ogle.ru/travel/things-to-do?dest_mid=%2Fm%2F02fv17&amp;dest_state_type=main&amp;dest_src=fexp&amp;sa=X&amp;ved=0CAcQy7sGKAFqFwoTCKCXqpWGxvkCFQAAAAAdAAAAABA8&amp;hl=ru-RU&amp;gl=ru" TargetMode="External"/><Relationship Id="rId2" Type="http://schemas.openxmlformats.org/officeDocument/2006/relationships/hyperlink" Target="https://irbitgmii.ru/page16850273.html" TargetMode="External"/><Relationship Id="rId1" Type="http://schemas.openxmlformats.org/officeDocument/2006/relationships/slideLayout" Target="../slideLayouts/slideLayout7.xml"/><Relationship Id="rId5" Type="http://schemas.openxmlformats.org/officeDocument/2006/relationships/hyperlink" Target="https://irbitgmii.ru/page16851009.html" TargetMode="External"/><Relationship Id="rId4" Type="http://schemas.openxmlformats.org/officeDocument/2006/relationships/hyperlink" Target="http://www.gbuksoigmm.ru/"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07732" y="0"/>
            <a:ext cx="11641014" cy="2387600"/>
          </a:xfrm>
        </p:spPr>
        <p:txBody>
          <a:bodyPr>
            <a:normAutofit fontScale="90000"/>
          </a:bodyPr>
          <a:lstStyle/>
          <a:p>
            <a:pPr algn="ctr"/>
            <a:r>
              <a:rPr lang="ru-RU" sz="3200" dirty="0">
                <a:solidFill>
                  <a:schemeClr val="bg1"/>
                </a:solidFill>
                <a:latin typeface="Times New Roman" panose="02020603050405020304" pitchFamily="18" charset="0"/>
                <a:cs typeface="Times New Roman" panose="02020603050405020304" pitchFamily="18" charset="0"/>
              </a:rPr>
              <a:t>ШКОЛА ПОЖИЛОГО ВОЗРАСТА ПО НАПРАВЛЕНИЮ: </a:t>
            </a:r>
            <a:r>
              <a:rPr lang="ru-RU" sz="3200" dirty="0" smtClean="0">
                <a:solidFill>
                  <a:schemeClr val="bg1"/>
                </a:solidFill>
                <a:latin typeface="Times New Roman" panose="02020603050405020304" pitchFamily="18" charset="0"/>
                <a:cs typeface="Times New Roman" panose="02020603050405020304" pitchFamily="18" charset="0"/>
              </a:rPr>
              <a:t/>
            </a:r>
            <a:br>
              <a:rPr lang="ru-RU" sz="3200" dirty="0" smtClean="0">
                <a:solidFill>
                  <a:schemeClr val="bg1"/>
                </a:solidFill>
                <a:latin typeface="Times New Roman" panose="02020603050405020304" pitchFamily="18" charset="0"/>
                <a:cs typeface="Times New Roman" panose="02020603050405020304" pitchFamily="18" charset="0"/>
              </a:rPr>
            </a:br>
            <a:r>
              <a:rPr lang="ru-RU" sz="3200" b="1" dirty="0" smtClean="0">
                <a:solidFill>
                  <a:schemeClr val="bg1"/>
                </a:solidFill>
                <a:latin typeface="Times New Roman" panose="02020603050405020304" pitchFamily="18" charset="0"/>
                <a:cs typeface="Times New Roman" panose="02020603050405020304" pitchFamily="18" charset="0"/>
              </a:rPr>
              <a:t>« Социальный туризм по свердловской области</a:t>
            </a:r>
            <a:r>
              <a:rPr lang="ru-RU" sz="3200" b="1" dirty="0">
                <a:solidFill>
                  <a:schemeClr val="bg1"/>
                </a:solidFill>
                <a:latin typeface="Times New Roman" panose="02020603050405020304" pitchFamily="18" charset="0"/>
                <a:cs typeface="Times New Roman" panose="02020603050405020304" pitchFamily="18" charset="0"/>
              </a:rPr>
              <a:t>»</a:t>
            </a:r>
            <a:r>
              <a:rPr lang="ru-RU" sz="3200" dirty="0" smtClean="0">
                <a:solidFill>
                  <a:schemeClr val="bg1"/>
                </a:solidFill>
                <a:latin typeface="Times New Roman" panose="02020603050405020304" pitchFamily="18" charset="0"/>
                <a:cs typeface="Times New Roman" panose="02020603050405020304" pitchFamily="18" charset="0"/>
              </a:rPr>
              <a:t/>
            </a:r>
            <a:br>
              <a:rPr lang="ru-RU" sz="3200" dirty="0" smtClean="0">
                <a:solidFill>
                  <a:schemeClr val="bg1"/>
                </a:solidFill>
                <a:latin typeface="Times New Roman" panose="02020603050405020304" pitchFamily="18" charset="0"/>
                <a:cs typeface="Times New Roman" panose="02020603050405020304" pitchFamily="18" charset="0"/>
              </a:rPr>
            </a:br>
            <a:r>
              <a:rPr lang="ru-RU" sz="3200" dirty="0" smtClean="0">
                <a:solidFill>
                  <a:schemeClr val="bg1"/>
                </a:solidFill>
                <a:latin typeface="Times New Roman" panose="02020603050405020304" pitchFamily="18" charset="0"/>
                <a:cs typeface="Times New Roman" panose="02020603050405020304" pitchFamily="18" charset="0"/>
              </a:rPr>
              <a:t>Тема: </a:t>
            </a:r>
            <a:r>
              <a:rPr lang="ru-RU" sz="2200" dirty="0" smtClean="0">
                <a:solidFill>
                  <a:schemeClr val="bg1"/>
                </a:solidFill>
                <a:latin typeface="Times New Roman" panose="02020603050405020304" pitchFamily="18" charset="0"/>
                <a:cs typeface="Times New Roman" panose="02020603050405020304" pitchFamily="18" charset="0"/>
              </a:rPr>
              <a:t>ГОРОД</a:t>
            </a:r>
            <a:r>
              <a:rPr lang="ru-RU" sz="3200" dirty="0" smtClean="0">
                <a:solidFill>
                  <a:schemeClr val="bg1"/>
                </a:solidFill>
                <a:latin typeface="Times New Roman" panose="02020603050405020304" pitchFamily="18" charset="0"/>
                <a:cs typeface="Times New Roman" panose="02020603050405020304" pitchFamily="18" charset="0"/>
              </a:rPr>
              <a:t> Ирбит</a:t>
            </a:r>
            <a:br>
              <a:rPr lang="ru-RU" sz="3200" dirty="0" smtClean="0">
                <a:solidFill>
                  <a:schemeClr val="bg1"/>
                </a:solidFill>
                <a:latin typeface="Times New Roman" panose="02020603050405020304" pitchFamily="18" charset="0"/>
                <a:cs typeface="Times New Roman" panose="02020603050405020304" pitchFamily="18" charset="0"/>
              </a:rPr>
            </a:br>
            <a:r>
              <a:rPr lang="ru-RU" sz="3200" dirty="0">
                <a:solidFill>
                  <a:schemeClr val="bg1"/>
                </a:solidFill>
                <a:latin typeface="Times New Roman" panose="02020603050405020304" pitchFamily="18" charset="0"/>
                <a:cs typeface="Times New Roman" panose="02020603050405020304" pitchFamily="18" charset="0"/>
              </a:rPr>
              <a:t>Руководитель: специалист по социальной </a:t>
            </a:r>
            <a:r>
              <a:rPr lang="ru-RU" sz="3200" dirty="0" smtClean="0">
                <a:solidFill>
                  <a:schemeClr val="bg1"/>
                </a:solidFill>
                <a:latin typeface="Times New Roman" panose="02020603050405020304" pitchFamily="18" charset="0"/>
                <a:cs typeface="Times New Roman" panose="02020603050405020304" pitchFamily="18" charset="0"/>
              </a:rPr>
              <a:t>работе </a:t>
            </a:r>
            <a:r>
              <a:rPr lang="ru-RU" sz="3200" dirty="0" err="1" smtClean="0">
                <a:solidFill>
                  <a:schemeClr val="bg1"/>
                </a:solidFill>
                <a:latin typeface="Times New Roman" panose="02020603050405020304" pitchFamily="18" charset="0"/>
                <a:cs typeface="Times New Roman" panose="02020603050405020304" pitchFamily="18" charset="0"/>
              </a:rPr>
              <a:t>Бабинова</a:t>
            </a:r>
            <a:r>
              <a:rPr lang="ru-RU" sz="3200" dirty="0" smtClean="0">
                <a:solidFill>
                  <a:schemeClr val="bg1"/>
                </a:solidFill>
                <a:latin typeface="Times New Roman" panose="02020603050405020304" pitchFamily="18" charset="0"/>
                <a:cs typeface="Times New Roman" panose="02020603050405020304" pitchFamily="18" charset="0"/>
              </a:rPr>
              <a:t> Н.Д.</a:t>
            </a:r>
            <a:endParaRPr lang="ru-RU" sz="3200" dirty="0">
              <a:solidFill>
                <a:schemeClr val="bg1"/>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1635369" y="2269651"/>
            <a:ext cx="9240716" cy="4588349"/>
          </a:xfrm>
          <a:prstGeom prst="rect">
            <a:avLst/>
          </a:prstGeom>
        </p:spPr>
      </p:pic>
    </p:spTree>
    <p:extLst>
      <p:ext uri="{BB962C8B-B14F-4D97-AF65-F5344CB8AC3E}">
        <p14:creationId xmlns:p14="http://schemas.microsoft.com/office/powerpoint/2010/main" val="3061593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9277" y="0"/>
            <a:ext cx="11350869" cy="6863417"/>
          </a:xfrm>
          <a:prstGeom prst="rect">
            <a:avLst/>
          </a:prstGeom>
        </p:spPr>
        <p:txBody>
          <a:bodyPr wrap="square">
            <a:spAutoFit/>
          </a:bodyPr>
          <a:lstStyle/>
          <a:p>
            <a:r>
              <a:rPr lang="ru-RU" dirty="0" smtClean="0">
                <a:solidFill>
                  <a:schemeClr val="bg1"/>
                </a:solidFill>
              </a:rPr>
              <a:t>   </a:t>
            </a:r>
            <a:r>
              <a:rPr lang="ru-RU" sz="2000" dirty="0" smtClean="0">
                <a:solidFill>
                  <a:schemeClr val="bg1"/>
                </a:solidFill>
                <a:latin typeface="Times New Roman" panose="02020603050405020304" pitchFamily="18" charset="0"/>
                <a:cs typeface="Times New Roman" panose="02020603050405020304" pitchFamily="18" charset="0"/>
              </a:rPr>
              <a:t>Актуальность </a:t>
            </a:r>
            <a:r>
              <a:rPr lang="ru-RU" sz="2000" dirty="0">
                <a:solidFill>
                  <a:schemeClr val="bg1"/>
                </a:solidFill>
                <a:latin typeface="Times New Roman" panose="02020603050405020304" pitchFamily="18" charset="0"/>
                <a:cs typeface="Times New Roman" panose="02020603050405020304" pitchFamily="18" charset="0"/>
              </a:rPr>
              <a:t>темы исследования. Миллионы людей по всему миру сегодня путешествуют благодаря системе социального туризма. Путешествовать и получать новые впечатления - это одна из современных составляющих качества жизни, но есть те, для кого доступ к обычному туризму затруднен. В основном это люди малообеспеченные или маломобильные. Для таких групп населения и предназначен социальный туризм. Спрос на данный вид услуг сейчас наиболее востребован. В последнее время широкий информационный доступ сформировал у людей разных категорий устойчивый спрос к путешествиям</a:t>
            </a:r>
            <a:r>
              <a:rPr lang="ru-RU" sz="2000" dirty="0" smtClean="0">
                <a:solidFill>
                  <a:schemeClr val="bg1"/>
                </a:solidFill>
                <a:latin typeface="Times New Roman" panose="02020603050405020304" pitchFamily="18" charset="0"/>
                <a:cs typeface="Times New Roman" panose="02020603050405020304" pitchFamily="18" charset="0"/>
              </a:rPr>
              <a:t>.</a:t>
            </a:r>
          </a:p>
          <a:p>
            <a:r>
              <a:rPr lang="ru-RU" sz="2000" dirty="0">
                <a:solidFill>
                  <a:schemeClr val="bg1"/>
                </a:solidFill>
                <a:latin typeface="Times New Roman" panose="02020603050405020304" pitchFamily="18" charset="0"/>
                <a:cs typeface="Times New Roman" panose="02020603050405020304" pitchFamily="18" charset="0"/>
              </a:rPr>
              <a:t> </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Любой вид туризма имеет социальную значимость проявляется в духовном, и физическом развитии личности через знакомство с культурой, краеведением и оздоровительном влиянии природных факторов на организм человека. Удовлетворение потребностей человека в отдыхе, духовном развитии и восстановлении физических сил являются базовыми функциями туризма, а значит, имеют четкую социальную направленность, поэтому к понятию «социальный» можно отнести многие виды туризма, включающие в сферу все социальные и возрастные группы населения. В организацию и проведение социальных туров нужно вовлекать профессионалов турбизнеса, как можно большее количество специалистов сферы туризма и сервисных услуг</a:t>
            </a:r>
            <a:r>
              <a:rPr lang="ru-RU" sz="2000" dirty="0" smtClean="0">
                <a:solidFill>
                  <a:schemeClr val="bg1"/>
                </a:solidFill>
                <a:latin typeface="Times New Roman" panose="02020603050405020304" pitchFamily="18" charset="0"/>
                <a:cs typeface="Times New Roman" panose="02020603050405020304" pitchFamily="18" charset="0"/>
              </a:rPr>
              <a:t>.</a:t>
            </a:r>
          </a:p>
          <a:p>
            <a:r>
              <a:rPr lang="ru-RU" sz="2000" dirty="0" smtClean="0">
                <a:solidFill>
                  <a:schemeClr val="bg1"/>
                </a:solidFill>
                <a:latin typeface="Times New Roman" panose="02020603050405020304" pitchFamily="18" charset="0"/>
                <a:cs typeface="Times New Roman" panose="02020603050405020304" pitchFamily="18" charset="0"/>
              </a:rPr>
              <a:t>   Социальный </a:t>
            </a:r>
            <a:r>
              <a:rPr lang="ru-RU" sz="2000" dirty="0">
                <a:solidFill>
                  <a:schemeClr val="bg1"/>
                </a:solidFill>
                <a:latin typeface="Times New Roman" panose="02020603050405020304" pitchFamily="18" charset="0"/>
                <a:cs typeface="Times New Roman" panose="02020603050405020304" pitchFamily="18" charset="0"/>
              </a:rPr>
              <a:t>туризм вносит весомый вклад в соблюдение прав человека на отдых, охрану здоровья, физическую реабилитацию. Туризм является активным видом отдыха, способствует стимулированию трудовой активности, сохранению и укреплению здоровья, восстановлению жизненного тонуса и сил. Туризм обладает воспитательной и образовательной функциями, он способствуют повышению общего уровня культуры населения. С его помощью происходит пополнение знаний в области краеведения, природоведения, истории, люди знакомятся с культурой разных государств и народов по всему миру.</a:t>
            </a:r>
          </a:p>
        </p:txBody>
      </p:sp>
    </p:spTree>
    <p:extLst>
      <p:ext uri="{BB962C8B-B14F-4D97-AF65-F5344CB8AC3E}">
        <p14:creationId xmlns:p14="http://schemas.microsoft.com/office/powerpoint/2010/main" val="24209239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460974" y="79103"/>
            <a:ext cx="5785173" cy="738664"/>
          </a:xfrm>
          <a:prstGeom prst="rect">
            <a:avLst/>
          </a:prstGeom>
        </p:spPr>
        <p:txBody>
          <a:bodyPr wrap="none">
            <a:spAutoFit/>
          </a:bodyPr>
          <a:lstStyle/>
          <a:p>
            <a:r>
              <a:rPr lang="ru-RU" sz="2400" b="1" dirty="0" smtClean="0">
                <a:solidFill>
                  <a:schemeClr val="bg1"/>
                </a:solidFill>
                <a:latin typeface="Times New Roman" panose="02020603050405020304" pitchFamily="18" charset="0"/>
                <a:cs typeface="Times New Roman" panose="02020603050405020304" pitchFamily="18" charset="0"/>
              </a:rPr>
              <a:t>Достопримечательности города Ирбита.</a:t>
            </a:r>
          </a:p>
          <a:p>
            <a:endParaRPr lang="ru-RU" b="0" dirty="0">
              <a:effectLst/>
              <a:latin typeface="Google Sans"/>
            </a:endParaRPr>
          </a:p>
        </p:txBody>
      </p:sp>
      <p:pic>
        <p:nvPicPr>
          <p:cNvPr id="3" name="Рисунок 2"/>
          <p:cNvPicPr>
            <a:picLocks noChangeAspect="1"/>
          </p:cNvPicPr>
          <p:nvPr/>
        </p:nvPicPr>
        <p:blipFill>
          <a:blip r:embed="rId2"/>
          <a:stretch>
            <a:fillRect/>
          </a:stretch>
        </p:blipFill>
        <p:spPr>
          <a:xfrm>
            <a:off x="263770" y="536957"/>
            <a:ext cx="11623430" cy="6321043"/>
          </a:xfrm>
          <a:prstGeom prst="rect">
            <a:avLst/>
          </a:prstGeom>
        </p:spPr>
      </p:pic>
    </p:spTree>
    <p:extLst>
      <p:ext uri="{BB962C8B-B14F-4D97-AF65-F5344CB8AC3E}">
        <p14:creationId xmlns:p14="http://schemas.microsoft.com/office/powerpoint/2010/main" val="26404409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7232749"/>
          </a:xfrm>
          <a:prstGeom prst="rect">
            <a:avLst/>
          </a:prstGeom>
        </p:spPr>
        <p:txBody>
          <a:bodyPr wrap="square">
            <a:spAutoFit/>
          </a:bodyPr>
          <a:lstStyle/>
          <a:p>
            <a:pPr lvl="0" defTabSz="914400" eaLnBrk="0" fontAlgn="base" hangingPunct="0">
              <a:spcBef>
                <a:spcPct val="0"/>
              </a:spcBef>
              <a:spcAft>
                <a:spcPct val="0"/>
              </a:spcAft>
            </a:pPr>
            <a:r>
              <a:rPr lang="ru-RU" altLang="ru-RU" sz="1600" b="1" dirty="0">
                <a:solidFill>
                  <a:srgbClr val="202122"/>
                </a:solidFill>
                <a:latin typeface="Times New Roman" panose="02020603050405020304" pitchFamily="18" charset="0"/>
                <a:cs typeface="Times New Roman" panose="02020603050405020304" pitchFamily="18" charset="0"/>
              </a:rPr>
              <a:t>Памятник Екатерине II</a:t>
            </a:r>
            <a:r>
              <a:rPr lang="ru-RU" altLang="ru-RU" sz="1600" dirty="0">
                <a:solidFill>
                  <a:srgbClr val="202122"/>
                </a:solidFill>
                <a:latin typeface="Times New Roman" panose="02020603050405020304" pitchFamily="18" charset="0"/>
                <a:cs typeface="Times New Roman" panose="02020603050405020304" pitchFamily="18" charset="0"/>
              </a:rPr>
              <a:t> — </a:t>
            </a:r>
            <a:r>
              <a:rPr lang="ru-RU" altLang="ru-RU" sz="1600" dirty="0">
                <a:solidFill>
                  <a:srgbClr val="0645AD"/>
                </a:solidFill>
                <a:latin typeface="Times New Roman" panose="02020603050405020304" pitchFamily="18" charset="0"/>
                <a:cs typeface="Times New Roman" panose="02020603050405020304" pitchFamily="18" charset="0"/>
                <a:hlinkClick r:id="rId2" tooltip="Статуя"/>
              </a:rPr>
              <a:t>статуя</a:t>
            </a:r>
            <a:r>
              <a:rPr lang="ru-RU" altLang="ru-RU" sz="1600" dirty="0">
                <a:solidFill>
                  <a:srgbClr val="202122"/>
                </a:solidFill>
                <a:latin typeface="Times New Roman" panose="02020603050405020304" pitchFamily="18" charset="0"/>
                <a:cs typeface="Times New Roman" panose="02020603050405020304" pitchFamily="18" charset="0"/>
              </a:rPr>
              <a:t> императрицы </a:t>
            </a:r>
            <a:r>
              <a:rPr lang="ru-RU" altLang="ru-RU" sz="1600" dirty="0">
                <a:solidFill>
                  <a:srgbClr val="0645AD"/>
                </a:solidFill>
                <a:latin typeface="Times New Roman" panose="02020603050405020304" pitchFamily="18" charset="0"/>
                <a:cs typeface="Times New Roman" panose="02020603050405020304" pitchFamily="18" charset="0"/>
                <a:hlinkClick r:id="rId3" tooltip="Екатерина II"/>
              </a:rPr>
              <a:t>Екатерине II</a:t>
            </a:r>
            <a:r>
              <a:rPr lang="ru-RU" altLang="ru-RU" sz="1600" dirty="0">
                <a:solidFill>
                  <a:srgbClr val="202122"/>
                </a:solidFill>
                <a:latin typeface="Times New Roman" panose="02020603050405020304" pitchFamily="18" charset="0"/>
                <a:cs typeface="Times New Roman" panose="02020603050405020304" pitchFamily="18" charset="0"/>
              </a:rPr>
              <a:t> в городе </a:t>
            </a:r>
            <a:r>
              <a:rPr lang="ru-RU" altLang="ru-RU" sz="1600" dirty="0">
                <a:solidFill>
                  <a:srgbClr val="0645AD"/>
                </a:solidFill>
                <a:latin typeface="Times New Roman" panose="02020603050405020304" pitchFamily="18" charset="0"/>
                <a:cs typeface="Times New Roman" panose="02020603050405020304" pitchFamily="18" charset="0"/>
                <a:hlinkClick r:id="rId4" tooltip="Ирбит"/>
              </a:rPr>
              <a:t>Ирбите</a:t>
            </a:r>
            <a:r>
              <a:rPr lang="ru-RU" altLang="ru-RU" sz="1600" dirty="0">
                <a:solidFill>
                  <a:srgbClr val="202122"/>
                </a:solidFill>
                <a:latin typeface="Times New Roman" panose="02020603050405020304" pitchFamily="18" charset="0"/>
                <a:cs typeface="Times New Roman" panose="02020603050405020304" pitchFamily="18" charset="0"/>
              </a:rPr>
              <a:t>. Скульптор Валентина Соколова, архитектор А. Новиков.</a:t>
            </a:r>
            <a:endParaRPr lang="ru-RU" altLang="ru-RU" sz="1600" dirty="0">
              <a:latin typeface="Times New Roman" panose="02020603050405020304" pitchFamily="18" charset="0"/>
              <a:cs typeface="Times New Roman" panose="02020603050405020304" pitchFamily="18" charset="0"/>
            </a:endParaRPr>
          </a:p>
          <a:p>
            <a:pPr lvl="0" defTabSz="914400" eaLnBrk="0" fontAlgn="base" hangingPunct="0">
              <a:spcBef>
                <a:spcPct val="0"/>
              </a:spcBef>
              <a:spcAft>
                <a:spcPct val="0"/>
              </a:spcAft>
            </a:pPr>
            <a:r>
              <a:rPr lang="ru-RU" altLang="ru-RU" sz="1600" dirty="0">
                <a:solidFill>
                  <a:srgbClr val="202122"/>
                </a:solidFill>
                <a:latin typeface="Times New Roman" panose="02020603050405020304" pitchFamily="18" charset="0"/>
                <a:cs typeface="Times New Roman" panose="02020603050405020304" pitchFamily="18" charset="0"/>
              </a:rPr>
              <a:t>В 1874 году, в связи с приближением столетнего юбилея указа Екатерины II, в котором императрица «с особливым удовольствием повелела </a:t>
            </a:r>
            <a:r>
              <a:rPr lang="ru-RU" altLang="ru-RU" sz="1600" dirty="0" err="1">
                <a:solidFill>
                  <a:srgbClr val="202122"/>
                </a:solidFill>
                <a:latin typeface="Times New Roman" panose="02020603050405020304" pitchFamily="18" charset="0"/>
                <a:cs typeface="Times New Roman" panose="02020603050405020304" pitchFamily="18" charset="0"/>
              </a:rPr>
              <a:t>Ирбитскую</a:t>
            </a:r>
            <a:r>
              <a:rPr lang="ru-RU" altLang="ru-RU" sz="1600" dirty="0">
                <a:solidFill>
                  <a:srgbClr val="202122"/>
                </a:solidFill>
                <a:latin typeface="Times New Roman" panose="02020603050405020304" pitchFamily="18" charset="0"/>
                <a:cs typeface="Times New Roman" panose="02020603050405020304" pitchFamily="18" charset="0"/>
              </a:rPr>
              <a:t> слободу учредить городом, на основании прочих российских городов», </a:t>
            </a:r>
            <a:r>
              <a:rPr lang="ru-RU" altLang="ru-RU" sz="1600" dirty="0" err="1">
                <a:solidFill>
                  <a:srgbClr val="202122"/>
                </a:solidFill>
                <a:latin typeface="Times New Roman" panose="02020603050405020304" pitchFamily="18" charset="0"/>
                <a:cs typeface="Times New Roman" panose="02020603050405020304" pitchFamily="18" charset="0"/>
              </a:rPr>
              <a:t>ирбитчане</a:t>
            </a:r>
            <a:r>
              <a:rPr lang="ru-RU" altLang="ru-RU" sz="1600" dirty="0">
                <a:solidFill>
                  <a:srgbClr val="202122"/>
                </a:solidFill>
                <a:latin typeface="Times New Roman" panose="02020603050405020304" pitchFamily="18" charset="0"/>
                <a:cs typeface="Times New Roman" panose="02020603050405020304" pitchFamily="18" charset="0"/>
              </a:rPr>
              <a:t> решили увековечить память императрицы.</a:t>
            </a:r>
            <a:endParaRPr lang="ru-RU" altLang="ru-RU" sz="1600" dirty="0">
              <a:latin typeface="Times New Roman" panose="02020603050405020304" pitchFamily="18" charset="0"/>
              <a:cs typeface="Times New Roman" panose="02020603050405020304" pitchFamily="18" charset="0"/>
            </a:endParaRPr>
          </a:p>
          <a:p>
            <a:pPr lvl="0" defTabSz="914400" eaLnBrk="0" fontAlgn="base" hangingPunct="0">
              <a:spcBef>
                <a:spcPct val="0"/>
              </a:spcBef>
              <a:spcAft>
                <a:spcPct val="0"/>
              </a:spcAft>
            </a:pPr>
            <a:r>
              <a:rPr lang="ru-RU" altLang="ru-RU" sz="1600" dirty="0">
                <a:solidFill>
                  <a:srgbClr val="202122"/>
                </a:solidFill>
                <a:latin typeface="Times New Roman" panose="02020603050405020304" pitchFamily="18" charset="0"/>
                <a:cs typeface="Times New Roman" panose="02020603050405020304" pitchFamily="18" charset="0"/>
              </a:rPr>
              <a:t>Городская дума и уездное земство обратились за денежным содействием к населению города и уезда. Необходимая сумма была собрана, и на следующий год был заключен контракт на 30 тысяч рублей с известным художником-монументалистом </a:t>
            </a:r>
            <a:r>
              <a:rPr lang="ru-RU" altLang="ru-RU" sz="1600" dirty="0">
                <a:solidFill>
                  <a:srgbClr val="0645AD"/>
                </a:solidFill>
                <a:latin typeface="Times New Roman" panose="02020603050405020304" pitchFamily="18" charset="0"/>
                <a:cs typeface="Times New Roman" panose="02020603050405020304" pitchFamily="18" charset="0"/>
                <a:hlinkClick r:id="rId5" tooltip="Микешин, Михаил Осипович"/>
              </a:rPr>
              <a:t>Михаилом Осиповичем Микешиным</a:t>
            </a:r>
            <a:r>
              <a:rPr lang="ru-RU" altLang="ru-RU" sz="1600" dirty="0">
                <a:solidFill>
                  <a:srgbClr val="202122"/>
                </a:solidFill>
                <a:latin typeface="Times New Roman" panose="02020603050405020304" pitchFamily="18" charset="0"/>
                <a:cs typeface="Times New Roman" panose="02020603050405020304" pitchFamily="18" charset="0"/>
              </a:rPr>
              <a:t>. Автор замечательных памятников: «</a:t>
            </a:r>
            <a:r>
              <a:rPr lang="ru-RU" altLang="ru-RU" sz="1600" dirty="0">
                <a:solidFill>
                  <a:srgbClr val="0645AD"/>
                </a:solidFill>
                <a:latin typeface="Times New Roman" panose="02020603050405020304" pitchFamily="18" charset="0"/>
                <a:cs typeface="Times New Roman" panose="02020603050405020304" pitchFamily="18" charset="0"/>
                <a:hlinkClick r:id="rId6" tooltip="Тысячелетие России"/>
              </a:rPr>
              <a:t>Тысячелетие России</a:t>
            </a:r>
            <a:r>
              <a:rPr lang="ru-RU" altLang="ru-RU" sz="1600" dirty="0">
                <a:solidFill>
                  <a:srgbClr val="202122"/>
                </a:solidFill>
                <a:latin typeface="Times New Roman" panose="02020603050405020304" pitchFamily="18" charset="0"/>
                <a:cs typeface="Times New Roman" panose="02020603050405020304" pitchFamily="18" charset="0"/>
              </a:rPr>
              <a:t>» в Новгороде, </a:t>
            </a:r>
            <a:r>
              <a:rPr lang="ru-RU" altLang="ru-RU" sz="1600" dirty="0">
                <a:solidFill>
                  <a:srgbClr val="0645AD"/>
                </a:solidFill>
                <a:latin typeface="Times New Roman" panose="02020603050405020304" pitchFamily="18" charset="0"/>
                <a:cs typeface="Times New Roman" panose="02020603050405020304" pitchFamily="18" charset="0"/>
                <a:hlinkClick r:id="rId7" tooltip="Памятник Екатерине II (Санкт-Петербург)"/>
              </a:rPr>
              <a:t>Екатерине II в Санкт-Петербурге</a:t>
            </a:r>
            <a:r>
              <a:rPr lang="ru-RU" altLang="ru-RU" sz="1600" dirty="0">
                <a:solidFill>
                  <a:srgbClr val="202122"/>
                </a:solidFill>
                <a:latin typeface="Times New Roman" panose="02020603050405020304" pitchFamily="18" charset="0"/>
                <a:cs typeface="Times New Roman" panose="02020603050405020304" pitchFamily="18" charset="0"/>
              </a:rPr>
              <a:t>, </a:t>
            </a:r>
            <a:r>
              <a:rPr lang="ru-RU" altLang="ru-RU" sz="1600" dirty="0">
                <a:solidFill>
                  <a:srgbClr val="0645AD"/>
                </a:solidFill>
                <a:latin typeface="Times New Roman" panose="02020603050405020304" pitchFamily="18" charset="0"/>
                <a:cs typeface="Times New Roman" panose="02020603050405020304" pitchFamily="18" charset="0"/>
                <a:hlinkClick r:id="rId8" tooltip="Памятник Богдану Хмельницкому (Киев)"/>
              </a:rPr>
              <a:t>Богдану Хмельницкому в Киеве</a:t>
            </a:r>
            <a:r>
              <a:rPr lang="ru-RU" altLang="ru-RU" sz="1600" dirty="0">
                <a:solidFill>
                  <a:srgbClr val="202122"/>
                </a:solidFill>
                <a:latin typeface="Times New Roman" panose="02020603050405020304" pitchFamily="18" charset="0"/>
                <a:cs typeface="Times New Roman" panose="02020603050405020304" pitchFamily="18" charset="0"/>
              </a:rPr>
              <a:t> — подготовил и для Ирбита памятник Екатерине II.</a:t>
            </a:r>
            <a:endParaRPr lang="ru-RU" altLang="ru-RU" sz="1600" dirty="0">
              <a:latin typeface="Times New Roman" panose="02020603050405020304" pitchFamily="18" charset="0"/>
              <a:cs typeface="Times New Roman" panose="02020603050405020304" pitchFamily="18" charset="0"/>
            </a:endParaRPr>
          </a:p>
          <a:p>
            <a:pPr lvl="0" defTabSz="914400" eaLnBrk="0" fontAlgn="base" hangingPunct="0">
              <a:spcBef>
                <a:spcPct val="0"/>
              </a:spcBef>
              <a:spcAft>
                <a:spcPct val="0"/>
              </a:spcAft>
            </a:pPr>
            <a:r>
              <a:rPr lang="ru-RU" altLang="ru-RU" sz="1600" dirty="0">
                <a:solidFill>
                  <a:srgbClr val="202122"/>
                </a:solidFill>
                <a:latin typeface="Times New Roman" panose="02020603050405020304" pitchFamily="18" charset="0"/>
                <a:cs typeface="Times New Roman" panose="02020603050405020304" pitchFamily="18" charset="0"/>
              </a:rPr>
              <a:t>13 (25) февраля 1883 года при большом стечении народа, в присутствии пермского губернатора и екатеринбургского епископа, памятник, установленный посреди Торговой площади, был торжественно открыт</a:t>
            </a:r>
            <a:r>
              <a:rPr lang="ru-RU" altLang="ru-RU" sz="1600" baseline="30000" dirty="0">
                <a:solidFill>
                  <a:srgbClr val="0645AD"/>
                </a:solidFill>
                <a:latin typeface="Times New Roman" panose="02020603050405020304" pitchFamily="18" charset="0"/>
                <a:cs typeface="Times New Roman" panose="02020603050405020304" pitchFamily="18" charset="0"/>
                <a:hlinkClick r:id="rId9"/>
              </a:rPr>
              <a:t>[1]</a:t>
            </a:r>
            <a:r>
              <a:rPr lang="ru-RU" altLang="ru-RU" sz="1600" dirty="0">
                <a:solidFill>
                  <a:srgbClr val="202122"/>
                </a:solidFill>
                <a:latin typeface="Times New Roman" panose="02020603050405020304" pitchFamily="18" charset="0"/>
                <a:cs typeface="Times New Roman" panose="02020603050405020304" pitchFamily="18" charset="0"/>
              </a:rPr>
              <a:t>. Площадь была переименована из Торговой в Екатерининскую. Бронзовая императрица в левой руке держала грамоту, где было выбито знаменательное для города число «3 февраля 1775 года». Пьедестал памятника был заказан по рисунку М. О. Микешина и сделан в Екатеринбурге, а статуя отлита в Санкт-Петербурге. На лицевой стороне постамента размещался бронзовый герб Ирбита, составленный в 1776 </a:t>
            </a:r>
            <a:r>
              <a:rPr lang="ru-RU" altLang="ru-RU" sz="1600" dirty="0" smtClean="0">
                <a:solidFill>
                  <a:srgbClr val="202122"/>
                </a:solidFill>
                <a:latin typeface="Times New Roman" panose="02020603050405020304" pitchFamily="18" charset="0"/>
                <a:cs typeface="Times New Roman" panose="02020603050405020304" pitchFamily="18" charset="0"/>
              </a:rPr>
              <a:t>году. </a:t>
            </a:r>
            <a:r>
              <a:rPr lang="ru-RU" altLang="ru-RU" sz="1600" dirty="0">
                <a:solidFill>
                  <a:srgbClr val="202122"/>
                </a:solidFill>
                <a:latin typeface="Times New Roman" panose="02020603050405020304" pitchFamily="18" charset="0"/>
                <a:cs typeface="Times New Roman" panose="02020603050405020304" pitchFamily="18" charset="0"/>
              </a:rPr>
              <a:t>По бокам памятника приводились извлечения из указа Екатерины II, среди которых: «Село Ирбит за непоколебимую верность оного жителей во время прошедших замешательств по причине бывшего злодея самозванца Пугачёва, учредить городом, с великими тем жителям преимуществами и выгодами</a:t>
            </a:r>
            <a:r>
              <a:rPr lang="ru-RU" altLang="ru-RU" sz="1600" dirty="0" smtClean="0">
                <a:solidFill>
                  <a:srgbClr val="202122"/>
                </a:solidFill>
                <a:latin typeface="Times New Roman" panose="02020603050405020304" pitchFamily="18" charset="0"/>
                <a:cs typeface="Times New Roman" panose="02020603050405020304" pitchFamily="18" charset="0"/>
              </a:rPr>
              <a:t>…».</a:t>
            </a:r>
            <a:endParaRPr lang="ru-RU" altLang="ru-RU" sz="1600" dirty="0">
              <a:latin typeface="Times New Roman" panose="02020603050405020304" pitchFamily="18" charset="0"/>
              <a:cs typeface="Times New Roman" panose="02020603050405020304" pitchFamily="18" charset="0"/>
            </a:endParaRPr>
          </a:p>
          <a:p>
            <a:pPr lvl="0" defTabSz="914400" eaLnBrk="0" fontAlgn="base" hangingPunct="0">
              <a:spcBef>
                <a:spcPct val="0"/>
              </a:spcBef>
              <a:spcAft>
                <a:spcPct val="0"/>
              </a:spcAft>
            </a:pPr>
            <a:r>
              <a:rPr lang="ru-RU" altLang="ru-RU" sz="1600" dirty="0">
                <a:solidFill>
                  <a:srgbClr val="0645AD"/>
                </a:solidFill>
                <a:latin typeface="Times New Roman" panose="02020603050405020304" pitchFamily="18" charset="0"/>
                <a:cs typeface="Times New Roman" panose="02020603050405020304" pitchFamily="18" charset="0"/>
                <a:hlinkClick r:id="rId10"/>
              </a:rPr>
              <a:t>  </a:t>
            </a:r>
            <a:r>
              <a:rPr lang="ru-RU" altLang="ru-RU" sz="1600" dirty="0" smtClean="0">
                <a:solidFill>
                  <a:srgbClr val="202122"/>
                </a:solidFill>
                <a:latin typeface="Times New Roman" panose="02020603050405020304" pitchFamily="18" charset="0"/>
                <a:cs typeface="Times New Roman" panose="02020603050405020304" pitchFamily="18" charset="0"/>
              </a:rPr>
              <a:t>Современный </a:t>
            </a:r>
            <a:r>
              <a:rPr lang="ru-RU" altLang="ru-RU" sz="1600" dirty="0">
                <a:solidFill>
                  <a:srgbClr val="202122"/>
                </a:solidFill>
                <a:latin typeface="Times New Roman" panose="02020603050405020304" pitchFamily="18" charset="0"/>
                <a:cs typeface="Times New Roman" panose="02020603050405020304" pitchFamily="18" charset="0"/>
              </a:rPr>
              <a:t>вид статуи</a:t>
            </a:r>
            <a:endParaRPr lang="ru-RU" altLang="ru-RU" sz="1600" dirty="0">
              <a:latin typeface="Times New Roman" panose="02020603050405020304" pitchFamily="18" charset="0"/>
              <a:cs typeface="Times New Roman" panose="02020603050405020304" pitchFamily="18" charset="0"/>
            </a:endParaRPr>
          </a:p>
          <a:p>
            <a:pPr lvl="0" defTabSz="914400" eaLnBrk="0" fontAlgn="base" hangingPunct="0">
              <a:spcBef>
                <a:spcPct val="0"/>
              </a:spcBef>
              <a:spcAft>
                <a:spcPct val="0"/>
              </a:spcAft>
            </a:pPr>
            <a:r>
              <a:rPr lang="ru-RU" altLang="ru-RU" sz="1600" dirty="0">
                <a:solidFill>
                  <a:srgbClr val="202122"/>
                </a:solidFill>
                <a:latin typeface="Times New Roman" panose="02020603050405020304" pitchFamily="18" charset="0"/>
                <a:cs typeface="Times New Roman" panose="02020603050405020304" pitchFamily="18" charset="0"/>
              </a:rPr>
              <a:t>Роковым для монумента стало 18 апреля (1 мая) 1917 года, когда в Ирбите праздновали День Свободы. Утром следующего дня жители города обнаружили статую Екатерины II лежащей у подножия </a:t>
            </a:r>
            <a:r>
              <a:rPr lang="ru-RU" altLang="ru-RU" sz="1600" dirty="0" smtClean="0">
                <a:solidFill>
                  <a:srgbClr val="202122"/>
                </a:solidFill>
                <a:latin typeface="Times New Roman" panose="02020603050405020304" pitchFamily="18" charset="0"/>
                <a:cs typeface="Times New Roman" panose="02020603050405020304" pitchFamily="18" charset="0"/>
              </a:rPr>
              <a:t>пьедестала. </a:t>
            </a:r>
            <a:r>
              <a:rPr lang="ru-RU" altLang="ru-RU" sz="1600" dirty="0">
                <a:solidFill>
                  <a:srgbClr val="202122"/>
                </a:solidFill>
                <a:latin typeface="Times New Roman" panose="02020603050405020304" pitchFamily="18" charset="0"/>
                <a:cs typeface="Times New Roman" panose="02020603050405020304" pitchFamily="18" charset="0"/>
              </a:rPr>
              <a:t>Вандалов, сделавших это, так и не обнаружили. Позже на его месте был установлен памятник В. И. Ленину, существующий до сих пор.</a:t>
            </a:r>
            <a:endParaRPr lang="ru-RU" altLang="ru-RU" sz="1600" dirty="0">
              <a:latin typeface="Times New Roman" panose="02020603050405020304" pitchFamily="18" charset="0"/>
              <a:cs typeface="Times New Roman" panose="02020603050405020304" pitchFamily="18" charset="0"/>
            </a:endParaRPr>
          </a:p>
          <a:p>
            <a:pPr lvl="0" defTabSz="914400" eaLnBrk="0" fontAlgn="base" hangingPunct="0">
              <a:spcBef>
                <a:spcPct val="0"/>
              </a:spcBef>
              <a:spcAft>
                <a:spcPct val="0"/>
              </a:spcAft>
            </a:pPr>
            <a:r>
              <a:rPr lang="ru-RU" altLang="ru-RU" sz="1600" dirty="0">
                <a:solidFill>
                  <a:srgbClr val="202122"/>
                </a:solidFill>
                <a:latin typeface="Times New Roman" panose="02020603050405020304" pitchFamily="18" charset="0"/>
                <a:cs typeface="Times New Roman" panose="02020603050405020304" pitchFamily="18" charset="0"/>
              </a:rPr>
              <a:t>В 2002 году историко-аналитическая группа провела изыскания в архивах Свердловской области и Санкт-Петербурга, где были найдены рабочие материалы и фотографии статуи. Новый монумент, отлитый из бронзы, является точной копией дореволюционного </a:t>
            </a:r>
            <a:r>
              <a:rPr lang="ru-RU" altLang="ru-RU" sz="1600" dirty="0" smtClean="0">
                <a:solidFill>
                  <a:srgbClr val="202122"/>
                </a:solidFill>
                <a:latin typeface="Times New Roman" panose="02020603050405020304" pitchFamily="18" charset="0"/>
                <a:cs typeface="Times New Roman" panose="02020603050405020304" pitchFamily="18" charset="0"/>
              </a:rPr>
              <a:t>памятника. </a:t>
            </a:r>
            <a:r>
              <a:rPr lang="ru-RU" altLang="ru-RU" sz="1600" dirty="0">
                <a:solidFill>
                  <a:srgbClr val="202122"/>
                </a:solidFill>
                <a:latin typeface="Times New Roman" panose="02020603050405020304" pitchFamily="18" charset="0"/>
                <a:cs typeface="Times New Roman" panose="02020603050405020304" pitchFamily="18" charset="0"/>
              </a:rPr>
              <a:t>В 2004 году ООО «</a:t>
            </a:r>
            <a:r>
              <a:rPr lang="ru-RU" altLang="ru-RU" sz="1600" dirty="0" err="1">
                <a:solidFill>
                  <a:srgbClr val="202122"/>
                </a:solidFill>
                <a:latin typeface="Times New Roman" panose="02020603050405020304" pitchFamily="18" charset="0"/>
                <a:cs typeface="Times New Roman" panose="02020603050405020304" pitchFamily="18" charset="0"/>
              </a:rPr>
              <a:t>Тагильское</a:t>
            </a:r>
            <a:r>
              <a:rPr lang="ru-RU" altLang="ru-RU" sz="1600" dirty="0">
                <a:solidFill>
                  <a:srgbClr val="202122"/>
                </a:solidFill>
                <a:latin typeface="Times New Roman" panose="02020603050405020304" pitchFamily="18" charset="0"/>
                <a:cs typeface="Times New Roman" panose="02020603050405020304" pitchFamily="18" charset="0"/>
              </a:rPr>
              <a:t> литье» произвело отливку статуи, а Художественный фонд города Екатеринбурга отреставрировал мраморный постамент, сохранившийся от первой </a:t>
            </a:r>
            <a:r>
              <a:rPr lang="ru-RU" altLang="ru-RU" sz="1600" dirty="0" smtClean="0">
                <a:solidFill>
                  <a:srgbClr val="202122"/>
                </a:solidFill>
                <a:latin typeface="Times New Roman" panose="02020603050405020304" pitchFamily="18" charset="0"/>
                <a:cs typeface="Times New Roman" panose="02020603050405020304" pitchFamily="18" charset="0"/>
              </a:rPr>
              <a:t>статуи.</a:t>
            </a:r>
            <a:endParaRPr lang="ru-RU" altLang="ru-RU" sz="1600" dirty="0">
              <a:latin typeface="Times New Roman" panose="02020603050405020304" pitchFamily="18" charset="0"/>
              <a:cs typeface="Times New Roman" panose="02020603050405020304" pitchFamily="18" charset="0"/>
            </a:endParaRPr>
          </a:p>
          <a:p>
            <a:pPr lvl="0" defTabSz="914400" eaLnBrk="0" fontAlgn="base" hangingPunct="0">
              <a:spcBef>
                <a:spcPct val="0"/>
              </a:spcBef>
              <a:spcAft>
                <a:spcPct val="0"/>
              </a:spcAft>
            </a:pPr>
            <a:r>
              <a:rPr lang="ru-RU" altLang="ru-RU" sz="1600" dirty="0">
                <a:solidFill>
                  <a:srgbClr val="202122"/>
                </a:solidFill>
                <a:latin typeface="Times New Roman" panose="02020603050405020304" pitchFamily="18" charset="0"/>
                <a:cs typeface="Times New Roman" panose="02020603050405020304" pitchFamily="18" charset="0"/>
              </a:rPr>
              <a:t>В течение более 10 лет (с 2002 года) администрация Ирбита не могла определить место установки памятника императрице. В связи с этим с самого момента изготовления статуя много лет находилась у подрядчика — Екатеринбургского художественного фонда. Открытие памятника состоялось в год 400-летия дома Романовых, 23 августа 2013 года на главной площади города и было приурочено к открытию ХI межрегиональной </a:t>
            </a:r>
            <a:r>
              <a:rPr lang="ru-RU" altLang="ru-RU" sz="1600" dirty="0">
                <a:solidFill>
                  <a:srgbClr val="0645AD"/>
                </a:solidFill>
                <a:latin typeface="Times New Roman" panose="02020603050405020304" pitchFamily="18" charset="0"/>
                <a:cs typeface="Times New Roman" panose="02020603050405020304" pitchFamily="18" charset="0"/>
                <a:hlinkClick r:id="rId11" tooltip="Ирбитская ярмарка"/>
              </a:rPr>
              <a:t>выставки-ярмарки</a:t>
            </a:r>
            <a:endParaRPr lang="ru-RU" altLang="ru-RU" sz="1600" dirty="0">
              <a:solidFill>
                <a:srgbClr val="0645AD"/>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32797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265269" cy="6858000"/>
          </a:xfrm>
          <a:prstGeom prst="rect">
            <a:avLst/>
          </a:prstGeom>
        </p:spPr>
      </p:pic>
    </p:spTree>
    <p:extLst>
      <p:ext uri="{BB962C8B-B14F-4D97-AF65-F5344CB8AC3E}">
        <p14:creationId xmlns:p14="http://schemas.microsoft.com/office/powerpoint/2010/main" val="41541146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5846" y="340613"/>
            <a:ext cx="12121662" cy="369332"/>
          </a:xfrm>
          <a:prstGeom prst="rect">
            <a:avLst/>
          </a:prstGeom>
        </p:spPr>
        <p:txBody>
          <a:bodyPr wrap="square">
            <a:spAutoFit/>
          </a:bodyPr>
          <a:lstStyle/>
          <a:p>
            <a:endParaRPr lang="ru-RU" dirty="0"/>
          </a:p>
        </p:txBody>
      </p:sp>
      <p:sp>
        <p:nvSpPr>
          <p:cNvPr id="3" name="Прямоугольник 2"/>
          <p:cNvSpPr/>
          <p:nvPr/>
        </p:nvSpPr>
        <p:spPr>
          <a:xfrm>
            <a:off x="281354" y="0"/>
            <a:ext cx="11667392" cy="6524863"/>
          </a:xfrm>
          <a:prstGeom prst="rect">
            <a:avLst/>
          </a:prstGeom>
        </p:spPr>
        <p:txBody>
          <a:bodyPr wrap="square">
            <a:spAutoFit/>
          </a:bodyPr>
          <a:lstStyle/>
          <a:p>
            <a:r>
              <a:rPr lang="ru-RU" sz="2200" b="1" dirty="0" err="1">
                <a:solidFill>
                  <a:schemeClr val="bg1"/>
                </a:solidFill>
                <a:latin typeface="Times New Roman" panose="02020603050405020304" pitchFamily="18" charset="0"/>
                <a:cs typeface="Times New Roman" panose="02020603050405020304" pitchFamily="18" charset="0"/>
              </a:rPr>
              <a:t>Ирбитский</a:t>
            </a:r>
            <a:r>
              <a:rPr lang="ru-RU" sz="2200" b="1" dirty="0">
                <a:solidFill>
                  <a:schemeClr val="bg1"/>
                </a:solidFill>
                <a:latin typeface="Times New Roman" panose="02020603050405020304" pitchFamily="18" charset="0"/>
                <a:cs typeface="Times New Roman" panose="02020603050405020304" pitchFamily="18" charset="0"/>
              </a:rPr>
              <a:t> государственный музей мотоциклов</a:t>
            </a:r>
            <a:r>
              <a:rPr lang="ru-RU" sz="2200" dirty="0">
                <a:solidFill>
                  <a:schemeClr val="bg1"/>
                </a:solidFill>
                <a:latin typeface="Times New Roman" panose="02020603050405020304" pitchFamily="18" charset="0"/>
                <a:cs typeface="Times New Roman" panose="02020603050405020304" pitchFamily="18" charset="0"/>
              </a:rPr>
              <a:t> — единственный в </a:t>
            </a:r>
            <a:r>
              <a:rPr lang="ru-RU" sz="2200" dirty="0">
                <a:solidFill>
                  <a:schemeClr val="bg1"/>
                </a:solidFill>
                <a:latin typeface="Times New Roman" panose="02020603050405020304" pitchFamily="18" charset="0"/>
                <a:cs typeface="Times New Roman" panose="02020603050405020304" pitchFamily="18" charset="0"/>
                <a:hlinkClick r:id="rId2" tooltip="Россия"/>
              </a:rPr>
              <a:t>России</a:t>
            </a:r>
            <a:r>
              <a:rPr lang="ru-RU" sz="2200" dirty="0">
                <a:solidFill>
                  <a:schemeClr val="bg1"/>
                </a:solidFill>
                <a:latin typeface="Times New Roman" panose="02020603050405020304" pitchFamily="18" charset="0"/>
                <a:cs typeface="Times New Roman" panose="02020603050405020304" pitchFamily="18" charset="0"/>
              </a:rPr>
              <a:t> музей </a:t>
            </a:r>
            <a:r>
              <a:rPr lang="ru-RU" sz="2200" dirty="0">
                <a:solidFill>
                  <a:schemeClr val="bg1"/>
                </a:solidFill>
                <a:latin typeface="Times New Roman" panose="02020603050405020304" pitchFamily="18" charset="0"/>
                <a:cs typeface="Times New Roman" panose="02020603050405020304" pitchFamily="18" charset="0"/>
                <a:hlinkClick r:id="rId3" tooltip="Мотоцикл"/>
              </a:rPr>
              <a:t>мотоциклов</a:t>
            </a:r>
            <a:r>
              <a:rPr lang="ru-RU" sz="2200" dirty="0">
                <a:solidFill>
                  <a:schemeClr val="bg1"/>
                </a:solidFill>
                <a:latin typeface="Times New Roman" panose="02020603050405020304" pitchFamily="18" charset="0"/>
                <a:cs typeface="Times New Roman" panose="02020603050405020304" pitchFamily="18" charset="0"/>
              </a:rPr>
              <a:t>, имеющий статус государственного. Находится в городе </a:t>
            </a:r>
            <a:r>
              <a:rPr lang="ru-RU" sz="2200" dirty="0">
                <a:solidFill>
                  <a:schemeClr val="bg1"/>
                </a:solidFill>
                <a:latin typeface="Times New Roman" panose="02020603050405020304" pitchFamily="18" charset="0"/>
                <a:cs typeface="Times New Roman" panose="02020603050405020304" pitchFamily="18" charset="0"/>
                <a:hlinkClick r:id="rId4" tooltip="Ирбит"/>
              </a:rPr>
              <a:t>Ирбит</a:t>
            </a:r>
            <a:r>
              <a:rPr lang="ru-RU" sz="2200" dirty="0">
                <a:solidFill>
                  <a:schemeClr val="bg1"/>
                </a:solidFill>
                <a:latin typeface="Times New Roman" panose="02020603050405020304" pitchFamily="18" charset="0"/>
                <a:cs typeface="Times New Roman" panose="02020603050405020304" pitchFamily="18" charset="0"/>
              </a:rPr>
              <a:t> </a:t>
            </a:r>
            <a:r>
              <a:rPr lang="ru-RU" sz="2200" dirty="0">
                <a:solidFill>
                  <a:schemeClr val="bg1"/>
                </a:solidFill>
                <a:latin typeface="Times New Roman" panose="02020603050405020304" pitchFamily="18" charset="0"/>
                <a:cs typeface="Times New Roman" panose="02020603050405020304" pitchFamily="18" charset="0"/>
                <a:hlinkClick r:id="rId5" tooltip="Свердловская область"/>
              </a:rPr>
              <a:t>Свердловской области</a:t>
            </a:r>
            <a:r>
              <a:rPr lang="ru-RU" sz="2200" dirty="0">
                <a:solidFill>
                  <a:schemeClr val="bg1"/>
                </a:solidFill>
                <a:latin typeface="Times New Roman" panose="02020603050405020304" pitchFamily="18" charset="0"/>
                <a:cs typeface="Times New Roman" panose="02020603050405020304" pitchFamily="18" charset="0"/>
              </a:rPr>
              <a:t>, </a:t>
            </a:r>
            <a:r>
              <a:rPr lang="ru-RU" sz="2200" dirty="0">
                <a:solidFill>
                  <a:schemeClr val="bg1"/>
                </a:solidFill>
                <a:latin typeface="Times New Roman" panose="02020603050405020304" pitchFamily="18" charset="0"/>
                <a:cs typeface="Times New Roman" panose="02020603050405020304" pitchFamily="18" charset="0"/>
                <a:hlinkClick r:id="rId2" tooltip="Россия"/>
              </a:rPr>
              <a:t>Россия</a:t>
            </a:r>
            <a:r>
              <a:rPr lang="ru-RU" sz="2200" dirty="0">
                <a:solidFill>
                  <a:schemeClr val="bg1"/>
                </a:solidFill>
                <a:latin typeface="Times New Roman" panose="02020603050405020304" pitchFamily="18" charset="0"/>
                <a:cs typeface="Times New Roman" panose="02020603050405020304" pitchFamily="18" charset="0"/>
              </a:rPr>
              <a:t>.</a:t>
            </a:r>
          </a:p>
          <a:p>
            <a:r>
              <a:rPr lang="ru-RU" sz="2200" dirty="0">
                <a:solidFill>
                  <a:schemeClr val="bg1"/>
                </a:solidFill>
                <a:latin typeface="Times New Roman" panose="02020603050405020304" pitchFamily="18" charset="0"/>
                <a:cs typeface="Times New Roman" panose="02020603050405020304" pitchFamily="18" charset="0"/>
              </a:rPr>
              <a:t>Официально открыт 25 июня </a:t>
            </a:r>
            <a:r>
              <a:rPr lang="ru-RU" sz="2200" dirty="0">
                <a:solidFill>
                  <a:schemeClr val="bg1"/>
                </a:solidFill>
                <a:latin typeface="Times New Roman" panose="02020603050405020304" pitchFamily="18" charset="0"/>
                <a:cs typeface="Times New Roman" panose="02020603050405020304" pitchFamily="18" charset="0"/>
                <a:hlinkClick r:id="rId6" tooltip="2004"/>
              </a:rPr>
              <a:t>2004</a:t>
            </a:r>
            <a:r>
              <a:rPr lang="ru-RU" sz="2200" dirty="0">
                <a:solidFill>
                  <a:schemeClr val="bg1"/>
                </a:solidFill>
                <a:latin typeface="Times New Roman" panose="02020603050405020304" pitchFamily="18" charset="0"/>
                <a:cs typeface="Times New Roman" panose="02020603050405020304" pitchFamily="18" charset="0"/>
              </a:rPr>
              <a:t> г. Музей создан на основе коллекции </a:t>
            </a:r>
            <a:r>
              <a:rPr lang="ru-RU" sz="2200" dirty="0" err="1">
                <a:solidFill>
                  <a:schemeClr val="bg1"/>
                </a:solidFill>
                <a:latin typeface="Times New Roman" panose="02020603050405020304" pitchFamily="18" charset="0"/>
                <a:cs typeface="Times New Roman" panose="02020603050405020304" pitchFamily="18" charset="0"/>
                <a:hlinkClick r:id="rId7" tooltip="Ирбитский мотоциклетный завод"/>
              </a:rPr>
              <a:t>Ирбитского</a:t>
            </a:r>
            <a:r>
              <a:rPr lang="ru-RU" sz="2200" dirty="0">
                <a:solidFill>
                  <a:schemeClr val="bg1"/>
                </a:solidFill>
                <a:latin typeface="Times New Roman" panose="02020603050405020304" pitchFamily="18" charset="0"/>
                <a:cs typeface="Times New Roman" panose="02020603050405020304" pitchFamily="18" charset="0"/>
                <a:hlinkClick r:id="rId7" tooltip="Ирбитский мотоциклетный завод"/>
              </a:rPr>
              <a:t> мотоциклетного завода</a:t>
            </a:r>
            <a:r>
              <a:rPr lang="ru-RU" sz="2200" dirty="0">
                <a:solidFill>
                  <a:schemeClr val="bg1"/>
                </a:solidFill>
                <a:latin typeface="Times New Roman" panose="02020603050405020304" pitchFamily="18" charset="0"/>
                <a:cs typeface="Times New Roman" panose="02020603050405020304" pitchFamily="18" charset="0"/>
              </a:rPr>
              <a:t> (ИМЗ), где более 60 лет формировалось уникальное техническое собрание, служившее творческой лабораторией для конструкторов, испытателей, инженеров. Администрация </a:t>
            </a:r>
            <a:r>
              <a:rPr lang="ru-RU" sz="2200" dirty="0" err="1">
                <a:solidFill>
                  <a:schemeClr val="bg1"/>
                </a:solidFill>
                <a:latin typeface="Times New Roman" panose="02020603050405020304" pitchFamily="18" charset="0"/>
                <a:cs typeface="Times New Roman" panose="02020603050405020304" pitchFamily="18" charset="0"/>
              </a:rPr>
              <a:t>г.</a:t>
            </a:r>
            <a:r>
              <a:rPr lang="ru-RU" sz="2200" dirty="0" err="1">
                <a:solidFill>
                  <a:schemeClr val="bg1"/>
                </a:solidFill>
                <a:latin typeface="Times New Roman" panose="02020603050405020304" pitchFamily="18" charset="0"/>
                <a:cs typeface="Times New Roman" panose="02020603050405020304" pitchFamily="18" charset="0"/>
                <a:hlinkClick r:id="rId4" tooltip="Ирбит"/>
              </a:rPr>
              <a:t>Ирбита</a:t>
            </a:r>
            <a:r>
              <a:rPr lang="ru-RU" sz="2200" dirty="0">
                <a:solidFill>
                  <a:schemeClr val="bg1"/>
                </a:solidFill>
                <a:latin typeface="Times New Roman" panose="02020603050405020304" pitchFamily="18" charset="0"/>
                <a:cs typeface="Times New Roman" panose="02020603050405020304" pitchFamily="18" charset="0"/>
              </a:rPr>
              <a:t> при содействии губернатора </a:t>
            </a:r>
            <a:r>
              <a:rPr lang="ru-RU" sz="2200" dirty="0">
                <a:solidFill>
                  <a:schemeClr val="bg1"/>
                </a:solidFill>
                <a:latin typeface="Times New Roman" panose="02020603050405020304" pitchFamily="18" charset="0"/>
                <a:cs typeface="Times New Roman" panose="02020603050405020304" pitchFamily="18" charset="0"/>
                <a:hlinkClick r:id="rId5" tooltip="Свердловская область"/>
              </a:rPr>
              <a:t>Свердловской области</a:t>
            </a:r>
            <a:r>
              <a:rPr lang="ru-RU" sz="2200" dirty="0">
                <a:solidFill>
                  <a:schemeClr val="bg1"/>
                </a:solidFill>
                <a:latin typeface="Times New Roman" panose="02020603050405020304" pitchFamily="18" charset="0"/>
                <a:cs typeface="Times New Roman" panose="02020603050405020304" pitchFamily="18" charset="0"/>
              </a:rPr>
              <a:t> принимала активное участие в создании музея, выкупив у владельцев завода коллекцию мотоциклов.</a:t>
            </a:r>
          </a:p>
          <a:p>
            <a:r>
              <a:rPr lang="ru-RU" sz="2200" dirty="0">
                <a:solidFill>
                  <a:schemeClr val="bg1"/>
                </a:solidFill>
                <a:latin typeface="Times New Roman" panose="02020603050405020304" pitchFamily="18" charset="0"/>
                <a:cs typeface="Times New Roman" panose="02020603050405020304" pitchFamily="18" charset="0"/>
              </a:rPr>
              <a:t>В экспозициях музея можно познакомиться с историей возникновения </a:t>
            </a:r>
            <a:r>
              <a:rPr lang="ru-RU" sz="2200" dirty="0" err="1">
                <a:solidFill>
                  <a:schemeClr val="bg1"/>
                </a:solidFill>
                <a:latin typeface="Times New Roman" panose="02020603050405020304" pitchFamily="18" charset="0"/>
                <a:cs typeface="Times New Roman" panose="02020603050405020304" pitchFamily="18" charset="0"/>
              </a:rPr>
              <a:t>Ирбитского</a:t>
            </a:r>
            <a:r>
              <a:rPr lang="ru-RU" sz="2200" dirty="0">
                <a:solidFill>
                  <a:schemeClr val="bg1"/>
                </a:solidFill>
                <a:latin typeface="Times New Roman" panose="02020603050405020304" pitchFamily="18" charset="0"/>
                <a:cs typeface="Times New Roman" panose="02020603050405020304" pitchFamily="18" charset="0"/>
              </a:rPr>
              <a:t> </a:t>
            </a:r>
            <a:r>
              <a:rPr lang="ru-RU" sz="2200" dirty="0" err="1">
                <a:solidFill>
                  <a:schemeClr val="bg1"/>
                </a:solidFill>
                <a:latin typeface="Times New Roman" panose="02020603050405020304" pitchFamily="18" charset="0"/>
                <a:cs typeface="Times New Roman" panose="02020603050405020304" pitchFamily="18" charset="0"/>
              </a:rPr>
              <a:t>мотозавода</a:t>
            </a:r>
            <a:r>
              <a:rPr lang="ru-RU" sz="2200" dirty="0">
                <a:solidFill>
                  <a:schemeClr val="bg1"/>
                </a:solidFill>
                <a:latin typeface="Times New Roman" panose="02020603050405020304" pitchFamily="18" charset="0"/>
                <a:cs typeface="Times New Roman" panose="02020603050405020304" pitchFamily="18" charset="0"/>
              </a:rPr>
              <a:t> (1941—1945 гг.) и состоянием мирового </a:t>
            </a:r>
            <a:r>
              <a:rPr lang="ru-RU" sz="2200" dirty="0" err="1">
                <a:solidFill>
                  <a:schemeClr val="bg1"/>
                </a:solidFill>
                <a:latin typeface="Times New Roman" panose="02020603050405020304" pitchFamily="18" charset="0"/>
                <a:cs typeface="Times New Roman" panose="02020603050405020304" pitchFamily="18" charset="0"/>
              </a:rPr>
              <a:t>мотоциклостроения</a:t>
            </a:r>
            <a:r>
              <a:rPr lang="ru-RU" sz="2200" dirty="0">
                <a:solidFill>
                  <a:schemeClr val="bg1"/>
                </a:solidFill>
                <a:latin typeface="Times New Roman" panose="02020603050405020304" pitchFamily="18" charset="0"/>
                <a:cs typeface="Times New Roman" panose="02020603050405020304" pitchFamily="18" charset="0"/>
              </a:rPr>
              <a:t> до 1940 года; серийными моделями производства ИМЗ и экспериментальными моделями (1951—1995 гг.), дающими представление о творческом потенциале ведущих заводских конструкторов; мотоциклами иностранного производства, позволяющими проследить историю развития </a:t>
            </a:r>
            <a:r>
              <a:rPr lang="ru-RU" sz="2200" dirty="0" err="1">
                <a:solidFill>
                  <a:schemeClr val="bg1"/>
                </a:solidFill>
                <a:latin typeface="Times New Roman" panose="02020603050405020304" pitchFamily="18" charset="0"/>
                <a:cs typeface="Times New Roman" panose="02020603050405020304" pitchFamily="18" charset="0"/>
              </a:rPr>
              <a:t>мотопромышленности</a:t>
            </a:r>
            <a:r>
              <a:rPr lang="ru-RU" sz="2200" dirty="0">
                <a:solidFill>
                  <a:schemeClr val="bg1"/>
                </a:solidFill>
                <a:latin typeface="Times New Roman" panose="02020603050405020304" pitchFamily="18" charset="0"/>
                <a:cs typeface="Times New Roman" panose="02020603050405020304" pitchFamily="18" charset="0"/>
              </a:rPr>
              <a:t> </a:t>
            </a:r>
            <a:r>
              <a:rPr lang="ru-RU" sz="2200" dirty="0">
                <a:solidFill>
                  <a:schemeClr val="bg1"/>
                </a:solidFill>
                <a:latin typeface="Times New Roman" panose="02020603050405020304" pitchFamily="18" charset="0"/>
                <a:cs typeface="Times New Roman" panose="02020603050405020304" pitchFamily="18" charset="0"/>
                <a:hlinkClick r:id="rId8" tooltip="Европа"/>
              </a:rPr>
              <a:t>Европы</a:t>
            </a:r>
            <a:r>
              <a:rPr lang="ru-RU" sz="2200" dirty="0">
                <a:solidFill>
                  <a:schemeClr val="bg1"/>
                </a:solidFill>
                <a:latin typeface="Times New Roman" panose="02020603050405020304" pitchFamily="18" charset="0"/>
                <a:cs typeface="Times New Roman" panose="02020603050405020304" pitchFamily="18" charset="0"/>
              </a:rPr>
              <a:t>, </a:t>
            </a:r>
            <a:r>
              <a:rPr lang="ru-RU" sz="2200" dirty="0">
                <a:solidFill>
                  <a:schemeClr val="bg1"/>
                </a:solidFill>
                <a:latin typeface="Times New Roman" panose="02020603050405020304" pitchFamily="18" charset="0"/>
                <a:cs typeface="Times New Roman" panose="02020603050405020304" pitchFamily="18" charset="0"/>
                <a:hlinkClick r:id="rId9" tooltip="США"/>
              </a:rPr>
              <a:t>США</a:t>
            </a:r>
            <a:r>
              <a:rPr lang="ru-RU" sz="2200" dirty="0">
                <a:solidFill>
                  <a:schemeClr val="bg1"/>
                </a:solidFill>
                <a:latin typeface="Times New Roman" panose="02020603050405020304" pitchFamily="18" charset="0"/>
                <a:cs typeface="Times New Roman" panose="02020603050405020304" pitchFamily="18" charset="0"/>
              </a:rPr>
              <a:t>, </a:t>
            </a:r>
            <a:r>
              <a:rPr lang="ru-RU" sz="2200" dirty="0">
                <a:solidFill>
                  <a:schemeClr val="bg1"/>
                </a:solidFill>
                <a:latin typeface="Times New Roman" panose="02020603050405020304" pitchFamily="18" charset="0"/>
                <a:cs typeface="Times New Roman" panose="02020603050405020304" pitchFamily="18" charset="0"/>
                <a:hlinkClick r:id="rId10" tooltip="Япония"/>
              </a:rPr>
              <a:t>Японии</a:t>
            </a:r>
            <a:r>
              <a:rPr lang="ru-RU" sz="2200" dirty="0">
                <a:solidFill>
                  <a:schemeClr val="bg1"/>
                </a:solidFill>
                <a:latin typeface="Times New Roman" panose="02020603050405020304" pitchFamily="18" charset="0"/>
                <a:cs typeface="Times New Roman" panose="02020603050405020304" pitchFamily="18" charset="0"/>
              </a:rPr>
              <a:t> с 1936 по 1989 гг. С жизнью байкеров </a:t>
            </a:r>
            <a:r>
              <a:rPr lang="ru-RU" sz="2200" dirty="0">
                <a:solidFill>
                  <a:schemeClr val="bg1"/>
                </a:solidFill>
                <a:latin typeface="Times New Roman" panose="02020603050405020304" pitchFamily="18" charset="0"/>
                <a:cs typeface="Times New Roman" panose="02020603050405020304" pitchFamily="18" charset="0"/>
                <a:hlinkClick r:id="rId2" tooltip="Россия"/>
              </a:rPr>
              <a:t>России</a:t>
            </a:r>
            <a:r>
              <a:rPr lang="ru-RU" sz="2200" dirty="0">
                <a:solidFill>
                  <a:schemeClr val="bg1"/>
                </a:solidFill>
                <a:latin typeface="Times New Roman" panose="02020603050405020304" pitchFamily="18" charset="0"/>
                <a:cs typeface="Times New Roman" panose="02020603050405020304" pitchFamily="18" charset="0"/>
              </a:rPr>
              <a:t>, их встречами и творчеством познакомит посетителей экспозиция на эту тему. Ещё одна экспозиция информирует об </a:t>
            </a:r>
            <a:r>
              <a:rPr lang="ru-RU" sz="2200" dirty="0" err="1">
                <a:solidFill>
                  <a:schemeClr val="bg1"/>
                </a:solidFill>
                <a:latin typeface="Times New Roman" panose="02020603050405020304" pitchFamily="18" charset="0"/>
                <a:cs typeface="Times New Roman" panose="02020603050405020304" pitchFamily="18" charset="0"/>
              </a:rPr>
              <a:t>Ирбитской</a:t>
            </a:r>
            <a:r>
              <a:rPr lang="ru-RU" sz="2200" dirty="0">
                <a:solidFill>
                  <a:schemeClr val="bg1"/>
                </a:solidFill>
                <a:latin typeface="Times New Roman" panose="02020603050405020304" pitchFamily="18" charset="0"/>
                <a:cs typeface="Times New Roman" panose="02020603050405020304" pitchFamily="18" charset="0"/>
              </a:rPr>
              <a:t> школе мотоспорта, об установлении </a:t>
            </a:r>
            <a:r>
              <a:rPr lang="ru-RU" sz="2200" dirty="0" err="1">
                <a:solidFill>
                  <a:schemeClr val="bg1"/>
                </a:solidFill>
                <a:latin typeface="Times New Roman" panose="02020603050405020304" pitchFamily="18" charset="0"/>
                <a:cs typeface="Times New Roman" panose="02020603050405020304" pitchFamily="18" charset="0"/>
              </a:rPr>
              <a:t>ирбитчанами</a:t>
            </a:r>
            <a:r>
              <a:rPr lang="ru-RU" sz="2200" dirty="0">
                <a:solidFill>
                  <a:schemeClr val="bg1"/>
                </a:solidFill>
                <a:latin typeface="Times New Roman" panose="02020603050405020304" pitchFamily="18" charset="0"/>
                <a:cs typeface="Times New Roman" panose="02020603050405020304" pitchFamily="18" charset="0"/>
              </a:rPr>
              <a:t> на мотоциклах «</a:t>
            </a:r>
            <a:r>
              <a:rPr lang="ru-RU" sz="2200" dirty="0">
                <a:solidFill>
                  <a:schemeClr val="bg1"/>
                </a:solidFill>
                <a:latin typeface="Times New Roman" panose="02020603050405020304" pitchFamily="18" charset="0"/>
                <a:cs typeface="Times New Roman" panose="02020603050405020304" pitchFamily="18" charset="0"/>
                <a:hlinkClick r:id="rId11" tooltip="Урал (мотоцикл)"/>
              </a:rPr>
              <a:t>Урал</a:t>
            </a:r>
            <a:r>
              <a:rPr lang="ru-RU" sz="2200" dirty="0">
                <a:solidFill>
                  <a:schemeClr val="bg1"/>
                </a:solidFill>
                <a:latin typeface="Times New Roman" panose="02020603050405020304" pitchFamily="18" charset="0"/>
                <a:cs typeface="Times New Roman" panose="02020603050405020304" pitchFamily="18" charset="0"/>
              </a:rPr>
              <a:t>» </a:t>
            </a:r>
            <a:r>
              <a:rPr lang="ru-RU" sz="2200" dirty="0">
                <a:solidFill>
                  <a:schemeClr val="bg1"/>
                </a:solidFill>
                <a:latin typeface="Times New Roman" panose="02020603050405020304" pitchFamily="18" charset="0"/>
                <a:cs typeface="Times New Roman" panose="02020603050405020304" pitchFamily="18" charset="0"/>
                <a:hlinkClick r:id="rId12" tooltip="Книга рекордов Гиннеса"/>
              </a:rPr>
              <a:t>рекордов Гиннесса</a:t>
            </a:r>
            <a:r>
              <a:rPr lang="ru-RU" sz="2200" dirty="0">
                <a:solidFill>
                  <a:schemeClr val="bg1"/>
                </a:solidFill>
                <a:latin typeface="Times New Roman" panose="02020603050405020304" pitchFamily="18" charset="0"/>
                <a:cs typeface="Times New Roman" panose="02020603050405020304" pitchFamily="18" charset="0"/>
              </a:rPr>
              <a:t>.</a:t>
            </a:r>
          </a:p>
          <a:p>
            <a:r>
              <a:rPr lang="ru-RU" sz="2200" dirty="0">
                <a:solidFill>
                  <a:schemeClr val="bg1"/>
                </a:solidFill>
                <a:latin typeface="Times New Roman" panose="02020603050405020304" pitchFamily="18" charset="0"/>
                <a:cs typeface="Times New Roman" panose="02020603050405020304" pitchFamily="18" charset="0"/>
              </a:rPr>
              <a:t>В деятельности музея большое значение придается организации и регулярному проведению выездных выставок техники на открытых площадках.</a:t>
            </a:r>
            <a:endParaRPr lang="ru-RU" sz="2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88703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65066" y="0"/>
            <a:ext cx="5211235" cy="677108"/>
          </a:xfrm>
          <a:prstGeom prst="rect">
            <a:avLst/>
          </a:prstGeom>
        </p:spPr>
        <p:txBody>
          <a:bodyPr wrap="none">
            <a:spAutoFit/>
          </a:bodyPr>
          <a:lstStyle/>
          <a:p>
            <a:pPr algn="ctr"/>
            <a:r>
              <a:rPr lang="ru-RU" sz="2000" dirty="0" err="1">
                <a:solidFill>
                  <a:schemeClr val="bg1"/>
                </a:solidFill>
                <a:latin typeface="Times New Roman" panose="02020603050405020304" pitchFamily="18" charset="0"/>
                <a:cs typeface="Times New Roman" panose="02020603050405020304" pitchFamily="18" charset="0"/>
              </a:rPr>
              <a:t>Ирбитский</a:t>
            </a:r>
            <a:r>
              <a:rPr lang="ru-RU" sz="2000" dirty="0">
                <a:solidFill>
                  <a:schemeClr val="bg1"/>
                </a:solidFill>
                <a:latin typeface="Times New Roman" panose="02020603050405020304" pitchFamily="18" charset="0"/>
                <a:cs typeface="Times New Roman" panose="02020603050405020304" pitchFamily="18" charset="0"/>
              </a:rPr>
              <a:t> историко-этнографический </a:t>
            </a:r>
            <a:r>
              <a:rPr lang="ru-RU" sz="2000" dirty="0" smtClean="0">
                <a:solidFill>
                  <a:schemeClr val="bg1"/>
                </a:solidFill>
                <a:latin typeface="Times New Roman" panose="02020603050405020304" pitchFamily="18" charset="0"/>
                <a:cs typeface="Times New Roman" panose="02020603050405020304" pitchFamily="18" charset="0"/>
              </a:rPr>
              <a:t>Музей</a:t>
            </a:r>
          </a:p>
          <a:p>
            <a:endParaRPr lang="ru-RU" b="0" dirty="0">
              <a:effectLst/>
              <a:latin typeface="Google Sans"/>
            </a:endParaRPr>
          </a:p>
        </p:txBody>
      </p:sp>
      <p:pic>
        <p:nvPicPr>
          <p:cNvPr id="3" name="Рисунок 2"/>
          <p:cNvPicPr>
            <a:picLocks noChangeAspect="1"/>
          </p:cNvPicPr>
          <p:nvPr/>
        </p:nvPicPr>
        <p:blipFill>
          <a:blip r:embed="rId2"/>
          <a:stretch>
            <a:fillRect/>
          </a:stretch>
        </p:blipFill>
        <p:spPr>
          <a:xfrm>
            <a:off x="84258" y="411060"/>
            <a:ext cx="4672379" cy="2956394"/>
          </a:xfrm>
          <a:prstGeom prst="rect">
            <a:avLst/>
          </a:prstGeom>
        </p:spPr>
      </p:pic>
      <p:pic>
        <p:nvPicPr>
          <p:cNvPr id="5" name="Рисунок 4"/>
          <p:cNvPicPr>
            <a:picLocks noChangeAspect="1"/>
          </p:cNvPicPr>
          <p:nvPr/>
        </p:nvPicPr>
        <p:blipFill>
          <a:blip r:embed="rId3"/>
          <a:stretch>
            <a:fillRect/>
          </a:stretch>
        </p:blipFill>
        <p:spPr>
          <a:xfrm>
            <a:off x="4857434" y="1566895"/>
            <a:ext cx="7334566" cy="5291105"/>
          </a:xfrm>
          <a:prstGeom prst="rect">
            <a:avLst/>
          </a:prstGeom>
        </p:spPr>
      </p:pic>
    </p:spTree>
    <p:extLst>
      <p:ext uri="{BB962C8B-B14F-4D97-AF65-F5344CB8AC3E}">
        <p14:creationId xmlns:p14="http://schemas.microsoft.com/office/powerpoint/2010/main" val="56802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9130" y="139825"/>
            <a:ext cx="12192000" cy="6247864"/>
          </a:xfrm>
          <a:prstGeom prst="rect">
            <a:avLst/>
          </a:prstGeom>
        </p:spPr>
        <p:txBody>
          <a:bodyPr wrap="square">
            <a:spAutoFit/>
          </a:bodyPr>
          <a:lstStyle/>
          <a:p>
            <a:r>
              <a:rPr lang="ru-RU" sz="2000" b="1" dirty="0">
                <a:solidFill>
                  <a:schemeClr val="bg1"/>
                </a:solidFill>
                <a:latin typeface="Times New Roman" panose="02020603050405020304" pitchFamily="18" charset="0"/>
                <a:cs typeface="Times New Roman" panose="02020603050405020304" pitchFamily="18" charset="0"/>
              </a:rPr>
              <a:t>Начало </a:t>
            </a:r>
            <a:r>
              <a:rPr lang="ru-RU" sz="2000" b="1" dirty="0" err="1">
                <a:solidFill>
                  <a:schemeClr val="bg1"/>
                </a:solidFill>
                <a:latin typeface="Times New Roman" panose="02020603050405020304" pitchFamily="18" charset="0"/>
                <a:cs typeface="Times New Roman" panose="02020603050405020304" pitchFamily="18" charset="0"/>
              </a:rPr>
              <a:t>историко</a:t>
            </a:r>
            <a:r>
              <a:rPr lang="ru-RU" sz="2000" b="1" dirty="0">
                <a:solidFill>
                  <a:schemeClr val="bg1"/>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 этнографическому музею города Ирбита было положено в 1883 году, когда при поддержке </a:t>
            </a:r>
            <a:r>
              <a:rPr lang="ru-RU" sz="2000" dirty="0" err="1">
                <a:solidFill>
                  <a:schemeClr val="bg1"/>
                </a:solidFill>
                <a:latin typeface="Times New Roman" panose="02020603050405020304" pitchFamily="18" charset="0"/>
                <a:cs typeface="Times New Roman" panose="02020603050405020304" pitchFamily="18" charset="0"/>
              </a:rPr>
              <a:t>Ирбитского</a:t>
            </a:r>
            <a:r>
              <a:rPr lang="ru-RU" sz="2000" dirty="0">
                <a:solidFill>
                  <a:schemeClr val="bg1"/>
                </a:solidFill>
                <a:latin typeface="Times New Roman" panose="02020603050405020304" pitchFamily="18" charset="0"/>
                <a:cs typeface="Times New Roman" panose="02020603050405020304" pitchFamily="18" charset="0"/>
              </a:rPr>
              <a:t> земства в стенах уездного трехклассного училища открывается передвижной педагогический музей. В создании музея принимал участие инспектор </a:t>
            </a:r>
            <a:r>
              <a:rPr lang="ru-RU" sz="2000" dirty="0" err="1">
                <a:solidFill>
                  <a:schemeClr val="bg1"/>
                </a:solidFill>
                <a:latin typeface="Times New Roman" panose="02020603050405020304" pitchFamily="18" charset="0"/>
                <a:cs typeface="Times New Roman" panose="02020603050405020304" pitchFamily="18" charset="0"/>
              </a:rPr>
              <a:t>Ирбитского</a:t>
            </a:r>
            <a:r>
              <a:rPr lang="ru-RU" sz="2000" dirty="0">
                <a:solidFill>
                  <a:schemeClr val="bg1"/>
                </a:solidFill>
                <a:latin typeface="Times New Roman" panose="02020603050405020304" pitchFamily="18" charset="0"/>
                <a:cs typeface="Times New Roman" panose="02020603050405020304" pitchFamily="18" charset="0"/>
              </a:rPr>
              <a:t> городского трехклассного училища, действительный член УОЛЕ Семен Васильевич </a:t>
            </a:r>
            <a:r>
              <a:rPr lang="ru-RU" sz="2000" dirty="0" smtClean="0">
                <a:solidFill>
                  <a:schemeClr val="bg1"/>
                </a:solidFill>
                <a:latin typeface="Times New Roman" panose="02020603050405020304" pitchFamily="18" charset="0"/>
                <a:cs typeface="Times New Roman" panose="02020603050405020304" pitchFamily="18" charset="0"/>
              </a:rPr>
              <a:t>Федосеев. </a:t>
            </a:r>
            <a:r>
              <a:rPr lang="ru-RU" sz="2000" dirty="0">
                <a:solidFill>
                  <a:schemeClr val="bg1"/>
                </a:solidFill>
                <a:latin typeface="Times New Roman" panose="02020603050405020304" pitchFamily="18" charset="0"/>
                <a:cs typeface="Times New Roman" panose="02020603050405020304" pitchFamily="18" charset="0"/>
              </a:rPr>
              <a:t>До июля 1905 года музей при училище был исключительно школьным, затем преобразован в </a:t>
            </a:r>
            <a:r>
              <a:rPr lang="ru-RU" sz="2000" dirty="0" smtClean="0">
                <a:solidFill>
                  <a:schemeClr val="bg1"/>
                </a:solidFill>
                <a:latin typeface="Times New Roman" panose="02020603050405020304" pitchFamily="18" charset="0"/>
                <a:cs typeface="Times New Roman" panose="02020603050405020304" pitchFamily="18" charset="0"/>
              </a:rPr>
              <a:t>публичный. </a:t>
            </a:r>
            <a:r>
              <a:rPr lang="ru-RU" sz="2000" dirty="0">
                <a:solidFill>
                  <a:schemeClr val="bg1"/>
                </a:solidFill>
                <a:latin typeface="Times New Roman" panose="02020603050405020304" pitchFamily="18" charset="0"/>
                <a:cs typeface="Times New Roman" panose="02020603050405020304" pitchFamily="18" charset="0"/>
              </a:rPr>
              <a:t>В 1911 г. вдова известного купца 1-й гильдии, томского городского головы П. В. Михайлова Алевтина Петровна, следуя его воле, подарила городу дом мужа, находящийся возле Сретенской церкви по ул. Константиновской, 1. Городская дума определила его для женского начального училища, а в </a:t>
            </a:r>
            <a:r>
              <a:rPr lang="ru-RU" sz="2000" dirty="0" err="1">
                <a:solidFill>
                  <a:schemeClr val="bg1"/>
                </a:solidFill>
                <a:latin typeface="Times New Roman" panose="02020603050405020304" pitchFamily="18" charset="0"/>
                <a:cs typeface="Times New Roman" panose="02020603050405020304" pitchFamily="18" charset="0"/>
              </a:rPr>
              <a:t>пристрое</a:t>
            </a:r>
            <a:r>
              <a:rPr lang="ru-RU" sz="2000" dirty="0">
                <a:solidFill>
                  <a:schemeClr val="bg1"/>
                </a:solidFill>
                <a:latin typeface="Times New Roman" panose="02020603050405020304" pitchFamily="18" charset="0"/>
                <a:cs typeface="Times New Roman" panose="02020603050405020304" pitchFamily="18" charset="0"/>
              </a:rPr>
              <a:t> разместились музей и библиотека</a:t>
            </a:r>
            <a:r>
              <a:rPr lang="ru-RU" sz="2000" dirty="0" smtClean="0">
                <a:solidFill>
                  <a:schemeClr val="bg1"/>
                </a:solidFill>
                <a:latin typeface="Times New Roman" panose="02020603050405020304" pitchFamily="18" charset="0"/>
                <a:cs typeface="Times New Roman" panose="02020603050405020304" pitchFamily="18" charset="0"/>
              </a:rPr>
              <a:t>.</a:t>
            </a:r>
            <a:endParaRPr lang="ru-RU" sz="2000" dirty="0">
              <a:solidFill>
                <a:schemeClr val="bg1"/>
              </a:solidFill>
              <a:latin typeface="Times New Roman" panose="02020603050405020304" pitchFamily="18" charset="0"/>
              <a:cs typeface="Times New Roman" panose="02020603050405020304" pitchFamily="18" charset="0"/>
            </a:endParaRPr>
          </a:p>
          <a:p>
            <a:r>
              <a:rPr lang="ru-RU" sz="2000" dirty="0">
                <a:solidFill>
                  <a:schemeClr val="bg1"/>
                </a:solidFill>
                <a:latin typeface="Times New Roman" panose="02020603050405020304" pitchFamily="18" charset="0"/>
                <a:cs typeface="Times New Roman" panose="02020603050405020304" pitchFamily="18" charset="0"/>
              </a:rPr>
              <a:t>Экспозиция «История освоения края»</a:t>
            </a:r>
          </a:p>
          <a:p>
            <a:r>
              <a:rPr lang="ru-RU" sz="2000" dirty="0">
                <a:solidFill>
                  <a:schemeClr val="bg1"/>
                </a:solidFill>
                <a:latin typeface="Times New Roman" panose="02020603050405020304" pitchFamily="18" charset="0"/>
                <a:cs typeface="Times New Roman" panose="02020603050405020304" pitchFamily="18" charset="0"/>
              </a:rPr>
              <a:t>Во время Гражданской войны в Ирбите вспыхнули грабежи и пожары, и многие музейные экспонаты были расхищены или уничтожены. Начало деятельности музея в новых условиях берет отсчет с февраля 1921 года. По инициативе отдела образования Политпросвета города Ирбита, был преобразован в подвижной </a:t>
            </a:r>
            <a:r>
              <a:rPr lang="ru-RU" sz="2000" dirty="0" err="1">
                <a:solidFill>
                  <a:schemeClr val="bg1"/>
                </a:solidFill>
                <a:latin typeface="Times New Roman" panose="02020603050405020304" pitchFamily="18" charset="0"/>
                <a:cs typeface="Times New Roman" panose="02020603050405020304" pitchFamily="18" charset="0"/>
              </a:rPr>
              <a:t>учебно</a:t>
            </a:r>
            <a:r>
              <a:rPr lang="ru-RU" sz="2000" dirty="0">
                <a:solidFill>
                  <a:schemeClr val="bg1"/>
                </a:solidFill>
                <a:latin typeface="Times New Roman" panose="02020603050405020304" pitchFamily="18" charset="0"/>
                <a:cs typeface="Times New Roman" panose="02020603050405020304" pitchFamily="18" charset="0"/>
              </a:rPr>
              <a:t> — показательный музей наглядных пособий уездного отдела народного образования с фондом 3675 экспонатов. Организатором процесса восстановления музея стал Андрей Прокопьевич Соловьев, проработавший в разных должностях до 1948 года</a:t>
            </a:r>
            <a:r>
              <a:rPr lang="ru-RU" sz="2000" dirty="0" smtClean="0">
                <a:solidFill>
                  <a:schemeClr val="bg1"/>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rPr>
              <a:t>В начале 1930-х музей, благодаря деятельности М. Д. Голубых, переезжает в новое здание и активно пополняет свои коллекции. В 1941 г. музей был законсервирован и не </a:t>
            </a:r>
            <a:r>
              <a:rPr lang="ru-RU" sz="2000" dirty="0" smtClean="0">
                <a:solidFill>
                  <a:schemeClr val="bg1"/>
                </a:solidFill>
                <a:latin typeface="Times New Roman" panose="02020603050405020304" pitchFamily="18" charset="0"/>
                <a:cs typeface="Times New Roman" panose="02020603050405020304" pitchFamily="18" charset="0"/>
              </a:rPr>
              <a:t>работал.    Вновь </a:t>
            </a:r>
            <a:r>
              <a:rPr lang="ru-RU" sz="2000" dirty="0">
                <a:solidFill>
                  <a:schemeClr val="bg1"/>
                </a:solidFill>
                <a:latin typeface="Times New Roman" panose="02020603050405020304" pitchFamily="18" charset="0"/>
                <a:cs typeface="Times New Roman" panose="02020603050405020304" pitchFamily="18" charset="0"/>
              </a:rPr>
              <a:t>открылся в 1943 году в здании по ул. Кирова, д. 50, в котором располагается до сих пор</a:t>
            </a:r>
            <a:r>
              <a:rPr lang="ru-RU" sz="2000" dirty="0" smtClean="0">
                <a:solidFill>
                  <a:schemeClr val="bg1"/>
                </a:solidFill>
                <a:latin typeface="Times New Roman" panose="02020603050405020304" pitchFamily="18" charset="0"/>
                <a:cs typeface="Times New Roman" panose="02020603050405020304" pitchFamily="18" charset="0"/>
              </a:rPr>
              <a:t>.</a:t>
            </a:r>
            <a:endParaRPr lang="ru-RU" sz="2000" dirty="0">
              <a:solidFill>
                <a:schemeClr val="bg1"/>
              </a:solidFill>
              <a:latin typeface="Times New Roman" panose="02020603050405020304" pitchFamily="18" charset="0"/>
              <a:cs typeface="Times New Roman" panose="02020603050405020304" pitchFamily="18" charset="0"/>
            </a:endParaRPr>
          </a:p>
          <a:p>
            <a:r>
              <a:rPr lang="ru-RU" sz="2000" dirty="0">
                <a:solidFill>
                  <a:schemeClr val="bg1"/>
                </a:solidFill>
                <a:latin typeface="Times New Roman" panose="02020603050405020304" pitchFamily="18" charset="0"/>
                <a:cs typeface="Times New Roman" panose="02020603050405020304" pitchFamily="18" charset="0"/>
              </a:rPr>
              <a:t>В послевоенные годы коллектив музея вел целенаправленную деятельность по пополнению фондов музея. В 1979 году получил статус историко-этнографического музея. В 2009 году открылось второе здание музея по ул. Кирова, д. 74. За время деятельности музея его посетило более 2 миллионов </a:t>
            </a:r>
            <a:r>
              <a:rPr lang="ru-RU" sz="2000" dirty="0" smtClean="0">
                <a:solidFill>
                  <a:schemeClr val="bg1"/>
                </a:solidFill>
                <a:latin typeface="Times New Roman" panose="02020603050405020304" pitchFamily="18" charset="0"/>
                <a:cs typeface="Times New Roman" panose="02020603050405020304" pitchFamily="18" charset="0"/>
              </a:rPr>
              <a:t>человек.</a:t>
            </a:r>
            <a:endParaRPr lang="ru-RU"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63798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422031"/>
            <a:ext cx="12192000" cy="6435969"/>
          </a:xfrm>
          <a:prstGeom prst="rect">
            <a:avLst/>
          </a:prstGeom>
        </p:spPr>
      </p:pic>
      <p:sp>
        <p:nvSpPr>
          <p:cNvPr id="3" name="Прямоугольник 2"/>
          <p:cNvSpPr/>
          <p:nvPr/>
        </p:nvSpPr>
        <p:spPr>
          <a:xfrm>
            <a:off x="3618230" y="0"/>
            <a:ext cx="4907754" cy="461665"/>
          </a:xfrm>
          <a:prstGeom prst="rect">
            <a:avLst/>
          </a:prstGeom>
        </p:spPr>
        <p:txBody>
          <a:bodyPr wrap="none">
            <a:spAutoFit/>
          </a:bodyPr>
          <a:lstStyle/>
          <a:p>
            <a:pPr algn="ctr"/>
            <a:r>
              <a:rPr lang="ru-RU" sz="2400" b="1" dirty="0" err="1">
                <a:solidFill>
                  <a:srgbClr val="202122"/>
                </a:solidFill>
                <a:latin typeface="Times New Roman" panose="02020603050405020304" pitchFamily="18" charset="0"/>
                <a:cs typeface="Times New Roman" panose="02020603050405020304" pitchFamily="18" charset="0"/>
              </a:rPr>
              <a:t>Ирбитский</a:t>
            </a:r>
            <a:r>
              <a:rPr lang="ru-RU" sz="2400" b="1" dirty="0">
                <a:solidFill>
                  <a:srgbClr val="202122"/>
                </a:solidFill>
                <a:latin typeface="Times New Roman" panose="02020603050405020304" pitchFamily="18" charset="0"/>
                <a:cs typeface="Times New Roman" panose="02020603050405020304" pitchFamily="18" charset="0"/>
              </a:rPr>
              <a:t> музей народного быта</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2960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4678204"/>
          </a:xfrm>
          <a:prstGeom prst="rect">
            <a:avLst/>
          </a:prstGeom>
        </p:spPr>
        <p:txBody>
          <a:bodyPr wrap="square">
            <a:spAutoFit/>
          </a:bodyPr>
          <a:lstStyle/>
          <a:p>
            <a:r>
              <a:rPr lang="ru-RU" sz="2000" dirty="0">
                <a:solidFill>
                  <a:schemeClr val="bg1"/>
                </a:solidFill>
                <a:latin typeface="Times New Roman" panose="02020603050405020304" pitchFamily="18" charset="0"/>
                <a:cs typeface="Times New Roman" panose="02020603050405020304" pitchFamily="18" charset="0"/>
              </a:rPr>
              <a:t>Музей был открыт 23 мая 2011 года на базе частной коллекции предметов народного быта конца XIX — первой половины XX века, собранной предпринимателем и общественным деятелем города Михаилом Ивановичем </a:t>
            </a:r>
            <a:r>
              <a:rPr lang="ru-RU" sz="2000" dirty="0" err="1" smtClean="0">
                <a:solidFill>
                  <a:schemeClr val="bg1"/>
                </a:solidFill>
                <a:latin typeface="Times New Roman" panose="02020603050405020304" pitchFamily="18" charset="0"/>
                <a:cs typeface="Times New Roman" panose="02020603050405020304" pitchFamily="18" charset="0"/>
              </a:rPr>
              <a:t>Смердовым</a:t>
            </a:r>
            <a:r>
              <a:rPr lang="ru-RU" sz="2000" dirty="0" smtClean="0">
                <a:solidFill>
                  <a:schemeClr val="bg1"/>
                </a:solidFill>
                <a:latin typeface="Times New Roman" panose="02020603050405020304" pitchFamily="18" charset="0"/>
                <a:cs typeface="Times New Roman" panose="02020603050405020304" pitchFamily="18" charset="0"/>
              </a:rPr>
              <a:t>.</a:t>
            </a:r>
            <a:endParaRPr lang="ru-RU" sz="2000" dirty="0">
              <a:solidFill>
                <a:schemeClr val="bg1"/>
              </a:solidFill>
              <a:latin typeface="Times New Roman" panose="02020603050405020304" pitchFamily="18" charset="0"/>
              <a:cs typeface="Times New Roman" panose="02020603050405020304" pitchFamily="18" charset="0"/>
            </a:endParaRPr>
          </a:p>
          <a:p>
            <a:r>
              <a:rPr lang="ru-RU" sz="2000" dirty="0">
                <a:solidFill>
                  <a:schemeClr val="bg1"/>
                </a:solidFill>
                <a:latin typeface="Times New Roman" panose="02020603050405020304" pitchFamily="18" charset="0"/>
                <a:cs typeface="Times New Roman" panose="02020603050405020304" pitchFamily="18" charset="0"/>
              </a:rPr>
              <a:t>Музей открылся в пустовавшем здании бывшего водочного завода.</a:t>
            </a:r>
          </a:p>
          <a:p>
            <a:r>
              <a:rPr lang="ru-RU" sz="2000" dirty="0">
                <a:solidFill>
                  <a:schemeClr val="bg1"/>
                </a:solidFill>
                <a:latin typeface="Times New Roman" panose="02020603050405020304" pitchFamily="18" charset="0"/>
                <a:cs typeface="Times New Roman" panose="02020603050405020304" pitchFamily="18" charset="0"/>
              </a:rPr>
              <a:t>17 января 2017 года коллекция музея частично пострадала при обрушении крыши стоящего рядом особняка XIX века — памятника архитектуры, находившегося в аварийном </a:t>
            </a:r>
            <a:r>
              <a:rPr lang="ru-RU" sz="2000" dirty="0" smtClean="0">
                <a:solidFill>
                  <a:schemeClr val="bg1"/>
                </a:solidFill>
                <a:latin typeface="Times New Roman" panose="02020603050405020304" pitchFamily="18" charset="0"/>
                <a:cs typeface="Times New Roman" panose="02020603050405020304" pitchFamily="18" charset="0"/>
              </a:rPr>
              <a:t>состоянии.</a:t>
            </a:r>
          </a:p>
          <a:p>
            <a:r>
              <a:rPr lang="ru-RU" sz="2000" dirty="0">
                <a:solidFill>
                  <a:schemeClr val="bg1"/>
                </a:solidFill>
                <a:latin typeface="Times New Roman" panose="02020603050405020304" pitchFamily="18" charset="0"/>
                <a:cs typeface="Times New Roman" panose="02020603050405020304" pitchFamily="18" charset="0"/>
              </a:rPr>
              <a:t>Коллекция музея насчитывает свыше 10 000 экспонатов, включая крупную коллекцию </a:t>
            </a:r>
            <a:r>
              <a:rPr lang="ru-RU" sz="2000" dirty="0">
                <a:solidFill>
                  <a:schemeClr val="bg1"/>
                </a:solidFill>
                <a:latin typeface="Times New Roman" panose="02020603050405020304" pitchFamily="18" charset="0"/>
                <a:cs typeface="Times New Roman" panose="02020603050405020304" pitchFamily="18" charset="0"/>
                <a:hlinkClick r:id="rId2" tooltip="Самовар"/>
              </a:rPr>
              <a:t>самоваров</a:t>
            </a:r>
            <a:r>
              <a:rPr lang="ru-RU" sz="2000" dirty="0">
                <a:solidFill>
                  <a:schemeClr val="bg1"/>
                </a:solidFill>
                <a:latin typeface="Times New Roman" panose="02020603050405020304" pitchFamily="18" charset="0"/>
                <a:cs typeface="Times New Roman" panose="02020603050405020304" pitchFamily="18" charset="0"/>
              </a:rPr>
              <a:t> (свыше 300 штук). Уникальный экспонат — самоходный самовар объёмом 415 литров, занесён в книгу рекордов </a:t>
            </a:r>
            <a:r>
              <a:rPr lang="ru-RU" sz="2000" dirty="0" smtClean="0">
                <a:solidFill>
                  <a:schemeClr val="bg1"/>
                </a:solidFill>
                <a:latin typeface="Times New Roman" panose="02020603050405020304" pitchFamily="18" charset="0"/>
                <a:cs typeface="Times New Roman" panose="02020603050405020304" pitchFamily="18" charset="0"/>
              </a:rPr>
              <a:t>России.</a:t>
            </a:r>
            <a:endParaRPr lang="ru-RU" sz="2000" dirty="0">
              <a:solidFill>
                <a:schemeClr val="bg1"/>
              </a:solidFill>
              <a:latin typeface="Times New Roman" panose="02020603050405020304" pitchFamily="18" charset="0"/>
              <a:cs typeface="Times New Roman" panose="02020603050405020304" pitchFamily="18" charset="0"/>
            </a:endParaRPr>
          </a:p>
          <a:p>
            <a:r>
              <a:rPr lang="ru-RU" sz="2000" dirty="0">
                <a:solidFill>
                  <a:schemeClr val="bg1"/>
                </a:solidFill>
                <a:latin typeface="Times New Roman" panose="02020603050405020304" pitchFamily="18" charset="0"/>
                <a:cs typeface="Times New Roman" panose="02020603050405020304" pitchFamily="18" charset="0"/>
              </a:rPr>
              <a:t>В музее представлены </a:t>
            </a:r>
            <a:r>
              <a:rPr lang="ru-RU" sz="2000" dirty="0">
                <a:solidFill>
                  <a:schemeClr val="bg1"/>
                </a:solidFill>
                <a:latin typeface="Times New Roman" panose="02020603050405020304" pitchFamily="18" charset="0"/>
                <a:cs typeface="Times New Roman" panose="02020603050405020304" pitchFamily="18" charset="0"/>
                <a:hlinkClick r:id="rId3" tooltip="Русская печь"/>
              </a:rPr>
              <a:t>русские печи</a:t>
            </a:r>
            <a:r>
              <a:rPr lang="ru-RU" sz="2000" dirty="0">
                <a:solidFill>
                  <a:schemeClr val="bg1"/>
                </a:solidFill>
                <a:latin typeface="Times New Roman" panose="02020603050405020304" pitchFamily="18" charset="0"/>
                <a:cs typeface="Times New Roman" panose="02020603050405020304" pitchFamily="18" charset="0"/>
              </a:rPr>
              <a:t>, глиняные горшки, </a:t>
            </a:r>
            <a:r>
              <a:rPr lang="ru-RU" sz="2000" dirty="0">
                <a:solidFill>
                  <a:schemeClr val="bg1"/>
                </a:solidFill>
                <a:latin typeface="Times New Roman" panose="02020603050405020304" pitchFamily="18" charset="0"/>
                <a:cs typeface="Times New Roman" panose="02020603050405020304" pitchFamily="18" charset="0"/>
                <a:hlinkClick r:id="rId4" tooltip="Ухват"/>
              </a:rPr>
              <a:t>ухваты</a:t>
            </a:r>
            <a:r>
              <a:rPr lang="ru-RU" sz="2000" dirty="0">
                <a:solidFill>
                  <a:schemeClr val="bg1"/>
                </a:solidFill>
                <a:latin typeface="Times New Roman" panose="02020603050405020304" pitchFamily="18" charset="0"/>
                <a:cs typeface="Times New Roman" panose="02020603050405020304" pitchFamily="18" charset="0"/>
              </a:rPr>
              <a:t>, рубашки, </a:t>
            </a:r>
            <a:r>
              <a:rPr lang="ru-RU" sz="2000" dirty="0">
                <a:solidFill>
                  <a:schemeClr val="bg1"/>
                </a:solidFill>
                <a:latin typeface="Times New Roman" panose="02020603050405020304" pitchFamily="18" charset="0"/>
                <a:cs typeface="Times New Roman" panose="02020603050405020304" pitchFamily="18" charset="0"/>
                <a:hlinkClick r:id="rId5" tooltip="Сарафан"/>
              </a:rPr>
              <a:t>сарафаны</a:t>
            </a:r>
            <a:r>
              <a:rPr lang="ru-RU" sz="2000" dirty="0">
                <a:solidFill>
                  <a:schemeClr val="bg1"/>
                </a:solidFill>
                <a:latin typeface="Times New Roman" panose="02020603050405020304" pitchFamily="18" charset="0"/>
                <a:cs typeface="Times New Roman" panose="02020603050405020304" pitchFamily="18" charset="0"/>
              </a:rPr>
              <a:t>, </a:t>
            </a:r>
            <a:r>
              <a:rPr lang="ru-RU" sz="2000" dirty="0">
                <a:solidFill>
                  <a:schemeClr val="bg1"/>
                </a:solidFill>
                <a:latin typeface="Times New Roman" panose="02020603050405020304" pitchFamily="18" charset="0"/>
                <a:cs typeface="Times New Roman" panose="02020603050405020304" pitchFamily="18" charset="0"/>
                <a:hlinkClick r:id="rId6" tooltip="Веретено"/>
              </a:rPr>
              <a:t>веретена</a:t>
            </a:r>
            <a:r>
              <a:rPr lang="ru-RU" sz="2000" dirty="0">
                <a:solidFill>
                  <a:schemeClr val="bg1"/>
                </a:solidFill>
                <a:latin typeface="Times New Roman" panose="02020603050405020304" pitchFamily="18" charset="0"/>
                <a:cs typeface="Times New Roman" panose="02020603050405020304" pitchFamily="18" charset="0"/>
              </a:rPr>
              <a:t>, чугунки, </a:t>
            </a:r>
            <a:r>
              <a:rPr lang="ru-RU" sz="2000" dirty="0">
                <a:solidFill>
                  <a:schemeClr val="bg1"/>
                </a:solidFill>
                <a:latin typeface="Times New Roman" panose="02020603050405020304" pitchFamily="18" charset="0"/>
                <a:cs typeface="Times New Roman" panose="02020603050405020304" pitchFamily="18" charset="0"/>
                <a:hlinkClick r:id="rId7" tooltip="Прялка"/>
              </a:rPr>
              <a:t>прялки</a:t>
            </a:r>
            <a:r>
              <a:rPr lang="ru-RU" sz="2000" dirty="0">
                <a:solidFill>
                  <a:schemeClr val="bg1"/>
                </a:solidFill>
                <a:latin typeface="Times New Roman" panose="02020603050405020304" pitchFamily="18" charset="0"/>
                <a:cs typeface="Times New Roman" panose="02020603050405020304" pitchFamily="18" charset="0"/>
              </a:rPr>
              <a:t>, утюги, стулья, настенные часы, иконы, чучела животных, таких как куницы, зайцы, лисы, барсуки и кабаны. Особый интерес для туристов представляют зал «Русская кухня», где подаются славянские блюда: блины, сметана, творог, пироги, каши, различные мясные супы, и экспозиция «Вогулы(манси)», рассказывающая о жизни этого северного народа. На территории музея регулярно проводятся </a:t>
            </a:r>
            <a:r>
              <a:rPr lang="ru-RU" sz="2000" dirty="0" err="1">
                <a:solidFill>
                  <a:schemeClr val="bg1"/>
                </a:solidFill>
                <a:latin typeface="Times New Roman" panose="02020603050405020304" pitchFamily="18" charset="0"/>
                <a:cs typeface="Times New Roman" panose="02020603050405020304" pitchFamily="18" charset="0"/>
              </a:rPr>
              <a:t>квесты</a:t>
            </a:r>
            <a:r>
              <a:rPr lang="ru-RU" sz="2000" dirty="0">
                <a:solidFill>
                  <a:schemeClr val="bg1"/>
                </a:solidFill>
                <a:latin typeface="Times New Roman" panose="02020603050405020304" pitchFamily="18" charset="0"/>
                <a:cs typeface="Times New Roman" panose="02020603050405020304" pitchFamily="18" charset="0"/>
              </a:rPr>
              <a:t> и экскурсии как для туристов, так и для школьников и воспитанников детских садов.</a:t>
            </a:r>
          </a:p>
          <a:p>
            <a:endParaRPr lang="ru-RU" b="0" i="0" dirty="0">
              <a:solidFill>
                <a:srgbClr val="202122"/>
              </a:solidFill>
              <a:effectLst/>
              <a:latin typeface="Arial" panose="020B0604020202020204" pitchFamily="34" charset="0"/>
            </a:endParaRPr>
          </a:p>
        </p:txBody>
      </p:sp>
      <p:pic>
        <p:nvPicPr>
          <p:cNvPr id="3" name="Рисунок 2"/>
          <p:cNvPicPr>
            <a:picLocks noChangeAspect="1"/>
          </p:cNvPicPr>
          <p:nvPr/>
        </p:nvPicPr>
        <p:blipFill>
          <a:blip r:embed="rId8"/>
          <a:stretch>
            <a:fillRect/>
          </a:stretch>
        </p:blipFill>
        <p:spPr>
          <a:xfrm>
            <a:off x="219807" y="4426926"/>
            <a:ext cx="3354265" cy="2156313"/>
          </a:xfrm>
          <a:prstGeom prst="rect">
            <a:avLst/>
          </a:prstGeom>
        </p:spPr>
      </p:pic>
      <p:pic>
        <p:nvPicPr>
          <p:cNvPr id="4" name="Рисунок 3"/>
          <p:cNvPicPr>
            <a:picLocks noChangeAspect="1"/>
          </p:cNvPicPr>
          <p:nvPr/>
        </p:nvPicPr>
        <p:blipFill>
          <a:blip r:embed="rId9"/>
          <a:stretch>
            <a:fillRect/>
          </a:stretch>
        </p:blipFill>
        <p:spPr>
          <a:xfrm>
            <a:off x="4103547" y="4426925"/>
            <a:ext cx="3833445" cy="2156313"/>
          </a:xfrm>
          <a:prstGeom prst="rect">
            <a:avLst/>
          </a:prstGeom>
        </p:spPr>
      </p:pic>
      <p:pic>
        <p:nvPicPr>
          <p:cNvPr id="5" name="Рисунок 4"/>
          <p:cNvPicPr>
            <a:picLocks noChangeAspect="1"/>
          </p:cNvPicPr>
          <p:nvPr/>
        </p:nvPicPr>
        <p:blipFill>
          <a:blip r:embed="rId10"/>
          <a:stretch>
            <a:fillRect/>
          </a:stretch>
        </p:blipFill>
        <p:spPr>
          <a:xfrm>
            <a:off x="8431054" y="4426924"/>
            <a:ext cx="3218753" cy="2156313"/>
          </a:xfrm>
          <a:prstGeom prst="rect">
            <a:avLst/>
          </a:prstGeom>
        </p:spPr>
      </p:pic>
    </p:spTree>
    <p:extLst>
      <p:ext uri="{BB962C8B-B14F-4D97-AF65-F5344CB8AC3E}">
        <p14:creationId xmlns:p14="http://schemas.microsoft.com/office/powerpoint/2010/main" val="10707927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91617" y="0"/>
            <a:ext cx="3677097" cy="461665"/>
          </a:xfrm>
          <a:prstGeom prst="rect">
            <a:avLst/>
          </a:prstGeom>
        </p:spPr>
        <p:txBody>
          <a:bodyPr wrap="none">
            <a:spAutoFit/>
          </a:bodyPr>
          <a:lstStyle/>
          <a:p>
            <a:pPr algn="ctr"/>
            <a:r>
              <a:rPr lang="ru-RU" sz="2400" dirty="0">
                <a:solidFill>
                  <a:srgbClr val="202124"/>
                </a:solidFill>
                <a:latin typeface="Times New Roman" panose="02020603050405020304" pitchFamily="18" charset="0"/>
                <a:cs typeface="Times New Roman" panose="02020603050405020304" pitchFamily="18" charset="0"/>
              </a:rPr>
              <a:t>Музей Гравюры и Рисунка</a:t>
            </a:r>
            <a:endParaRPr lang="ru-RU" sz="2400" dirty="0">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1391613" y="461665"/>
            <a:ext cx="9477103" cy="6112731"/>
          </a:xfrm>
          <a:prstGeom prst="rect">
            <a:avLst/>
          </a:prstGeom>
        </p:spPr>
      </p:pic>
    </p:spTree>
    <p:extLst>
      <p:ext uri="{BB962C8B-B14F-4D97-AF65-F5344CB8AC3E}">
        <p14:creationId xmlns:p14="http://schemas.microsoft.com/office/powerpoint/2010/main" val="4113225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5632311"/>
          </a:xfrm>
          <a:prstGeom prst="rect">
            <a:avLst/>
          </a:prstGeom>
        </p:spPr>
        <p:txBody>
          <a:bodyPr wrap="square">
            <a:spAutoFit/>
          </a:bodyPr>
          <a:lstStyle/>
          <a:p>
            <a:r>
              <a:rPr lang="ru-RU" sz="2000" b="1" dirty="0">
                <a:solidFill>
                  <a:srgbClr val="000000"/>
                </a:solidFill>
                <a:latin typeface="Times New Roman" panose="02020603050405020304" pitchFamily="18" charset="0"/>
                <a:cs typeface="Times New Roman" panose="02020603050405020304" pitchFamily="18" charset="0"/>
              </a:rPr>
              <a:t>Музей гравюры и рисунка в составе </a:t>
            </a:r>
            <a:r>
              <a:rPr lang="ru-RU" sz="2000" b="1" dirty="0" err="1">
                <a:solidFill>
                  <a:srgbClr val="000000"/>
                </a:solidFill>
                <a:latin typeface="Times New Roman" panose="02020603050405020304" pitchFamily="18" charset="0"/>
                <a:cs typeface="Times New Roman" panose="02020603050405020304" pitchFamily="18" charset="0"/>
              </a:rPr>
              <a:t>Ирбитского</a:t>
            </a:r>
            <a:r>
              <a:rPr lang="ru-RU" sz="2000" b="1" dirty="0">
                <a:solidFill>
                  <a:srgbClr val="000000"/>
                </a:solidFill>
                <a:latin typeface="Times New Roman" panose="02020603050405020304" pitchFamily="18" charset="0"/>
                <a:cs typeface="Times New Roman" panose="02020603050405020304" pitchFamily="18" charset="0"/>
              </a:rPr>
              <a:t> ГМИИ </a:t>
            </a:r>
            <a:r>
              <a:rPr lang="ru-RU" sz="2000" dirty="0">
                <a:solidFill>
                  <a:srgbClr val="000000"/>
                </a:solidFill>
                <a:latin typeface="Times New Roman" panose="02020603050405020304" pitchFamily="18" charset="0"/>
                <a:cs typeface="Times New Roman" panose="02020603050405020304" pitchFamily="18" charset="0"/>
              </a:rPr>
              <a:t>– уникальный музей, открывающий возможность встречи в уральской глубинке с произведениями художников мирового уровня: Рубенса и Рембрандта, Ван Дейка и Дюрера, Луки Лейденского и Гольбейна, Гойи и </a:t>
            </a:r>
            <a:r>
              <a:rPr lang="ru-RU" sz="2000" dirty="0" err="1">
                <a:solidFill>
                  <a:srgbClr val="000000"/>
                </a:solidFill>
                <a:latin typeface="Times New Roman" panose="02020603050405020304" pitchFamily="18" charset="0"/>
                <a:cs typeface="Times New Roman" panose="02020603050405020304" pitchFamily="18" charset="0"/>
              </a:rPr>
              <a:t>Пиранези</a:t>
            </a:r>
            <a:r>
              <a:rPr lang="ru-RU" sz="2000" dirty="0">
                <a:solidFill>
                  <a:srgbClr val="000000"/>
                </a:solidFill>
                <a:latin typeface="Times New Roman" panose="02020603050405020304" pitchFamily="18" charset="0"/>
                <a:cs typeface="Times New Roman" panose="02020603050405020304" pitchFamily="18" charset="0"/>
              </a:rPr>
              <a:t>, Репина и Серова и многих и многих выдающихся и известных европейских и отечественных мастеров прошлого – представителей итальянской, немецкой, нидерландской, фламандской, английской, русской и других художественных школ XVI-XX веков. Чтобы это стало реальностью, много лет назад было решено коллекционировать в Ирбите графику, прежде всего ее тиражную печатную разновидность – гравюру, в которой каждый экземпляр оттиска с авторской доски является бесценным оригиналом. Так гравюра на многие годы стала главным предметом собирательства, а музей в Ирбите - единственным в стране и редчайшим в мире специализированным музеем графики</a:t>
            </a:r>
            <a:r>
              <a:rPr lang="ru-RU" sz="2000" dirty="0" smtClean="0">
                <a:solidFill>
                  <a:srgbClr val="000000"/>
                </a:solidFill>
                <a:latin typeface="Times New Roman" panose="02020603050405020304" pitchFamily="18" charset="0"/>
                <a:cs typeface="Times New Roman" panose="02020603050405020304" pitchFamily="18" charset="0"/>
              </a:rPr>
              <a:t>.</a:t>
            </a:r>
            <a:r>
              <a:rPr lang="ru-RU" sz="2000" dirty="0">
                <a:latin typeface="Times New Roman" panose="02020603050405020304" pitchFamily="18" charset="0"/>
                <a:cs typeface="Times New Roman" panose="02020603050405020304" pitchFamily="18" charset="0"/>
              </a:rPr>
              <a:t/>
            </a:r>
            <a:br>
              <a:rPr lang="ru-RU" sz="2000" dirty="0">
                <a:latin typeface="Times New Roman" panose="02020603050405020304" pitchFamily="18" charset="0"/>
                <a:cs typeface="Times New Roman" panose="02020603050405020304" pitchFamily="18" charset="0"/>
              </a:rPr>
            </a:br>
            <a:r>
              <a:rPr lang="ru-RU" sz="2000" b="1" dirty="0">
                <a:solidFill>
                  <a:srgbClr val="000000"/>
                </a:solidFill>
                <a:latin typeface="Times New Roman" panose="02020603050405020304" pitchFamily="18" charset="0"/>
                <a:cs typeface="Times New Roman" panose="02020603050405020304" pitchFamily="18" charset="0"/>
              </a:rPr>
              <a:t>Музей открылся в 2014 году в «Торговом ряду </a:t>
            </a:r>
            <a:r>
              <a:rPr lang="ru-RU" sz="2000" b="1" dirty="0" err="1">
                <a:solidFill>
                  <a:srgbClr val="000000"/>
                </a:solidFill>
                <a:latin typeface="Times New Roman" panose="02020603050405020304" pitchFamily="18" charset="0"/>
                <a:cs typeface="Times New Roman" panose="02020603050405020304" pitchFamily="18" charset="0"/>
              </a:rPr>
              <a:t>Ирбитской</a:t>
            </a:r>
            <a:r>
              <a:rPr lang="ru-RU" sz="2000" b="1" dirty="0">
                <a:solidFill>
                  <a:srgbClr val="000000"/>
                </a:solidFill>
                <a:latin typeface="Times New Roman" panose="02020603050405020304" pitchFamily="18" charset="0"/>
                <a:cs typeface="Times New Roman" panose="02020603050405020304" pitchFamily="18" charset="0"/>
              </a:rPr>
              <a:t> ярмарки» </a:t>
            </a:r>
            <a:r>
              <a:rPr lang="ru-RU" sz="2000" dirty="0">
                <a:solidFill>
                  <a:srgbClr val="000000"/>
                </a:solidFill>
                <a:latin typeface="Times New Roman" panose="02020603050405020304" pitchFamily="18" charset="0"/>
                <a:cs typeface="Times New Roman" panose="02020603050405020304" pitchFamily="18" charset="0"/>
              </a:rPr>
              <a:t>- отреставрированном и реконструированном памятнике архитектуры регионального значения последней четверти XIX века. Здесь 26 соединенных по принципу анфилады экспозиционных залов на двух этажах, где открыты постоянные экспозиции «Мастера европейского искусства XVI-XX веков» и «Русское и советское искусство XVIII-XX веков». Еще один зал, самый большой и торжественный, называется «терракотовый». Как и верхний вестибюль, он оформлен в духе высокой греческой классики. В этом зале, помимо выставок из собственного собрания и привозных, проходят многие события, в том числе в рамках ежегодного музейного фестиваля «Белые ночи Ирбита» - концерты классической музыки, творческие встречи и т.д.</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70311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3293209"/>
          </a:xfrm>
          <a:prstGeom prst="rect">
            <a:avLst/>
          </a:prstGeom>
        </p:spPr>
        <p:txBody>
          <a:bodyPr wrap="square">
            <a:spAutoFit/>
          </a:bodyPr>
          <a:lstStyle/>
          <a:p>
            <a:r>
              <a:rPr lang="ru-RU" sz="2800" b="1" dirty="0" smtClean="0">
                <a:solidFill>
                  <a:schemeClr val="bg1"/>
                </a:solidFill>
                <a:latin typeface="Times New Roman" panose="02020603050405020304" pitchFamily="18" charset="0"/>
                <a:cs typeface="Times New Roman" panose="02020603050405020304" pitchFamily="18" charset="0"/>
              </a:rPr>
              <a:t>Источники:</a:t>
            </a:r>
            <a:r>
              <a:rPr lang="ru-RU" dirty="0" smtClean="0"/>
              <a:t> </a:t>
            </a:r>
            <a:r>
              <a:rPr lang="en-US" dirty="0" smtClean="0">
                <a:hlinkClick r:id="rId2"/>
              </a:rPr>
              <a:t>https</a:t>
            </a:r>
            <a:r>
              <a:rPr lang="en-US" dirty="0">
                <a:hlinkClick r:id="rId2"/>
              </a:rPr>
              <a:t>://</a:t>
            </a:r>
            <a:r>
              <a:rPr lang="en-US" dirty="0" smtClean="0">
                <a:hlinkClick r:id="rId2"/>
              </a:rPr>
              <a:t>irbitgmii.ru/page16850273.html</a:t>
            </a:r>
            <a:endParaRPr lang="ru-RU" dirty="0" smtClean="0"/>
          </a:p>
          <a:p>
            <a:endParaRPr lang="ru-RU" dirty="0" smtClean="0"/>
          </a:p>
          <a:p>
            <a:r>
              <a:rPr lang="en-US" dirty="0">
                <a:hlinkClick r:id="rId3"/>
              </a:rPr>
              <a:t>https://www.google.ru/travel/things-to-do?dest_mid=%</a:t>
            </a:r>
            <a:r>
              <a:rPr lang="en-US" dirty="0" smtClean="0">
                <a:hlinkClick r:id="rId3"/>
              </a:rPr>
              <a:t>2Fm%2F02fv17&amp;dest_state_type=main&amp;dest_src=fexp&amp;sa=X&amp;ved=0CAcQy7sGKAFqFwoTCKCXqpWGxvkCFQAAAAAdAAAAABA8&amp;hl=ru-RU&amp;gl=ru</a:t>
            </a:r>
            <a:endParaRPr lang="ru-RU" dirty="0" smtClean="0"/>
          </a:p>
          <a:p>
            <a:endParaRPr lang="ru-RU" dirty="0"/>
          </a:p>
          <a:p>
            <a:r>
              <a:rPr lang="en-US" dirty="0">
                <a:hlinkClick r:id="rId4"/>
              </a:rPr>
              <a:t>http://www.gbuksoigmm.ru</a:t>
            </a:r>
            <a:r>
              <a:rPr lang="en-US" dirty="0" smtClean="0">
                <a:hlinkClick r:id="rId4"/>
              </a:rPr>
              <a:t>/</a:t>
            </a:r>
            <a:endParaRPr lang="ru-RU" dirty="0" smtClean="0"/>
          </a:p>
          <a:p>
            <a:endParaRPr lang="ru-RU" dirty="0"/>
          </a:p>
          <a:p>
            <a:r>
              <a:rPr lang="en-US" dirty="0">
                <a:hlinkClick r:id="rId5"/>
              </a:rPr>
              <a:t>https://</a:t>
            </a:r>
            <a:r>
              <a:rPr lang="en-US" dirty="0" smtClean="0">
                <a:hlinkClick r:id="rId5"/>
              </a:rPr>
              <a:t>irbitgmii.ru/page16851009.html</a:t>
            </a:r>
            <a:endParaRPr lang="ru-RU" dirty="0" smtClean="0"/>
          </a:p>
          <a:p>
            <a:endParaRPr lang="ru-RU" dirty="0"/>
          </a:p>
          <a:p>
            <a:endParaRPr lang="ru-RU" dirty="0"/>
          </a:p>
        </p:txBody>
      </p:sp>
    </p:spTree>
    <p:extLst>
      <p:ext uri="{BB962C8B-B14F-4D97-AF65-F5344CB8AC3E}">
        <p14:creationId xmlns:p14="http://schemas.microsoft.com/office/powerpoint/2010/main" val="38723843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917310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Контур">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TM04033919[[fn=Контур]]</Template>
  <TotalTime>60</TotalTime>
  <Words>774</Words>
  <Application>Microsoft Office PowerPoint</Application>
  <PresentationFormat>Широкоэкранный</PresentationFormat>
  <Paragraphs>37</Paragraphs>
  <Slides>14</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14</vt:i4>
      </vt:variant>
    </vt:vector>
  </HeadingPairs>
  <TitlesOfParts>
    <vt:vector size="20" baseType="lpstr">
      <vt:lpstr>Arial</vt:lpstr>
      <vt:lpstr>Google Sans</vt:lpstr>
      <vt:lpstr>Times New Roman</vt:lpstr>
      <vt:lpstr>Trebuchet MS</vt:lpstr>
      <vt:lpstr>Tw Cen MT</vt:lpstr>
      <vt:lpstr>Контур</vt:lpstr>
      <vt:lpstr>ШКОЛА ПОЖИЛОГО ВОЗРАСТА ПО НАПРАВЛЕНИЮ:  « Социальный туризм по свердловской области» Тема: ГОРОД Ирбит Руководитель: специалист по социальной работе Бабинова Н.Д.</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ШКОЛА ПОЖИЛОГО ВОЗРАСТА ПО НАПРАВЛЕНИЮ: « Социальный туризм по свердловской области Ирбит выполнил</dc:title>
  <dc:creator>ДНС</dc:creator>
  <cp:lastModifiedBy>ДНС</cp:lastModifiedBy>
  <cp:revision>7</cp:revision>
  <dcterms:created xsi:type="dcterms:W3CDTF">2022-08-14T09:53:36Z</dcterms:created>
  <dcterms:modified xsi:type="dcterms:W3CDTF">2022-08-14T10:53:48Z</dcterms:modified>
</cp:coreProperties>
</file>