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Playfair Display" charset="-52"/>
      <p:regular r:id="rId14"/>
      <p:bold r:id="rId15"/>
      <p:italic r:id="rId16"/>
      <p:boldItalic r:id="rId17"/>
    </p:embeddedFont>
    <p:embeddedFont>
      <p:font typeface="Lato" charset="0"/>
      <p:regular r:id="rId18"/>
      <p:bold r:id="rId19"/>
      <p:italic r:id="rId20"/>
      <p:boldItalic r:id="rId21"/>
    </p:embeddedFont>
    <p:embeddedFont>
      <p:font typeface="Pacifico" charset="-52"/>
      <p:regular r:id="rId22"/>
    </p:embeddedFont>
    <p:embeddedFont>
      <p:font typeface="Impact" pitchFamily="34" charset="0"/>
      <p:regular r:id="rId23"/>
    </p:embeddedFont>
    <p:embeddedFont>
      <p:font typeface="Comfortaa" charset="0"/>
      <p:regular r:id="rId24"/>
      <p:bold r:id="rId25"/>
    </p:embeddedFont>
    <p:embeddedFont>
      <p:font typeface="Oswald" charset="-52"/>
      <p:regular r:id="rId26"/>
      <p:bold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528a9912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528a9912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528a9912b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528a9912b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66b2acdf7a9e0ff9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66b2acdf7a9e0ff9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66b2acdf7a9e0ff9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66b2acdf7a9e0ff9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44c52378b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44c52378b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544c52378b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544c52378b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544c52378b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544c52378b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544c52378b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544c52378b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1544c52378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1544c52378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544c52378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544c52378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" name="Google Shape;12;p2"/>
          <p:cNvCxnSpPr/>
          <p:nvPr/>
        </p:nvCxnSpPr>
        <p:spPr>
          <a:xfrm>
            <a:off x="733219" y="2235351"/>
            <a:ext cx="385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100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630600" y="3228375"/>
            <a:ext cx="7893000" cy="1274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3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509550" y="1921350"/>
            <a:ext cx="8124900" cy="130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125" y="5045700"/>
            <a:ext cx="9144000" cy="9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3" name="Google Shape;23;p4"/>
          <p:cNvCxnSpPr/>
          <p:nvPr/>
        </p:nvCxnSpPr>
        <p:spPr>
          <a:xfrm>
            <a:off x="419425" y="1154195"/>
            <a:ext cx="385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5"/>
          <p:cNvCxnSpPr/>
          <p:nvPr/>
        </p:nvCxnSpPr>
        <p:spPr>
          <a:xfrm>
            <a:off x="419425" y="1154195"/>
            <a:ext cx="385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311700" y="1417950"/>
            <a:ext cx="3999900" cy="31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2"/>
          </p:nvPr>
        </p:nvSpPr>
        <p:spPr>
          <a:xfrm>
            <a:off x="4832400" y="1417950"/>
            <a:ext cx="3999900" cy="31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Google Shape;37;p7"/>
          <p:cNvCxnSpPr/>
          <p:nvPr/>
        </p:nvCxnSpPr>
        <p:spPr>
          <a:xfrm>
            <a:off x="411044" y="1417772"/>
            <a:ext cx="385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311700" y="1640350"/>
            <a:ext cx="2808000" cy="292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8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/>
          <p:nvPr/>
        </p:nvSpPr>
        <p:spPr>
          <a:xfrm>
            <a:off x="4572000" y="-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8" name="Google Shape;4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265500" y="1084625"/>
            <a:ext cx="4045200" cy="1707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ubTitle" idx="1"/>
          </p:nvPr>
        </p:nvSpPr>
        <p:spPr>
          <a:xfrm>
            <a:off x="265500" y="2845200"/>
            <a:ext cx="4045200" cy="142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1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1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title" hasCustomPrompt="1"/>
          </p:nvPr>
        </p:nvSpPr>
        <p:spPr>
          <a:xfrm>
            <a:off x="586725" y="1353788"/>
            <a:ext cx="79707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1"/>
          </p:nvPr>
        </p:nvSpPr>
        <p:spPr>
          <a:xfrm>
            <a:off x="586725" y="2968388"/>
            <a:ext cx="79707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lue-gold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sz="3200" b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ato"/>
              <a:buChar char="●"/>
              <a:defRPr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●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●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3"/>
          <p:cNvSpPr txBox="1">
            <a:spLocks noGrp="1"/>
          </p:cNvSpPr>
          <p:nvPr>
            <p:ph type="ctrTitle"/>
          </p:nvPr>
        </p:nvSpPr>
        <p:spPr>
          <a:xfrm>
            <a:off x="350275" y="136800"/>
            <a:ext cx="8452500" cy="185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sz="3200" dirty="0"/>
              <a:t>Школа пожилого возраста по направлению : </a:t>
            </a:r>
            <a:r>
              <a:rPr lang="ru" sz="3100" dirty="0">
                <a:solidFill>
                  <a:schemeClr val="accent2"/>
                </a:solidFill>
              </a:rPr>
              <a:t>Садоводы и огородник</a:t>
            </a:r>
            <a:r>
              <a:rPr lang="ru" sz="3000" dirty="0">
                <a:solidFill>
                  <a:schemeClr val="accent2"/>
                </a:solidFill>
              </a:rPr>
              <a:t>и.</a:t>
            </a:r>
            <a:endParaRPr sz="3000"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sz="3000" dirty="0">
                <a:solidFill>
                  <a:srgbClr val="274E13"/>
                </a:solidFill>
              </a:rPr>
              <a:t>Тема: </a:t>
            </a:r>
            <a:r>
              <a:rPr lang="ru" sz="3000" dirty="0" smtClean="0">
                <a:solidFill>
                  <a:srgbClr val="274E13"/>
                </a:solidFill>
              </a:rPr>
              <a:t>«Колорадский </a:t>
            </a:r>
            <a:r>
              <a:rPr lang="ru" sz="3000" dirty="0">
                <a:solidFill>
                  <a:srgbClr val="274E13"/>
                </a:solidFill>
              </a:rPr>
              <a:t>жук. Средства и методы борьбы. Интересные </a:t>
            </a:r>
            <a:r>
              <a:rPr lang="ru" sz="3000" dirty="0" smtClean="0">
                <a:solidFill>
                  <a:srgbClr val="274E13"/>
                </a:solidFill>
              </a:rPr>
              <a:t>факты».</a:t>
            </a:r>
            <a:endParaRPr sz="3000">
              <a:solidFill>
                <a:srgbClr val="274E13"/>
              </a:solidFill>
            </a:endParaRPr>
          </a:p>
        </p:txBody>
      </p:sp>
      <p:sp>
        <p:nvSpPr>
          <p:cNvPr id="69" name="Google Shape;69;p13"/>
          <p:cNvSpPr txBox="1">
            <a:spLocks noGrp="1"/>
          </p:cNvSpPr>
          <p:nvPr>
            <p:ph type="subTitle" idx="1"/>
          </p:nvPr>
        </p:nvSpPr>
        <p:spPr>
          <a:xfrm>
            <a:off x="630600" y="2857500"/>
            <a:ext cx="7893000" cy="1644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lnSpcReduction="1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00"/>
                </a:solidFill>
              </a:rPr>
              <a:t>Руководитель : специалист по социальной работе</a:t>
            </a:r>
            <a:endParaRPr>
              <a:solidFill>
                <a:srgbClr val="FFFF0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FFFF00"/>
                </a:solidFill>
              </a:rPr>
              <a:t>СОЛОМЕИНА АЛЛА АЛЕКСЕЕВНА</a:t>
            </a:r>
            <a:endParaRPr i="1">
              <a:solidFill>
                <a:srgbClr val="FFFF0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Занятие №1   сентябрь 2022г.</a:t>
            </a:r>
            <a:endParaRPr b="1">
              <a:solidFill>
                <a:srgbClr val="274E13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104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  <a:latin typeface="Pacifico"/>
                <a:ea typeface="Pacifico"/>
                <a:cs typeface="Pacifico"/>
                <a:sym typeface="Pacifico"/>
              </a:rPr>
              <a:t>История открытия,родина, распространение по миру.</a:t>
            </a:r>
            <a:endParaRPr>
              <a:solidFill>
                <a:srgbClr val="741B47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75" name="Google Shape;75;p14"/>
          <p:cNvSpPr txBox="1">
            <a:spLocks noGrp="1"/>
          </p:cNvSpPr>
          <p:nvPr>
            <p:ph type="body" idx="1"/>
          </p:nvPr>
        </p:nvSpPr>
        <p:spPr>
          <a:xfrm>
            <a:off x="0" y="1417800"/>
            <a:ext cx="8999100" cy="356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Колорадский жук-вид насекомых из семейства жуков-листоедов. Жуки и личинки этого вида питаются листьями растений семейства пасленовых: </a:t>
            </a:r>
            <a:r>
              <a:rPr lang="ru" b="1">
                <a:solidFill>
                  <a:srgbClr val="20124D"/>
                </a:solidFill>
                <a:latin typeface="Comfortaa"/>
                <a:ea typeface="Comfortaa"/>
                <a:cs typeface="Comfortaa"/>
                <a:sym typeface="Comfortaa"/>
              </a:rPr>
              <a:t>картофеля,сладкого перца,томата, физалиса,баклажана, белены, что делает их опасными вредителями сельского хозяйства.</a:t>
            </a:r>
            <a:endParaRPr b="1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Сравнительно недавно, лет 50 назад колорадского жука не было в нашей фауне. А менее, чем 100 лет назад его не было и в фауне европейской. Впервые вид был открыт в </a:t>
            </a:r>
            <a:r>
              <a:rPr lang="ru" b="1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1824 </a:t>
            </a:r>
            <a:r>
              <a:rPr lang="ru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году американским натуралистом и энтомологом </a:t>
            </a:r>
            <a:r>
              <a:rPr lang="ru" b="1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Томасом Сейем.</a:t>
            </a:r>
            <a:endParaRPr b="1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В </a:t>
            </a:r>
            <a:r>
              <a:rPr lang="ru" b="1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1842 </a:t>
            </a:r>
            <a:r>
              <a:rPr lang="ru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году европейские переселенцы достигли Скалистых гор,всюду на своем пути высаживая захваченные с собой растения, в т.ч. и картофель, который появился в штате Колорадо в </a:t>
            </a:r>
            <a:r>
              <a:rPr lang="ru" b="1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1844</a:t>
            </a:r>
            <a:r>
              <a:rPr lang="ru" b="1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 году.</a:t>
            </a:r>
            <a:endParaRPr b="1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55341"/>
              <a:buNone/>
            </a:pPr>
            <a:r>
              <a:rPr lang="ru" sz="1788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1855 г.- </a:t>
            </a:r>
            <a:r>
              <a:rPr lang="ru" sz="1788" b="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отмечены первые значительные повреждения картофеля жуком в штате Небраска.</a:t>
            </a:r>
            <a:endParaRPr sz="1788" b="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55341"/>
              <a:buNone/>
            </a:pPr>
            <a:r>
              <a:rPr lang="ru" sz="1788" b="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1870 г.- </a:t>
            </a:r>
            <a:r>
              <a:rPr lang="ru" sz="1788" b="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жук проникает в штат Нью-Йорк,где наносит первый значительный ущерб картофелю.</a:t>
            </a:r>
            <a:endParaRPr sz="1788" b="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81" name="Google Shape;81;p15"/>
          <p:cNvSpPr txBox="1">
            <a:spLocks noGrp="1"/>
          </p:cNvSpPr>
          <p:nvPr>
            <p:ph type="body" idx="1"/>
          </p:nvPr>
        </p:nvSpPr>
        <p:spPr>
          <a:xfrm>
            <a:off x="311700" y="1210250"/>
            <a:ext cx="8718600" cy="358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1876 г.-</a:t>
            </a: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жук преодолевает Атлантический океан и впервые “высаживается” в Европе.</a:t>
            </a:r>
            <a:endParaRPr sz="170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1878 г.-</a:t>
            </a: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северо-восток Польши,окрестности немецких городов Лейпциг и Мюльхайм, очаг жука уничтожен.</a:t>
            </a:r>
            <a:endParaRPr sz="170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1918 г.-</a:t>
            </a: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колорадский жук появляется во Франции.</a:t>
            </a:r>
            <a:endParaRPr sz="170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К концу </a:t>
            </a: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40-х </a:t>
            </a: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годов , преодолевая все преграды и выдерживая тотальные обработки картофельных полей пестицидами, приблизился к границам СССР.</a:t>
            </a:r>
            <a:endParaRPr sz="170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Первые очаги вредного насекомого на нашей территории были обнаружены во Львовской области Украины в </a:t>
            </a: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1949 г.</a:t>
            </a: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 Затем в </a:t>
            </a: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1953 г. </a:t>
            </a: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он одновременно появился в Калининградской,Волынской,Брестской и Гродненской областях.</a:t>
            </a:r>
            <a:endParaRPr sz="170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700">
                <a:solidFill>
                  <a:srgbClr val="20124D"/>
                </a:solidFill>
                <a:latin typeface="Impact"/>
                <a:ea typeface="Impact"/>
                <a:cs typeface="Impact"/>
                <a:sym typeface="Impact"/>
              </a:rPr>
              <a:t>С </a:t>
            </a:r>
            <a:r>
              <a:rPr lang="ru" sz="1700">
                <a:solidFill>
                  <a:srgbClr val="660000"/>
                </a:solidFill>
                <a:latin typeface="Impact"/>
                <a:ea typeface="Impact"/>
                <a:cs typeface="Impact"/>
                <a:sym typeface="Impact"/>
              </a:rPr>
              <a:t>1958 г. началось массовое заселение заморским гостем всей территории России.</a:t>
            </a:r>
            <a:endParaRPr sz="1700">
              <a:solidFill>
                <a:srgbClr val="20124D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Жизненный цикл колорадского жука.</a:t>
            </a:r>
            <a:endParaRPr>
              <a:solidFill>
                <a:srgbClr val="741B47"/>
              </a:solidFill>
            </a:endParaRPr>
          </a:p>
        </p:txBody>
      </p:sp>
      <p:sp>
        <p:nvSpPr>
          <p:cNvPr id="87" name="Google Shape;87;p16"/>
          <p:cNvSpPr txBox="1">
            <a:spLocks noGrp="1"/>
          </p:cNvSpPr>
          <p:nvPr>
            <p:ph type="body" idx="1"/>
          </p:nvPr>
        </p:nvSpPr>
        <p:spPr>
          <a:xfrm>
            <a:off x="103450" y="1096450"/>
            <a:ext cx="8947500" cy="39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Зимуют только взрослые особи, закапываясь в почву обычно на 20-50см. Весной они выходят на поверхность и начинают питаться всходами и спариваться. При этом если самки успели спариться осенью до наступления зимнего покоя, по весне они могут откладывать яйца сразу. В течении 1 дня самка откладывает от </a:t>
            </a:r>
            <a:r>
              <a:rPr lang="ru">
                <a:solidFill>
                  <a:srgbClr val="990000"/>
                </a:solidFill>
                <a:latin typeface="Pacifico"/>
                <a:ea typeface="Pacifico"/>
                <a:cs typeface="Pacifico"/>
                <a:sym typeface="Pacifico"/>
              </a:rPr>
              <a:t>5 до 80 </a:t>
            </a:r>
            <a:r>
              <a:rPr lang="ru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яиц, всего за лето до </a:t>
            </a:r>
            <a:r>
              <a:rPr lang="ru">
                <a:solidFill>
                  <a:srgbClr val="990000"/>
                </a:solidFill>
                <a:latin typeface="Pacifico"/>
                <a:ea typeface="Pacifico"/>
                <a:cs typeface="Pacifico"/>
                <a:sym typeface="Pacifico"/>
              </a:rPr>
              <a:t>800 яиц.</a:t>
            </a:r>
            <a:r>
              <a:rPr lang="ru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 Количество поколений КЖ за лето зависит от климата и погоды: на севере европейского ареала жук образует 1 поколение, на юге-2-3.</a:t>
            </a:r>
            <a:endParaRPr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В зависимости от температуры, личинки выводятся из яиц через </a:t>
            </a:r>
            <a:r>
              <a:rPr lang="ru">
                <a:solidFill>
                  <a:srgbClr val="990000"/>
                </a:solidFill>
                <a:latin typeface="Pacifico"/>
                <a:ea typeface="Pacifico"/>
                <a:cs typeface="Pacifico"/>
                <a:sym typeface="Pacifico"/>
              </a:rPr>
              <a:t>5-7 </a:t>
            </a:r>
            <a:r>
              <a:rPr lang="ru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дней.Они питаются очень интенсивно и уже через 2-3 недели зарываются в почву для окукливания. Глубина, на которую личинки уходят, обычно не превышает 10 см. Куколка под землей образуется через 10-20 дней в зависимости от температуры почвы, взрослая либо выползает на поверхность, либо впадает в диапаузу до следующей весны.</a:t>
            </a:r>
            <a:endParaRPr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425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Продолжительность жизни колорадских жуков в среднем составляет один год, однако часть жуков проживает 2-3 года. Одной из особенностей КЖ является умение впадать в многолетнюю диапаузу(суперпаузу), котора может длиться 2-3 года.Это позволяет жуку переживать голодные годы, а также затрудняет борьбу с ним. При приближении опасности КЖ не улетают,а падают на землю и притворяются мертвыми.</a:t>
            </a:r>
            <a:endParaRPr sz="2100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93" name="Google Shape;93;p17"/>
          <p:cNvSpPr txBox="1">
            <a:spLocks noGrp="1"/>
          </p:cNvSpPr>
          <p:nvPr>
            <p:ph type="body" idx="1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МЕРЫ   БОРЬБЫ   С  КОЛОРАДСКИМ   ЖУКОМ.</a:t>
            </a:r>
            <a:endParaRPr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99" name="Google Shape;99;p18"/>
          <p:cNvSpPr txBox="1">
            <a:spLocks noGrp="1"/>
          </p:cNvSpPr>
          <p:nvPr>
            <p:ph type="body" idx="1"/>
          </p:nvPr>
        </p:nvSpPr>
        <p:spPr>
          <a:xfrm>
            <a:off x="173900" y="1017725"/>
            <a:ext cx="8658300" cy="384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5B0F00"/>
                </a:solidFill>
              </a:rPr>
              <a:t>Поскольку КЖ накапливают в своих телах токсичные </a:t>
            </a:r>
            <a:r>
              <a:rPr lang="ru" sz="1600">
                <a:solidFill>
                  <a:srgbClr val="CC0000"/>
                </a:solidFill>
              </a:rPr>
              <a:t>алкалоиды соланины</a:t>
            </a:r>
            <a:r>
              <a:rPr lang="ru" sz="1600">
                <a:solidFill>
                  <a:srgbClr val="5B0F00"/>
                </a:solidFill>
              </a:rPr>
              <a:t>, содержащиеся в побегах и листьях пасленовых, они несъедобны для большинства птиц и животных, а поэтому у них довольно мало природных врагов. Личинками КЖ могут питаться: из птиц-фазаны, индюки и цесарки, из насекомых-жужелицы и златоглазки. Яйца  и молодых личинок могут поедать божьи коровки.</a:t>
            </a:r>
            <a:endParaRPr sz="1600">
              <a:solidFill>
                <a:srgbClr val="5B0F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5B0F00"/>
                </a:solidFill>
              </a:rPr>
              <a:t>КЖ не переносит запах гниения луковой шелухи, поэтому если при посадке картофеля в лунку положить горсть золы и немного луковой шелухи, но жук не будет появляться на этих кустах до конца цветения картошки, а после этого вреда картофелю не принесет, т.к. полное развитие и закладка урожая проходит от начала роста и завершается цветением.</a:t>
            </a:r>
            <a:endParaRPr sz="1600">
              <a:solidFill>
                <a:srgbClr val="5B0F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600">
                <a:solidFill>
                  <a:srgbClr val="5B0F00"/>
                </a:solidFill>
              </a:rPr>
              <a:t>ДЛЯ БОЛЬШЕГО ЭФФЕКТА ВОЗМОЖНО ПРИМЕНЕНИЕ НЕСКОЛЬКИХ МЕР БОРЬБЫ.</a:t>
            </a:r>
            <a:endParaRPr sz="1600">
              <a:solidFill>
                <a:srgbClr val="5B0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36940"/>
              <a:buNone/>
            </a:pPr>
            <a:r>
              <a:rPr lang="ru" sz="2680">
                <a:solidFill>
                  <a:srgbClr val="990000"/>
                </a:solidFill>
              </a:rPr>
              <a:t>ПРЕПАРАТЫ ДЛЯ БОРЬБЫ с Колорадским жуком.</a:t>
            </a:r>
            <a:endParaRPr sz="2680">
              <a:solidFill>
                <a:srgbClr val="990000"/>
              </a:solidFill>
            </a:endParaRPr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311700" y="1180625"/>
            <a:ext cx="8629800" cy="35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ru"/>
              <a:t>“КОМАНДОР”-химический препарат против многих вредителей, в том числе КЖ(он считается одним из самых эффективных средств нового поколения).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ru"/>
              <a:t>“ЖУКОЕД”-химический препарат от КЖ, воздействует быстро, обеспечивает защиту на длительное время.Одним из положительных качеств данного средства является то,что его действие не зависит от влажности и температуры окружающей среды.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ru"/>
              <a:t>“КОРАДО”-имеет двойной эффект: помимо уничтожения, он лечит растения и способствует быстрому росту.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ru"/>
              <a:t>“РЕГЕНТ”, “АПАЧИ”-высокоэффективный препарат нового поколения.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0124D"/>
                </a:solidFill>
              </a:rPr>
              <a:t>10</a:t>
            </a:r>
            <a:r>
              <a:rPr lang="ru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верных способов избавиться от вредителя.</a:t>
            </a:r>
            <a:endParaRPr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1"/>
          </p:nvPr>
        </p:nvSpPr>
        <p:spPr>
          <a:xfrm>
            <a:off x="210500" y="1089100"/>
            <a:ext cx="8749500" cy="37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РУЧНОЙ СБОР.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КАРТОФЕЛЬНЫЕ ЛОВУШКИ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ГОРЧИЦА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ЛУК и ЧЕСНОК.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МОЖЖЕВЕЛЬНИК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ЕСТЕСТВЕННЫЕ ВРАГИ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ЧИСТОТЕЛ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БЕЛЫЙ КЛЕВЕР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ПОЛЫННАЯ ОТРАВА</a:t>
            </a:r>
            <a:endParaRPr>
              <a:solidFill>
                <a:srgbClr val="FFFF00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AutoNum type="arabicPeriod"/>
            </a:pPr>
            <a:r>
              <a:rPr lang="ru">
                <a:solidFill>
                  <a:srgbClr val="FFFF00"/>
                </a:solidFill>
              </a:rPr>
              <a:t>ОПИЛКИ.</a:t>
            </a:r>
            <a:endParaRPr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680" b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СОРТА КАРТОФЕЛЯ, УСТОЙЧИВЫЕ К КОЛОРАДСКОМУ ЖУКУ</a:t>
            </a:r>
            <a:endParaRPr sz="2680" b="0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1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СОРТ КАМЕНСКИЙ</a:t>
            </a:r>
            <a:endParaRPr>
              <a:solidFill>
                <a:srgbClr val="85200C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УТРО РАННЕЕ</a:t>
            </a:r>
            <a:endParaRPr>
              <a:solidFill>
                <a:srgbClr val="85200C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БРЯНСКИЙ НАДЕЖНЫЙ</a:t>
            </a:r>
            <a:endParaRPr>
              <a:solidFill>
                <a:srgbClr val="85200C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ЛАСУНАК</a:t>
            </a:r>
            <a:endParaRPr>
              <a:solidFill>
                <a:srgbClr val="85200C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НИКУЛИНСКИЙ</a:t>
            </a:r>
            <a:endParaRPr>
              <a:solidFill>
                <a:srgbClr val="85200C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ТЕМП</a:t>
            </a:r>
            <a:endParaRPr>
              <a:solidFill>
                <a:srgbClr val="85200C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85200C"/>
              </a:buClr>
              <a:buSzPts val="1800"/>
              <a:buAutoNum type="arabicPeriod"/>
            </a:pPr>
            <a:r>
              <a:rPr lang="ru">
                <a:solidFill>
                  <a:srgbClr val="85200C"/>
                </a:solidFill>
              </a:rPr>
              <a:t>ЗАРЕВО</a:t>
            </a:r>
            <a:endParaRPr>
              <a:solidFill>
                <a:srgbClr val="85200C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85200C"/>
                </a:solidFill>
              </a:rPr>
              <a:t>Благодаря своим свойствам данные сорта дают большую урожайность и максимально устойчивы к вредителям.</a:t>
            </a:r>
            <a:endParaRPr>
              <a:solidFill>
                <a:srgbClr val="85200C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>
              <a:solidFill>
                <a:srgbClr val="85200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2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680">
                <a:solidFill>
                  <a:srgbClr val="434343"/>
                </a:solidFill>
              </a:rPr>
              <a:t>ИНТЕРЕСНЫЕ ФАКТЫ ПРО Колорадского  жука.</a:t>
            </a:r>
            <a:endParaRPr sz="2680">
              <a:solidFill>
                <a:srgbClr val="434343"/>
              </a:solidFill>
            </a:endParaRPr>
          </a:p>
        </p:txBody>
      </p:sp>
      <p:sp>
        <p:nvSpPr>
          <p:cNvPr id="123" name="Google Shape;123;p22"/>
          <p:cNvSpPr txBox="1">
            <a:spLocks noGrp="1"/>
          </p:cNvSpPr>
          <p:nvPr>
            <p:ph type="body" idx="1"/>
          </p:nvPr>
        </p:nvSpPr>
        <p:spPr>
          <a:xfrm>
            <a:off x="164750" y="1189775"/>
            <a:ext cx="8868300" cy="35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Зимует жук под землей на глубине до 70 сантиметров,способен пережить самые суровые зимы.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За летний сезон 1 самка способна произвести до 1000 яиц.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За 2-3 недели личинка КЖ способна съесть до 10 листьев картофеля.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В неблагоприятные годы жук может затаиться в земле в ожидании лучших времен.Ученые уверяют, что спячка может продолжаться 2-3 года.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КЖ летает приемущественно при наличии ветра и способен развивать скорость до 7 км/ч.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Личинки окрашены в ярко-оранжевый цвет, так как основное красящее вещество в их организме-каротин.</a:t>
            </a:r>
            <a:endParaRPr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274E13"/>
                </a:solidFill>
              </a:rPr>
              <a:t>При опасности КЖ падает на землю и притворяется мертвым.</a:t>
            </a:r>
            <a:endParaRPr b="1">
              <a:solidFill>
                <a:srgbClr val="274E13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3"/>
          <p:cNvSpPr txBox="1">
            <a:spLocks noGrp="1"/>
          </p:cNvSpPr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73763"/>
                </a:solidFill>
              </a:rPr>
              <a:t>ЛИТЕРАТУРА:</a:t>
            </a:r>
            <a:endParaRPr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73763"/>
              </a:solidFill>
            </a:endParaRPr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1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Википедия.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С.С.Ижевский “Колорадский жук”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/>
              <a:t>Сайт “Школа жизни”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&amp; Gold">
  <a:themeElements>
    <a:clrScheme name="Blue &amp; Gold">
      <a:dk1>
        <a:srgbClr val="FFFFFF"/>
      </a:dk1>
      <a:lt1>
        <a:srgbClr val="01AFD1"/>
      </a:lt1>
      <a:dk2>
        <a:srgbClr val="1E2D31"/>
      </a:dk2>
      <a:lt2>
        <a:srgbClr val="BFC7CA"/>
      </a:lt2>
      <a:accent1>
        <a:srgbClr val="006F85"/>
      </a:accent1>
      <a:accent2>
        <a:srgbClr val="AF4345"/>
      </a:accent2>
      <a:accent3>
        <a:srgbClr val="47D06A"/>
      </a:accent3>
      <a:accent4>
        <a:srgbClr val="F58F8F"/>
      </a:accent4>
      <a:accent5>
        <a:srgbClr val="F6CD4C"/>
      </a:accent5>
      <a:accent6>
        <a:srgbClr val="F8E71C"/>
      </a:accent6>
      <a:hlink>
        <a:srgbClr val="F6CD4C"/>
      </a:hlink>
      <a:folHlink>
        <a:srgbClr val="F6CD4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902</Words>
  <PresentationFormat>Экран (16:9)</PresentationFormat>
  <Paragraphs>62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Playfair Display</vt:lpstr>
      <vt:lpstr>Lato</vt:lpstr>
      <vt:lpstr>Pacifico</vt:lpstr>
      <vt:lpstr>Impact</vt:lpstr>
      <vt:lpstr>Comfortaa</vt:lpstr>
      <vt:lpstr>Oswald</vt:lpstr>
      <vt:lpstr>Blue &amp; Gold</vt:lpstr>
      <vt:lpstr>Школа пожилого возраста по направлению : Садоводы и огородники. Тема: «Колорадский жук. Средства и методы борьбы. Интересные факты».</vt:lpstr>
      <vt:lpstr>История открытия,родина, распространение по миру.</vt:lpstr>
      <vt:lpstr>1855 г.- отмечены первые значительные повреждения картофеля жуком в штате Небраска. 1870 г.- жук проникает в штат Нью-Йорк,где наносит первый значительный ущерб картофелю.</vt:lpstr>
      <vt:lpstr>Жизненный цикл колорадского жука.</vt:lpstr>
      <vt:lpstr>Продолжительность жизни колорадских жуков в среднем составляет один год, однако часть жуков проживает 2-3 года. Одной из особенностей КЖ является умение впадать в многолетнюю диапаузу(суперпаузу), котора может длиться 2-3 года.Это позволяет жуку переживать голодные годы, а также затрудняет борьбу с ним. При приближении опасности КЖ не улетают,а падают на землю и притворяются мертвыми.</vt:lpstr>
      <vt:lpstr>МЕРЫ   БОРЬБЫ   С  КОЛОРАДСКИМ   ЖУКОМ.</vt:lpstr>
      <vt:lpstr>ПРЕПАРАТЫ ДЛЯ БОРЬБЫ с Колорадским жуком.</vt:lpstr>
      <vt:lpstr>10 верных способов избавиться от вредителя.</vt:lpstr>
      <vt:lpstr>СОРТА КАРТОФЕЛЯ, УСТОЙЧИВЫЕ К КОЛОРАДСКОМУ ЖУКУ</vt:lpstr>
      <vt:lpstr>ИНТЕРЕСНЫЕ ФАКТЫ ПРО Колорадского  жука.</vt:lpstr>
      <vt:lpstr>ЛИТЕРАТУРА: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: Садоводы и огородники. Тема: «Колорадский жук. Средства и методы борьбы. Интересные факты».</dc:title>
  <cp:lastModifiedBy>Shafikova_GA</cp:lastModifiedBy>
  <cp:revision>1</cp:revision>
  <dcterms:modified xsi:type="dcterms:W3CDTF">2022-09-27T10:55:23Z</dcterms:modified>
</cp:coreProperties>
</file>