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20"/>
  </p:notesMasterIdLst>
  <p:sldIdLst>
    <p:sldId id="364" r:id="rId2"/>
    <p:sldId id="447" r:id="rId3"/>
    <p:sldId id="373" r:id="rId4"/>
    <p:sldId id="371" r:id="rId5"/>
    <p:sldId id="459" r:id="rId6"/>
    <p:sldId id="374" r:id="rId7"/>
    <p:sldId id="448" r:id="rId8"/>
    <p:sldId id="449" r:id="rId9"/>
    <p:sldId id="450" r:id="rId10"/>
    <p:sldId id="451" r:id="rId11"/>
    <p:sldId id="452" r:id="rId12"/>
    <p:sldId id="453" r:id="rId13"/>
    <p:sldId id="454" r:id="rId14"/>
    <p:sldId id="455" r:id="rId15"/>
    <p:sldId id="456" r:id="rId16"/>
    <p:sldId id="457" r:id="rId17"/>
    <p:sldId id="458" r:id="rId18"/>
    <p:sldId id="274" r:id="rId19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E0A1187-482C-4AE5-AA4E-EAB72F6CED3E}">
          <p14:sldIdLst>
            <p14:sldId id="364"/>
            <p14:sldId id="447"/>
            <p14:sldId id="373"/>
            <p14:sldId id="371"/>
            <p14:sldId id="459"/>
            <p14:sldId id="374"/>
            <p14:sldId id="448"/>
            <p14:sldId id="449"/>
            <p14:sldId id="450"/>
            <p14:sldId id="451"/>
            <p14:sldId id="452"/>
            <p14:sldId id="453"/>
            <p14:sldId id="454"/>
            <p14:sldId id="455"/>
            <p14:sldId id="456"/>
            <p14:sldId id="457"/>
            <p14:sldId id="458"/>
            <p14:sldId id="274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6D5"/>
    <a:srgbClr val="F5A540"/>
    <a:srgbClr val="FF0066"/>
    <a:srgbClr val="FF3F3F"/>
    <a:srgbClr val="F394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25" autoAdjust="0"/>
    <p:restoredTop sz="89880" autoAdjust="0"/>
  </p:normalViewPr>
  <p:slideViewPr>
    <p:cSldViewPr>
      <p:cViewPr varScale="1">
        <p:scale>
          <a:sx n="105" d="100"/>
          <a:sy n="105" d="100"/>
        </p:scale>
        <p:origin x="-186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-3804" y="-90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73CE2B-4DC0-4443-9A9E-C3549B1A099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06337C-D167-4B2B-BA0A-23E205EBEC08}">
      <dgm:prSet phldrT="[Текст]" custT="1"/>
      <dgm:spPr>
        <a:solidFill>
          <a:schemeClr val="accent4">
            <a:lumMod val="60000"/>
            <a:lumOff val="40000"/>
          </a:schemeClr>
        </a:solidFill>
        <a:effectLst>
          <a:glow rad="1016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1800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гражданин - бывший гражданский служащий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E85A55-ED78-4EA6-9E8B-89E1E333DAFE}" type="parTrans" cxnId="{0CA5D3E5-57AD-4040-ABC3-B9BAC18C5932}">
      <dgm:prSet/>
      <dgm:spPr/>
      <dgm:t>
        <a:bodyPr/>
        <a:lstStyle/>
        <a:p>
          <a:endParaRPr lang="ru-RU"/>
        </a:p>
      </dgm:t>
    </dgm:pt>
    <dgm:pt modelId="{0DFE219E-692A-4354-91C5-848E386A1067}" type="sibTrans" cxnId="{0CA5D3E5-57AD-4040-ABC3-B9BAC18C5932}">
      <dgm:prSet/>
      <dgm:spPr/>
      <dgm:t>
        <a:bodyPr/>
        <a:lstStyle/>
        <a:p>
          <a:endParaRPr lang="ru-RU"/>
        </a:p>
      </dgm:t>
    </dgm:pt>
    <dgm:pt modelId="{93E8CC12-2766-42C6-BB11-98A3E8B4B396}">
      <dgm:prSet phldrT="[Текст]" custT="1"/>
      <dgm:spPr>
        <a:solidFill>
          <a:schemeClr val="accent1">
            <a:lumMod val="40000"/>
            <a:lumOff val="60000"/>
          </a:schemeClr>
        </a:solidFill>
        <a:effectLst>
          <a:glow rad="1397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1400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новый работодатель - организация (коммерческая или некоммерческая, в том числе государственная корпорация, компания или публично-правовая компания), с которой гражданин планирует заключить, заключает или заключил трудовой или гражданско-правовой договор</a:t>
          </a:r>
          <a:endParaRPr lang="ru-RU" sz="1400" b="1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80D22F-E943-4235-836F-262F0E96E5B2}" type="sibTrans" cxnId="{A4FFDC05-BF5B-4FE5-B26D-35416246A8AF}">
      <dgm:prSet/>
      <dgm:spPr/>
      <dgm:t>
        <a:bodyPr/>
        <a:lstStyle/>
        <a:p>
          <a:endParaRPr lang="ru-RU"/>
        </a:p>
      </dgm:t>
    </dgm:pt>
    <dgm:pt modelId="{102BFCA9-7A58-46D0-8B7B-E2150CD76B36}" type="parTrans" cxnId="{A4FFDC05-BF5B-4FE5-B26D-35416246A8AF}">
      <dgm:prSet/>
      <dgm:spPr/>
      <dgm:t>
        <a:bodyPr/>
        <a:lstStyle/>
        <a:p>
          <a:endParaRPr lang="ru-RU"/>
        </a:p>
      </dgm:t>
    </dgm:pt>
    <dgm:pt modelId="{E447F230-5CFF-4EE9-B2D1-E297850E1642}">
      <dgm:prSet phldrT="[Текст]" custT="1"/>
      <dgm:spPr>
        <a:solidFill>
          <a:schemeClr val="accent5">
            <a:lumMod val="40000"/>
            <a:lumOff val="60000"/>
          </a:schemeClr>
        </a:solidFill>
        <a:effectLst>
          <a:glow rad="1397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marL="0" indent="0" algn="just"/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бывший представитель нанимателя - государственный орган, в котором гражданин замещал должность государственной гражданской службы Свердловской области</a:t>
          </a:r>
          <a:endParaRPr lang="ru-RU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93A750-5AA3-46BF-9207-87A5FA9E263F}" type="sibTrans" cxnId="{754EA325-588B-4747-B477-D688AB7EC427}">
      <dgm:prSet/>
      <dgm:spPr/>
      <dgm:t>
        <a:bodyPr/>
        <a:lstStyle/>
        <a:p>
          <a:endParaRPr lang="ru-RU"/>
        </a:p>
      </dgm:t>
    </dgm:pt>
    <dgm:pt modelId="{4667D72E-6AF7-4518-B677-29FA4DDFD5CD}" type="parTrans" cxnId="{754EA325-588B-4747-B477-D688AB7EC427}">
      <dgm:prSet/>
      <dgm:spPr/>
      <dgm:t>
        <a:bodyPr/>
        <a:lstStyle/>
        <a:p>
          <a:endParaRPr lang="ru-RU"/>
        </a:p>
      </dgm:t>
    </dgm:pt>
    <dgm:pt modelId="{6B576757-95B8-4C3D-A3B8-9C9D394D3D68}" type="pres">
      <dgm:prSet presAssocID="{D273CE2B-4DC0-4443-9A9E-C3549B1A099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D328A7C9-FB0B-4D87-AFCC-C618436D46B1}" type="pres">
      <dgm:prSet presAssocID="{D273CE2B-4DC0-4443-9A9E-C3549B1A099D}" presName="Name1" presStyleCnt="0"/>
      <dgm:spPr/>
    </dgm:pt>
    <dgm:pt modelId="{3AE90FB8-7FBC-4D1F-90F7-017BE860E2F7}" type="pres">
      <dgm:prSet presAssocID="{D273CE2B-4DC0-4443-9A9E-C3549B1A099D}" presName="cycle" presStyleCnt="0"/>
      <dgm:spPr/>
    </dgm:pt>
    <dgm:pt modelId="{AB5B6AEB-32D8-4EA3-A0CE-7F3E0F304678}" type="pres">
      <dgm:prSet presAssocID="{D273CE2B-4DC0-4443-9A9E-C3549B1A099D}" presName="srcNode" presStyleLbl="node1" presStyleIdx="0" presStyleCnt="3"/>
      <dgm:spPr/>
    </dgm:pt>
    <dgm:pt modelId="{C18EF436-1C3C-4903-ACC3-F9B6BA123AAA}" type="pres">
      <dgm:prSet presAssocID="{D273CE2B-4DC0-4443-9A9E-C3549B1A099D}" presName="conn" presStyleLbl="parChTrans1D2" presStyleIdx="0" presStyleCnt="1"/>
      <dgm:spPr/>
      <dgm:t>
        <a:bodyPr/>
        <a:lstStyle/>
        <a:p>
          <a:endParaRPr lang="ru-RU"/>
        </a:p>
      </dgm:t>
    </dgm:pt>
    <dgm:pt modelId="{94D18CCB-F309-4E5F-84D7-687B8FA49FD3}" type="pres">
      <dgm:prSet presAssocID="{D273CE2B-4DC0-4443-9A9E-C3549B1A099D}" presName="extraNode" presStyleLbl="node1" presStyleIdx="0" presStyleCnt="3"/>
      <dgm:spPr/>
    </dgm:pt>
    <dgm:pt modelId="{35DFC290-8670-4B6C-B46A-6C052D4DC79A}" type="pres">
      <dgm:prSet presAssocID="{D273CE2B-4DC0-4443-9A9E-C3549B1A099D}" presName="dstNode" presStyleLbl="node1" presStyleIdx="0" presStyleCnt="3"/>
      <dgm:spPr/>
    </dgm:pt>
    <dgm:pt modelId="{363098F1-2AA0-4340-9C23-2B928106E041}" type="pres">
      <dgm:prSet presAssocID="{5C06337C-D167-4B2B-BA0A-23E205EBEC08}" presName="text_1" presStyleLbl="node1" presStyleIdx="0" presStyleCnt="3" custScaleX="101197" custScaleY="1281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77E977-3B29-4210-B13F-05E85FAB8DB6}" type="pres">
      <dgm:prSet presAssocID="{5C06337C-D167-4B2B-BA0A-23E205EBEC08}" presName="accent_1" presStyleCnt="0"/>
      <dgm:spPr/>
    </dgm:pt>
    <dgm:pt modelId="{F87F90E3-0CC2-490E-B902-7D7D09B48891}" type="pres">
      <dgm:prSet presAssocID="{5C06337C-D167-4B2B-BA0A-23E205EBEC08}" presName="accentRepeatNode" presStyleLbl="solidFgAcc1" presStyleIdx="0" presStyleCnt="3"/>
      <dgm:spPr>
        <a:solidFill>
          <a:srgbClr val="FF000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CEEC8B9-09D4-4804-AF69-09C8A9D6EA7D}" type="pres">
      <dgm:prSet presAssocID="{E447F230-5CFF-4EE9-B2D1-E297850E1642}" presName="text_2" presStyleLbl="node1" presStyleIdx="1" presStyleCnt="3" custScaleX="101171" custScaleY="125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5DBC62-3BA0-452C-A694-A7606936F511}" type="pres">
      <dgm:prSet presAssocID="{E447F230-5CFF-4EE9-B2D1-E297850E1642}" presName="accent_2" presStyleCnt="0"/>
      <dgm:spPr/>
    </dgm:pt>
    <dgm:pt modelId="{34101F5E-D34F-4916-A304-736F9FCA47FA}" type="pres">
      <dgm:prSet presAssocID="{E447F230-5CFF-4EE9-B2D1-E297850E1642}" presName="accentRepeatNode" presStyleLbl="solidFgAcc1" presStyleIdx="1" presStyleCnt="3"/>
      <dgm:spPr>
        <a:solidFill>
          <a:srgbClr val="FFFF0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8939CDE-F892-432D-B016-EA576816176D}" type="pres">
      <dgm:prSet presAssocID="{93E8CC12-2766-42C6-BB11-98A3E8B4B396}" presName="text_3" presStyleLbl="node1" presStyleIdx="2" presStyleCnt="3" custScaleX="101278" custScaleY="121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404645-CE4A-4C74-95A5-F0CE466F402C}" type="pres">
      <dgm:prSet presAssocID="{93E8CC12-2766-42C6-BB11-98A3E8B4B396}" presName="accent_3" presStyleCnt="0"/>
      <dgm:spPr/>
    </dgm:pt>
    <dgm:pt modelId="{1DEB09E5-CD45-48AA-9B17-F2B8FC14312B}" type="pres">
      <dgm:prSet presAssocID="{93E8CC12-2766-42C6-BB11-98A3E8B4B396}" presName="accentRepeatNode" presStyleLbl="solidFgAcc1" presStyleIdx="2" presStyleCnt="3"/>
      <dgm:spPr>
        <a:solidFill>
          <a:srgbClr val="00206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</dgm:ptLst>
  <dgm:cxnLst>
    <dgm:cxn modelId="{D1F85AA3-36CF-4516-9EF9-D852BD115B31}" type="presOf" srcId="{93E8CC12-2766-42C6-BB11-98A3E8B4B396}" destId="{D8939CDE-F892-432D-B016-EA576816176D}" srcOrd="0" destOrd="0" presId="urn:microsoft.com/office/officeart/2008/layout/VerticalCurvedList"/>
    <dgm:cxn modelId="{EE11E1A8-B087-4E36-A456-F572DC06C8F0}" type="presOf" srcId="{E447F230-5CFF-4EE9-B2D1-E297850E1642}" destId="{5CEEC8B9-09D4-4804-AF69-09C8A9D6EA7D}" srcOrd="0" destOrd="0" presId="urn:microsoft.com/office/officeart/2008/layout/VerticalCurvedList"/>
    <dgm:cxn modelId="{B392C609-1506-48C4-83DA-9518C27085D3}" type="presOf" srcId="{5C06337C-D167-4B2B-BA0A-23E205EBEC08}" destId="{363098F1-2AA0-4340-9C23-2B928106E041}" srcOrd="0" destOrd="0" presId="urn:microsoft.com/office/officeart/2008/layout/VerticalCurvedList"/>
    <dgm:cxn modelId="{0CA5D3E5-57AD-4040-ABC3-B9BAC18C5932}" srcId="{D273CE2B-4DC0-4443-9A9E-C3549B1A099D}" destId="{5C06337C-D167-4B2B-BA0A-23E205EBEC08}" srcOrd="0" destOrd="0" parTransId="{F0E85A55-ED78-4EA6-9E8B-89E1E333DAFE}" sibTransId="{0DFE219E-692A-4354-91C5-848E386A1067}"/>
    <dgm:cxn modelId="{A4FFDC05-BF5B-4FE5-B26D-35416246A8AF}" srcId="{D273CE2B-4DC0-4443-9A9E-C3549B1A099D}" destId="{93E8CC12-2766-42C6-BB11-98A3E8B4B396}" srcOrd="2" destOrd="0" parTransId="{102BFCA9-7A58-46D0-8B7B-E2150CD76B36}" sibTransId="{B080D22F-E943-4235-836F-262F0E96E5B2}"/>
    <dgm:cxn modelId="{80158DE2-5ABC-4F16-8F08-7D0C5FBC73F8}" type="presOf" srcId="{D273CE2B-4DC0-4443-9A9E-C3549B1A099D}" destId="{6B576757-95B8-4C3D-A3B8-9C9D394D3D68}" srcOrd="0" destOrd="0" presId="urn:microsoft.com/office/officeart/2008/layout/VerticalCurvedList"/>
    <dgm:cxn modelId="{D29801E2-2939-474E-8562-D4C70FE9A487}" type="presOf" srcId="{0DFE219E-692A-4354-91C5-848E386A1067}" destId="{C18EF436-1C3C-4903-ACC3-F9B6BA123AAA}" srcOrd="0" destOrd="0" presId="urn:microsoft.com/office/officeart/2008/layout/VerticalCurvedList"/>
    <dgm:cxn modelId="{754EA325-588B-4747-B477-D688AB7EC427}" srcId="{D273CE2B-4DC0-4443-9A9E-C3549B1A099D}" destId="{E447F230-5CFF-4EE9-B2D1-E297850E1642}" srcOrd="1" destOrd="0" parTransId="{4667D72E-6AF7-4518-B677-29FA4DDFD5CD}" sibTransId="{7993A750-5AA3-46BF-9207-87A5FA9E263F}"/>
    <dgm:cxn modelId="{2A0EAA43-766F-40FF-87C9-C7104E86F02F}" type="presParOf" srcId="{6B576757-95B8-4C3D-A3B8-9C9D394D3D68}" destId="{D328A7C9-FB0B-4D87-AFCC-C618436D46B1}" srcOrd="0" destOrd="0" presId="urn:microsoft.com/office/officeart/2008/layout/VerticalCurvedList"/>
    <dgm:cxn modelId="{B6954C0A-E441-470C-AB9D-C363AD134140}" type="presParOf" srcId="{D328A7C9-FB0B-4D87-AFCC-C618436D46B1}" destId="{3AE90FB8-7FBC-4D1F-90F7-017BE860E2F7}" srcOrd="0" destOrd="0" presId="urn:microsoft.com/office/officeart/2008/layout/VerticalCurvedList"/>
    <dgm:cxn modelId="{1DDADCC9-FFFF-4027-AE0A-F33D596FEE26}" type="presParOf" srcId="{3AE90FB8-7FBC-4D1F-90F7-017BE860E2F7}" destId="{AB5B6AEB-32D8-4EA3-A0CE-7F3E0F304678}" srcOrd="0" destOrd="0" presId="urn:microsoft.com/office/officeart/2008/layout/VerticalCurvedList"/>
    <dgm:cxn modelId="{26E7B583-933C-4FA7-BCE7-937E12D1F43A}" type="presParOf" srcId="{3AE90FB8-7FBC-4D1F-90F7-017BE860E2F7}" destId="{C18EF436-1C3C-4903-ACC3-F9B6BA123AAA}" srcOrd="1" destOrd="0" presId="urn:microsoft.com/office/officeart/2008/layout/VerticalCurvedList"/>
    <dgm:cxn modelId="{8A5927DF-5954-4EA8-9E03-1DF825BC46BD}" type="presParOf" srcId="{3AE90FB8-7FBC-4D1F-90F7-017BE860E2F7}" destId="{94D18CCB-F309-4E5F-84D7-687B8FA49FD3}" srcOrd="2" destOrd="0" presId="urn:microsoft.com/office/officeart/2008/layout/VerticalCurvedList"/>
    <dgm:cxn modelId="{A45A97CF-9170-4BF9-A241-1E31A798654F}" type="presParOf" srcId="{3AE90FB8-7FBC-4D1F-90F7-017BE860E2F7}" destId="{35DFC290-8670-4B6C-B46A-6C052D4DC79A}" srcOrd="3" destOrd="0" presId="urn:microsoft.com/office/officeart/2008/layout/VerticalCurvedList"/>
    <dgm:cxn modelId="{29429EAB-A8FC-4638-9E02-92BF447AF006}" type="presParOf" srcId="{D328A7C9-FB0B-4D87-AFCC-C618436D46B1}" destId="{363098F1-2AA0-4340-9C23-2B928106E041}" srcOrd="1" destOrd="0" presId="urn:microsoft.com/office/officeart/2008/layout/VerticalCurvedList"/>
    <dgm:cxn modelId="{34D9D38C-A480-455A-87BF-377DAFFA1B2E}" type="presParOf" srcId="{D328A7C9-FB0B-4D87-AFCC-C618436D46B1}" destId="{BB77E977-3B29-4210-B13F-05E85FAB8DB6}" srcOrd="2" destOrd="0" presId="urn:microsoft.com/office/officeart/2008/layout/VerticalCurvedList"/>
    <dgm:cxn modelId="{D002C7CE-8358-465B-A081-9EA723BB1AFE}" type="presParOf" srcId="{BB77E977-3B29-4210-B13F-05E85FAB8DB6}" destId="{F87F90E3-0CC2-490E-B902-7D7D09B48891}" srcOrd="0" destOrd="0" presId="urn:microsoft.com/office/officeart/2008/layout/VerticalCurvedList"/>
    <dgm:cxn modelId="{92927C0F-F5CE-467F-A77E-C2CAE09D1CC3}" type="presParOf" srcId="{D328A7C9-FB0B-4D87-AFCC-C618436D46B1}" destId="{5CEEC8B9-09D4-4804-AF69-09C8A9D6EA7D}" srcOrd="3" destOrd="0" presId="urn:microsoft.com/office/officeart/2008/layout/VerticalCurvedList"/>
    <dgm:cxn modelId="{45F1B18A-F94B-4A63-B6D8-BE1B91385F1B}" type="presParOf" srcId="{D328A7C9-FB0B-4D87-AFCC-C618436D46B1}" destId="{895DBC62-3BA0-452C-A694-A7606936F511}" srcOrd="4" destOrd="0" presId="urn:microsoft.com/office/officeart/2008/layout/VerticalCurvedList"/>
    <dgm:cxn modelId="{EEA8A903-1BC0-4B16-B92C-5FAB0FA6EE10}" type="presParOf" srcId="{895DBC62-3BA0-452C-A694-A7606936F511}" destId="{34101F5E-D34F-4916-A304-736F9FCA47FA}" srcOrd="0" destOrd="0" presId="urn:microsoft.com/office/officeart/2008/layout/VerticalCurvedList"/>
    <dgm:cxn modelId="{E76B5D29-936F-4BFD-8653-B904D3B8BA56}" type="presParOf" srcId="{D328A7C9-FB0B-4D87-AFCC-C618436D46B1}" destId="{D8939CDE-F892-432D-B016-EA576816176D}" srcOrd="5" destOrd="0" presId="urn:microsoft.com/office/officeart/2008/layout/VerticalCurvedList"/>
    <dgm:cxn modelId="{3B3F1063-2914-42C9-8CEA-56D66ED6F1E9}" type="presParOf" srcId="{D328A7C9-FB0B-4D87-AFCC-C618436D46B1}" destId="{EC404645-CE4A-4C74-95A5-F0CE466F402C}" srcOrd="6" destOrd="0" presId="urn:microsoft.com/office/officeart/2008/layout/VerticalCurvedList"/>
    <dgm:cxn modelId="{552D463F-E784-482A-A91F-9E8B33C97281}" type="presParOf" srcId="{EC404645-CE4A-4C74-95A5-F0CE466F402C}" destId="{1DEB09E5-CD45-48AA-9B17-F2B8FC14312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8204F9-2DAE-497C-8608-77D443718EE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80267FD-B52C-4583-9618-B74D2847823A}">
      <dgm:prSet custT="1"/>
      <dgm:spPr>
        <a:solidFill>
          <a:schemeClr val="accent3">
            <a:lumMod val="60000"/>
            <a:lumOff val="40000"/>
          </a:schemeClr>
        </a:solidFill>
        <a:effectLst>
          <a:glow rad="139700">
            <a:schemeClr val="accent3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ru-RU" sz="1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 должностные (служебные) обязанности гражданина входили отдельные функции государственного (административного) управления организацией, в которую он трудоустраивается</a:t>
          </a:r>
        </a:p>
      </dgm:t>
    </dgm:pt>
    <dgm:pt modelId="{E213DD43-B50E-4BD8-940A-7F46403925BE}" type="parTrans" cxnId="{A2FDABDB-DFBF-4282-85C2-B326A3483E3C}">
      <dgm:prSet/>
      <dgm:spPr/>
      <dgm:t>
        <a:bodyPr/>
        <a:lstStyle/>
        <a:p>
          <a:endParaRPr lang="ru-RU"/>
        </a:p>
      </dgm:t>
    </dgm:pt>
    <dgm:pt modelId="{A0C9E7CF-3C24-4F48-BAA5-BC0E5B3AFB86}" type="sibTrans" cxnId="{A2FDABDB-DFBF-4282-85C2-B326A3483E3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8C025357-52AB-48FC-B7A4-42E7987826A6}">
      <dgm:prSet custT="1"/>
      <dgm:spPr>
        <a:solidFill>
          <a:srgbClr val="FFFF00"/>
        </a:solidFill>
        <a:effectLst>
          <a:glow rad="1397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прошло менее двух лет со дня увольнения гражданина с гражданской службы Свердловской области</a:t>
          </a:r>
        </a:p>
      </dgm:t>
    </dgm:pt>
    <dgm:pt modelId="{84E987E6-80FE-4888-ADDD-E03A9A2E2438}" type="parTrans" cxnId="{12EB6D56-86C7-4ED1-A140-609B3DC6C53A}">
      <dgm:prSet/>
      <dgm:spPr/>
      <dgm:t>
        <a:bodyPr/>
        <a:lstStyle/>
        <a:p>
          <a:endParaRPr lang="ru-RU"/>
        </a:p>
      </dgm:t>
    </dgm:pt>
    <dgm:pt modelId="{27D41466-16A9-486E-9027-5028962D3342}" type="sibTrans" cxnId="{12EB6D56-86C7-4ED1-A140-609B3DC6C53A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B8831243-87B7-4652-BB85-8F1B1EA5F839}">
      <dgm:prSet custT="1"/>
      <dgm:spPr>
        <a:solidFill>
          <a:schemeClr val="accent6">
            <a:lumMod val="40000"/>
            <a:lumOff val="60000"/>
          </a:schemeClr>
        </a:solidFill>
        <a:effectLst>
          <a:glow rad="101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ru-RU" sz="1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нахождение должности, которую замещал гражданин, в перечне, установленном нормативными правовыми актами Свердловской области и правовыми актами государственного органа</a:t>
          </a:r>
          <a:endParaRPr lang="ru-RU" sz="14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2DEB5C-5C2A-4B4A-A2DC-7BABB7E63CE7}" type="sibTrans" cxnId="{5BA7EAC6-0B92-4070-8E2E-A27752C83042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AF0D2943-0101-41AA-99A5-4D0AE5341DD5}" type="parTrans" cxnId="{5BA7EAC6-0B92-4070-8E2E-A27752C83042}">
      <dgm:prSet/>
      <dgm:spPr/>
      <dgm:t>
        <a:bodyPr/>
        <a:lstStyle/>
        <a:p>
          <a:endParaRPr lang="ru-RU"/>
        </a:p>
      </dgm:t>
    </dgm:pt>
    <dgm:pt modelId="{3B789884-5F69-4475-A750-377A709C5101}">
      <dgm:prSet custT="1"/>
      <dgm:spPr>
        <a:solidFill>
          <a:schemeClr val="accent5">
            <a:lumMod val="60000"/>
            <a:lumOff val="40000"/>
          </a:schemeClr>
        </a:solidFill>
        <a:effectLst>
          <a:glow rad="1397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ru-RU" sz="1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заключение трудового договора вне зависимости от размера заработной платы либо заключение гражданско-правового договора, стоимость выполнения работ (оказания услуг) по которому составляет более ста тысяч рублей в течение месяца</a:t>
          </a:r>
        </a:p>
      </dgm:t>
    </dgm:pt>
    <dgm:pt modelId="{C75B55A0-3E56-4373-93A7-706012362FC9}" type="parTrans" cxnId="{A2A1A0A5-B73B-48F1-8026-90F2B4779F95}">
      <dgm:prSet/>
      <dgm:spPr/>
      <dgm:t>
        <a:bodyPr/>
        <a:lstStyle/>
        <a:p>
          <a:endParaRPr lang="ru-RU"/>
        </a:p>
      </dgm:t>
    </dgm:pt>
    <dgm:pt modelId="{D4B5A274-7D77-4B42-A622-A50145BA3010}" type="sibTrans" cxnId="{A2A1A0A5-B73B-48F1-8026-90F2B4779F95}">
      <dgm:prSet/>
      <dgm:spPr/>
      <dgm:t>
        <a:bodyPr/>
        <a:lstStyle/>
        <a:p>
          <a:endParaRPr lang="ru-RU"/>
        </a:p>
      </dgm:t>
    </dgm:pt>
    <dgm:pt modelId="{57753DD4-2B4E-4C11-84C5-7A823CA381BE}" type="pres">
      <dgm:prSet presAssocID="{C58204F9-2DAE-497C-8608-77D443718EE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2B6FE-B37B-4687-8894-627F0CE99154}" type="pres">
      <dgm:prSet presAssocID="{C58204F9-2DAE-497C-8608-77D443718EE4}" presName="dummyMaxCanvas" presStyleCnt="0">
        <dgm:presLayoutVars/>
      </dgm:prSet>
      <dgm:spPr/>
    </dgm:pt>
    <dgm:pt modelId="{D1DCED44-577A-4F83-B81B-2ECB29841053}" type="pres">
      <dgm:prSet presAssocID="{C58204F9-2DAE-497C-8608-77D443718EE4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339E89-E003-4A61-AE8D-B7E3AD82F099}" type="pres">
      <dgm:prSet presAssocID="{C58204F9-2DAE-497C-8608-77D443718EE4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AB767D-258B-4BD2-B837-8D585CE0E14A}" type="pres">
      <dgm:prSet presAssocID="{C58204F9-2DAE-497C-8608-77D443718EE4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F66AD8-3B39-44ED-B38B-6EFDDA215ADC}" type="pres">
      <dgm:prSet presAssocID="{C58204F9-2DAE-497C-8608-77D443718EE4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9F527C-96E5-42C3-A7E1-6226B5691BDB}" type="pres">
      <dgm:prSet presAssocID="{C58204F9-2DAE-497C-8608-77D443718EE4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EDA84A-B9B4-4671-89B5-E670533BDCA9}" type="pres">
      <dgm:prSet presAssocID="{C58204F9-2DAE-497C-8608-77D443718EE4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6136A7-48B8-4138-ADFD-D677074C4EE2}" type="pres">
      <dgm:prSet presAssocID="{C58204F9-2DAE-497C-8608-77D443718EE4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057D1F-6FA0-41BE-B17F-922563CA0D6F}" type="pres">
      <dgm:prSet presAssocID="{C58204F9-2DAE-497C-8608-77D443718EE4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EE6046-6208-46A3-B3CC-3F0A4BCA0C3F}" type="pres">
      <dgm:prSet presAssocID="{C58204F9-2DAE-497C-8608-77D443718EE4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9500F3-4147-43CD-AC29-A68416CD08AE}" type="pres">
      <dgm:prSet presAssocID="{C58204F9-2DAE-497C-8608-77D443718EE4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868642-0BB1-4C9F-AF9E-66216BA718D1}" type="pres">
      <dgm:prSet presAssocID="{C58204F9-2DAE-497C-8608-77D443718EE4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FFEF4C-3289-4B88-B1DF-D895EBAF720E}" type="presOf" srcId="{A80267FD-B52C-4583-9618-B74D2847823A}" destId="{69EE6046-6208-46A3-B3CC-3F0A4BCA0C3F}" srcOrd="1" destOrd="0" presId="urn:microsoft.com/office/officeart/2005/8/layout/vProcess5"/>
    <dgm:cxn modelId="{A6A23E50-64D6-4B49-8885-369168DD15CD}" type="presOf" srcId="{8C025357-52AB-48FC-B7A4-42E7987826A6}" destId="{2EAB767D-258B-4BD2-B837-8D585CE0E14A}" srcOrd="0" destOrd="0" presId="urn:microsoft.com/office/officeart/2005/8/layout/vProcess5"/>
    <dgm:cxn modelId="{05FFBCB2-F1E6-4C23-B637-AD8945BC28FE}" type="presOf" srcId="{D82DEB5C-5C2A-4B4A-A2DC-7BABB7E63CE7}" destId="{DE9F527C-96E5-42C3-A7E1-6226B5691BDB}" srcOrd="0" destOrd="0" presId="urn:microsoft.com/office/officeart/2005/8/layout/vProcess5"/>
    <dgm:cxn modelId="{A2A1A0A5-B73B-48F1-8026-90F2B4779F95}" srcId="{C58204F9-2DAE-497C-8608-77D443718EE4}" destId="{3B789884-5F69-4475-A750-377A709C5101}" srcOrd="3" destOrd="0" parTransId="{C75B55A0-3E56-4373-93A7-706012362FC9}" sibTransId="{D4B5A274-7D77-4B42-A622-A50145BA3010}"/>
    <dgm:cxn modelId="{B21EEAED-2416-4C55-A708-6549D1D2AA98}" type="presOf" srcId="{27D41466-16A9-486E-9027-5028962D3342}" destId="{906136A7-48B8-4138-ADFD-D677074C4EE2}" srcOrd="0" destOrd="0" presId="urn:microsoft.com/office/officeart/2005/8/layout/vProcess5"/>
    <dgm:cxn modelId="{5BA7EAC6-0B92-4070-8E2E-A27752C83042}" srcId="{C58204F9-2DAE-497C-8608-77D443718EE4}" destId="{B8831243-87B7-4652-BB85-8F1B1EA5F839}" srcOrd="0" destOrd="0" parTransId="{AF0D2943-0101-41AA-99A5-4D0AE5341DD5}" sibTransId="{D82DEB5C-5C2A-4B4A-A2DC-7BABB7E63CE7}"/>
    <dgm:cxn modelId="{DAD464FD-53D6-4BB3-BCE3-2D68E55C6348}" type="presOf" srcId="{8C025357-52AB-48FC-B7A4-42E7987826A6}" destId="{739500F3-4147-43CD-AC29-A68416CD08AE}" srcOrd="1" destOrd="0" presId="urn:microsoft.com/office/officeart/2005/8/layout/vProcess5"/>
    <dgm:cxn modelId="{12EB6D56-86C7-4ED1-A140-609B3DC6C53A}" srcId="{C58204F9-2DAE-497C-8608-77D443718EE4}" destId="{8C025357-52AB-48FC-B7A4-42E7987826A6}" srcOrd="2" destOrd="0" parTransId="{84E987E6-80FE-4888-ADDD-E03A9A2E2438}" sibTransId="{27D41466-16A9-486E-9027-5028962D3342}"/>
    <dgm:cxn modelId="{5656CAD0-1214-48CD-B580-8048C6195885}" type="presOf" srcId="{A80267FD-B52C-4583-9618-B74D2847823A}" destId="{D5339E89-E003-4A61-AE8D-B7E3AD82F099}" srcOrd="0" destOrd="0" presId="urn:microsoft.com/office/officeart/2005/8/layout/vProcess5"/>
    <dgm:cxn modelId="{BADF2A61-2290-435E-A168-F63E710ACA61}" type="presOf" srcId="{B8831243-87B7-4652-BB85-8F1B1EA5F839}" destId="{D1DCED44-577A-4F83-B81B-2ECB29841053}" srcOrd="0" destOrd="0" presId="urn:microsoft.com/office/officeart/2005/8/layout/vProcess5"/>
    <dgm:cxn modelId="{8E9E0137-AD45-422B-AE65-131B460191D8}" type="presOf" srcId="{C58204F9-2DAE-497C-8608-77D443718EE4}" destId="{57753DD4-2B4E-4C11-84C5-7A823CA381BE}" srcOrd="0" destOrd="0" presId="urn:microsoft.com/office/officeart/2005/8/layout/vProcess5"/>
    <dgm:cxn modelId="{A2FDABDB-DFBF-4282-85C2-B326A3483E3C}" srcId="{C58204F9-2DAE-497C-8608-77D443718EE4}" destId="{A80267FD-B52C-4583-9618-B74D2847823A}" srcOrd="1" destOrd="0" parTransId="{E213DD43-B50E-4BD8-940A-7F46403925BE}" sibTransId="{A0C9E7CF-3C24-4F48-BAA5-BC0E5B3AFB86}"/>
    <dgm:cxn modelId="{6CBE0BF3-790C-4713-BC10-8539E43C98AE}" type="presOf" srcId="{B8831243-87B7-4652-BB85-8F1B1EA5F839}" destId="{1F057D1F-6FA0-41BE-B17F-922563CA0D6F}" srcOrd="1" destOrd="0" presId="urn:microsoft.com/office/officeart/2005/8/layout/vProcess5"/>
    <dgm:cxn modelId="{4ED06F85-5769-4123-89E1-2DC581D7F452}" type="presOf" srcId="{A0C9E7CF-3C24-4F48-BAA5-BC0E5B3AFB86}" destId="{90EDA84A-B9B4-4671-89B5-E670533BDCA9}" srcOrd="0" destOrd="0" presId="urn:microsoft.com/office/officeart/2005/8/layout/vProcess5"/>
    <dgm:cxn modelId="{6506C1DA-D74B-44B3-BD3A-31D40A15815D}" type="presOf" srcId="{3B789884-5F69-4475-A750-377A709C5101}" destId="{68868642-0BB1-4C9F-AF9E-66216BA718D1}" srcOrd="1" destOrd="0" presId="urn:microsoft.com/office/officeart/2005/8/layout/vProcess5"/>
    <dgm:cxn modelId="{AB67B3C2-C760-4842-825E-5A3F4E5605F9}" type="presOf" srcId="{3B789884-5F69-4475-A750-377A709C5101}" destId="{94F66AD8-3B39-44ED-B38B-6EFDDA215ADC}" srcOrd="0" destOrd="0" presId="urn:microsoft.com/office/officeart/2005/8/layout/vProcess5"/>
    <dgm:cxn modelId="{287DDAD1-C844-4EDD-AA03-535125EB7229}" type="presParOf" srcId="{57753DD4-2B4E-4C11-84C5-7A823CA381BE}" destId="{9952B6FE-B37B-4687-8894-627F0CE99154}" srcOrd="0" destOrd="0" presId="urn:microsoft.com/office/officeart/2005/8/layout/vProcess5"/>
    <dgm:cxn modelId="{1931BDA4-1990-474E-AD40-B91314A50339}" type="presParOf" srcId="{57753DD4-2B4E-4C11-84C5-7A823CA381BE}" destId="{D1DCED44-577A-4F83-B81B-2ECB29841053}" srcOrd="1" destOrd="0" presId="urn:microsoft.com/office/officeart/2005/8/layout/vProcess5"/>
    <dgm:cxn modelId="{E82D0BD2-6CBD-4EC0-AB20-37B76281B8F1}" type="presParOf" srcId="{57753DD4-2B4E-4C11-84C5-7A823CA381BE}" destId="{D5339E89-E003-4A61-AE8D-B7E3AD82F099}" srcOrd="2" destOrd="0" presId="urn:microsoft.com/office/officeart/2005/8/layout/vProcess5"/>
    <dgm:cxn modelId="{69AD9FF9-905B-433F-8F30-DFA5CCF37817}" type="presParOf" srcId="{57753DD4-2B4E-4C11-84C5-7A823CA381BE}" destId="{2EAB767D-258B-4BD2-B837-8D585CE0E14A}" srcOrd="3" destOrd="0" presId="urn:microsoft.com/office/officeart/2005/8/layout/vProcess5"/>
    <dgm:cxn modelId="{4B8ADD4D-DFCA-4889-9356-AD7ED8BD7148}" type="presParOf" srcId="{57753DD4-2B4E-4C11-84C5-7A823CA381BE}" destId="{94F66AD8-3B39-44ED-B38B-6EFDDA215ADC}" srcOrd="4" destOrd="0" presId="urn:microsoft.com/office/officeart/2005/8/layout/vProcess5"/>
    <dgm:cxn modelId="{5617085B-6AC4-4AD3-83BD-A2526F39F8FE}" type="presParOf" srcId="{57753DD4-2B4E-4C11-84C5-7A823CA381BE}" destId="{DE9F527C-96E5-42C3-A7E1-6226B5691BDB}" srcOrd="5" destOrd="0" presId="urn:microsoft.com/office/officeart/2005/8/layout/vProcess5"/>
    <dgm:cxn modelId="{D2CF671F-3236-4E82-95AC-01755B318B50}" type="presParOf" srcId="{57753DD4-2B4E-4C11-84C5-7A823CA381BE}" destId="{90EDA84A-B9B4-4671-89B5-E670533BDCA9}" srcOrd="6" destOrd="0" presId="urn:microsoft.com/office/officeart/2005/8/layout/vProcess5"/>
    <dgm:cxn modelId="{A8E50A0D-7EAB-4E23-8748-B4E2A000199C}" type="presParOf" srcId="{57753DD4-2B4E-4C11-84C5-7A823CA381BE}" destId="{906136A7-48B8-4138-ADFD-D677074C4EE2}" srcOrd="7" destOrd="0" presId="urn:microsoft.com/office/officeart/2005/8/layout/vProcess5"/>
    <dgm:cxn modelId="{1FFAFF26-DE75-4DCB-94D7-A624EBEF86A3}" type="presParOf" srcId="{57753DD4-2B4E-4C11-84C5-7A823CA381BE}" destId="{1F057D1F-6FA0-41BE-B17F-922563CA0D6F}" srcOrd="8" destOrd="0" presId="urn:microsoft.com/office/officeart/2005/8/layout/vProcess5"/>
    <dgm:cxn modelId="{7E40568E-D341-49B8-95C4-909FE7848D77}" type="presParOf" srcId="{57753DD4-2B4E-4C11-84C5-7A823CA381BE}" destId="{69EE6046-6208-46A3-B3CC-3F0A4BCA0C3F}" srcOrd="9" destOrd="0" presId="urn:microsoft.com/office/officeart/2005/8/layout/vProcess5"/>
    <dgm:cxn modelId="{067F2A8D-9B06-4190-A33F-304A6C28A2C9}" type="presParOf" srcId="{57753DD4-2B4E-4C11-84C5-7A823CA381BE}" destId="{739500F3-4147-43CD-AC29-A68416CD08AE}" srcOrd="10" destOrd="0" presId="urn:microsoft.com/office/officeart/2005/8/layout/vProcess5"/>
    <dgm:cxn modelId="{B0A27912-F49B-4F3E-B521-7CB756687DCF}" type="presParOf" srcId="{57753DD4-2B4E-4C11-84C5-7A823CA381BE}" destId="{68868642-0BB1-4C9F-AF9E-66216BA718D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1361CB1-0558-499C-AEF6-1054863A351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BE74F8E-18AE-48F6-8AF1-1F840D10E383}">
      <dgm:prSet phldrT="[Текст]"/>
      <dgm:spPr>
        <a:solidFill>
          <a:srgbClr val="7030A0"/>
        </a:solidFill>
        <a:ln w="57150"/>
      </dgm:spPr>
      <dgm:t>
        <a:bodyPr/>
        <a:lstStyle/>
        <a:p>
          <a:r>
            <a:rPr lang="ru-RU" dirty="0" smtClean="0"/>
            <a:t>гражданин избирается или назначается на государственную (муниципальную) должность</a:t>
          </a:r>
          <a:endParaRPr lang="ru-RU" dirty="0"/>
        </a:p>
      </dgm:t>
    </dgm:pt>
    <dgm:pt modelId="{45DC3E73-D911-41DE-9003-783EBF9992C9}" type="parTrans" cxnId="{96B890E4-DBC0-401C-96AA-F6DD68F82B35}">
      <dgm:prSet/>
      <dgm:spPr/>
      <dgm:t>
        <a:bodyPr/>
        <a:lstStyle/>
        <a:p>
          <a:endParaRPr lang="ru-RU"/>
        </a:p>
      </dgm:t>
    </dgm:pt>
    <dgm:pt modelId="{192446F2-DCA9-4444-893E-C66B65443094}" type="sibTrans" cxnId="{96B890E4-DBC0-401C-96AA-F6DD68F82B35}">
      <dgm:prSet/>
      <dgm:spPr/>
      <dgm:t>
        <a:bodyPr/>
        <a:lstStyle/>
        <a:p>
          <a:endParaRPr lang="ru-RU"/>
        </a:p>
      </dgm:t>
    </dgm:pt>
    <dgm:pt modelId="{A7760CB6-787E-44D1-A8A5-98F64F91C76F}">
      <dgm:prSet phldrT="[Текст]"/>
      <dgm:spPr>
        <a:solidFill>
          <a:srgbClr val="0070C0"/>
        </a:solidFill>
        <a:ln w="57150"/>
      </dgm:spPr>
      <dgm:t>
        <a:bodyPr/>
        <a:lstStyle/>
        <a:p>
          <a:r>
            <a:rPr lang="ru-RU" dirty="0" smtClean="0"/>
            <a:t>гражданин переходит на государственную (муниципальную) службу в другой государственный (муниципальный) орган; </a:t>
          </a:r>
          <a:endParaRPr lang="ru-RU" dirty="0"/>
        </a:p>
      </dgm:t>
    </dgm:pt>
    <dgm:pt modelId="{4316252C-8F37-4078-BFD4-1A3BB9188090}" type="parTrans" cxnId="{1785056F-A109-4A2B-BDCD-06548E4CB87D}">
      <dgm:prSet/>
      <dgm:spPr/>
      <dgm:t>
        <a:bodyPr/>
        <a:lstStyle/>
        <a:p>
          <a:endParaRPr lang="ru-RU"/>
        </a:p>
      </dgm:t>
    </dgm:pt>
    <dgm:pt modelId="{B36E617D-E0BA-4F2F-892D-D79251D4A714}" type="sibTrans" cxnId="{1785056F-A109-4A2B-BDCD-06548E4CB87D}">
      <dgm:prSet/>
      <dgm:spPr/>
      <dgm:t>
        <a:bodyPr/>
        <a:lstStyle/>
        <a:p>
          <a:endParaRPr lang="ru-RU"/>
        </a:p>
      </dgm:t>
    </dgm:pt>
    <dgm:pt modelId="{2CE889FC-7FD9-41E7-B59C-EDFCD14C092D}">
      <dgm:prSet phldrT="[Текст]"/>
      <dgm:spPr>
        <a:solidFill>
          <a:srgbClr val="F5A540"/>
        </a:solidFill>
        <a:ln w="57150"/>
      </dgm:spPr>
      <dgm:t>
        <a:bodyPr/>
        <a:lstStyle/>
        <a:p>
          <a:r>
            <a:rPr lang="ru-RU" dirty="0" smtClean="0"/>
            <a:t>гражданин поступает на работу в государственное (муниципальное) казенное учреждение</a:t>
          </a:r>
          <a:endParaRPr lang="ru-RU" dirty="0"/>
        </a:p>
      </dgm:t>
    </dgm:pt>
    <dgm:pt modelId="{5E5836F5-B5D7-4E64-A614-09A7C4E72E94}" type="parTrans" cxnId="{99355E66-3965-4283-A3AE-797DF6966F85}">
      <dgm:prSet/>
      <dgm:spPr/>
      <dgm:t>
        <a:bodyPr/>
        <a:lstStyle/>
        <a:p>
          <a:endParaRPr lang="ru-RU"/>
        </a:p>
      </dgm:t>
    </dgm:pt>
    <dgm:pt modelId="{C736554F-76E2-4928-95F6-F0D80AF483D2}" type="sibTrans" cxnId="{99355E66-3965-4283-A3AE-797DF6966F85}">
      <dgm:prSet/>
      <dgm:spPr/>
      <dgm:t>
        <a:bodyPr/>
        <a:lstStyle/>
        <a:p>
          <a:endParaRPr lang="ru-RU"/>
        </a:p>
      </dgm:t>
    </dgm:pt>
    <dgm:pt modelId="{1303B725-4DA1-4008-AD8E-D79F76CA66FC}">
      <dgm:prSet/>
      <dgm:spPr>
        <a:solidFill>
          <a:srgbClr val="92D050"/>
        </a:solidFill>
        <a:ln w="57150"/>
      </dgm:spPr>
      <dgm:t>
        <a:bodyPr/>
        <a:lstStyle/>
        <a:p>
          <a:r>
            <a:rPr lang="ru-RU" dirty="0" smtClean="0"/>
            <a:t>гражданин поступает на работу по трудовому договору в государственный (муниципальный) орган; </a:t>
          </a:r>
          <a:endParaRPr lang="ru-RU" dirty="0"/>
        </a:p>
      </dgm:t>
    </dgm:pt>
    <dgm:pt modelId="{C3171EB0-3167-4D9C-A9C6-EC5255F5E7E2}" type="parTrans" cxnId="{2F9EA6A3-7EFA-4607-8D71-E597AE3B0E75}">
      <dgm:prSet/>
      <dgm:spPr/>
      <dgm:t>
        <a:bodyPr/>
        <a:lstStyle/>
        <a:p>
          <a:endParaRPr lang="ru-RU"/>
        </a:p>
      </dgm:t>
    </dgm:pt>
    <dgm:pt modelId="{DD0CC26E-D152-4544-9B53-E1777C65C1E6}" type="sibTrans" cxnId="{2F9EA6A3-7EFA-4607-8D71-E597AE3B0E75}">
      <dgm:prSet/>
      <dgm:spPr/>
      <dgm:t>
        <a:bodyPr/>
        <a:lstStyle/>
        <a:p>
          <a:endParaRPr lang="ru-RU"/>
        </a:p>
      </dgm:t>
    </dgm:pt>
    <dgm:pt modelId="{E5CE2AC3-98EC-4C39-B617-070AF3922C28}">
      <dgm:prSet phldrT="[Текст]"/>
      <dgm:spPr>
        <a:solidFill>
          <a:srgbClr val="E846D5"/>
        </a:solidFill>
        <a:ln w="57150"/>
      </dgm:spPr>
      <dgm:t>
        <a:bodyPr/>
        <a:lstStyle/>
        <a:p>
          <a:r>
            <a:rPr lang="ru-RU" dirty="0" smtClean="0"/>
            <a:t>гражданин не осуществлял функции государственного (административного) управления организацией</a:t>
          </a:r>
          <a:endParaRPr lang="ru-RU" dirty="0"/>
        </a:p>
      </dgm:t>
    </dgm:pt>
    <dgm:pt modelId="{4C23469F-E691-430A-8495-4784F37518A5}" type="parTrans" cxnId="{F872B4BC-9F97-4980-A3AB-F0610A504FAA}">
      <dgm:prSet/>
      <dgm:spPr/>
      <dgm:t>
        <a:bodyPr/>
        <a:lstStyle/>
        <a:p>
          <a:endParaRPr lang="ru-RU"/>
        </a:p>
      </dgm:t>
    </dgm:pt>
    <dgm:pt modelId="{3E19499F-7D38-47AB-AA79-480E1878A02C}" type="sibTrans" cxnId="{F872B4BC-9F97-4980-A3AB-F0610A504FAA}">
      <dgm:prSet/>
      <dgm:spPr/>
      <dgm:t>
        <a:bodyPr/>
        <a:lstStyle/>
        <a:p>
          <a:endParaRPr lang="ru-RU"/>
        </a:p>
      </dgm:t>
    </dgm:pt>
    <dgm:pt modelId="{E6BFC890-5A21-4110-9F19-B1C8678E8CA6}" type="pres">
      <dgm:prSet presAssocID="{E1361CB1-0558-499C-AEF6-1054863A351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A9A8280-5986-41BE-9556-A218D4B22511}" type="pres">
      <dgm:prSet presAssocID="{6BE74F8E-18AE-48F6-8AF1-1F840D10E38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B6C9BB-1FC3-43E5-961E-6B558D66B802}" type="pres">
      <dgm:prSet presAssocID="{192446F2-DCA9-4444-893E-C66B65443094}" presName="sibTrans" presStyleCnt="0"/>
      <dgm:spPr/>
    </dgm:pt>
    <dgm:pt modelId="{619A465A-894C-4229-95C7-862E15F42BB8}" type="pres">
      <dgm:prSet presAssocID="{A7760CB6-787E-44D1-A8A5-98F64F91C76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E4B067-4EC7-4C9B-981C-93B688659618}" type="pres">
      <dgm:prSet presAssocID="{B36E617D-E0BA-4F2F-892D-D79251D4A714}" presName="sibTrans" presStyleCnt="0"/>
      <dgm:spPr/>
    </dgm:pt>
    <dgm:pt modelId="{BF38BFF9-E76F-469A-9DD2-AC37DE26E234}" type="pres">
      <dgm:prSet presAssocID="{1303B725-4DA1-4008-AD8E-D79F76CA66FC}" presName="node" presStyleLbl="node1" presStyleIdx="2" presStyleCnt="5" custScaleX="105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CDF5A4-1378-44F7-A3F3-6229189CE0B3}" type="pres">
      <dgm:prSet presAssocID="{DD0CC26E-D152-4544-9B53-E1777C65C1E6}" presName="sibTrans" presStyleCnt="0"/>
      <dgm:spPr/>
    </dgm:pt>
    <dgm:pt modelId="{109A77A5-2B54-4450-84B1-F9CE5AED1CC1}" type="pres">
      <dgm:prSet presAssocID="{2CE889FC-7FD9-41E7-B59C-EDFCD14C092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A7152C-1F4D-4EB0-8942-1DFA52FC5CC0}" type="pres">
      <dgm:prSet presAssocID="{C736554F-76E2-4928-95F6-F0D80AF483D2}" presName="sibTrans" presStyleCnt="0"/>
      <dgm:spPr/>
    </dgm:pt>
    <dgm:pt modelId="{BBF80FCE-F5D3-42BA-9795-F98319F712BF}" type="pres">
      <dgm:prSet presAssocID="{E5CE2AC3-98EC-4C39-B617-070AF3922C2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9EA6A3-7EFA-4607-8D71-E597AE3B0E75}" srcId="{E1361CB1-0558-499C-AEF6-1054863A351C}" destId="{1303B725-4DA1-4008-AD8E-D79F76CA66FC}" srcOrd="2" destOrd="0" parTransId="{C3171EB0-3167-4D9C-A9C6-EC5255F5E7E2}" sibTransId="{DD0CC26E-D152-4544-9B53-E1777C65C1E6}"/>
    <dgm:cxn modelId="{D1CA410F-773A-4848-A733-549F8B905ABD}" type="presOf" srcId="{E1361CB1-0558-499C-AEF6-1054863A351C}" destId="{E6BFC890-5A21-4110-9F19-B1C8678E8CA6}" srcOrd="0" destOrd="0" presId="urn:microsoft.com/office/officeart/2005/8/layout/default"/>
    <dgm:cxn modelId="{455CB14D-E7E5-4FB9-A3FD-C5D69B7428AE}" type="presOf" srcId="{6BE74F8E-18AE-48F6-8AF1-1F840D10E383}" destId="{2A9A8280-5986-41BE-9556-A218D4B22511}" srcOrd="0" destOrd="0" presId="urn:microsoft.com/office/officeart/2005/8/layout/default"/>
    <dgm:cxn modelId="{1785056F-A109-4A2B-BDCD-06548E4CB87D}" srcId="{E1361CB1-0558-499C-AEF6-1054863A351C}" destId="{A7760CB6-787E-44D1-A8A5-98F64F91C76F}" srcOrd="1" destOrd="0" parTransId="{4316252C-8F37-4078-BFD4-1A3BB9188090}" sibTransId="{B36E617D-E0BA-4F2F-892D-D79251D4A714}"/>
    <dgm:cxn modelId="{99355E66-3965-4283-A3AE-797DF6966F85}" srcId="{E1361CB1-0558-499C-AEF6-1054863A351C}" destId="{2CE889FC-7FD9-41E7-B59C-EDFCD14C092D}" srcOrd="3" destOrd="0" parTransId="{5E5836F5-B5D7-4E64-A614-09A7C4E72E94}" sibTransId="{C736554F-76E2-4928-95F6-F0D80AF483D2}"/>
    <dgm:cxn modelId="{F872B4BC-9F97-4980-A3AB-F0610A504FAA}" srcId="{E1361CB1-0558-499C-AEF6-1054863A351C}" destId="{E5CE2AC3-98EC-4C39-B617-070AF3922C28}" srcOrd="4" destOrd="0" parTransId="{4C23469F-E691-430A-8495-4784F37518A5}" sibTransId="{3E19499F-7D38-47AB-AA79-480E1878A02C}"/>
    <dgm:cxn modelId="{E8B941C3-8CDB-4BE8-8C94-5561B0334322}" type="presOf" srcId="{E5CE2AC3-98EC-4C39-B617-070AF3922C28}" destId="{BBF80FCE-F5D3-42BA-9795-F98319F712BF}" srcOrd="0" destOrd="0" presId="urn:microsoft.com/office/officeart/2005/8/layout/default"/>
    <dgm:cxn modelId="{E1A11BA1-C9C1-477D-9636-7055F5F4792A}" type="presOf" srcId="{1303B725-4DA1-4008-AD8E-D79F76CA66FC}" destId="{BF38BFF9-E76F-469A-9DD2-AC37DE26E234}" srcOrd="0" destOrd="0" presId="urn:microsoft.com/office/officeart/2005/8/layout/default"/>
    <dgm:cxn modelId="{A9ECA551-C0E1-4220-B823-36C1950143FE}" type="presOf" srcId="{A7760CB6-787E-44D1-A8A5-98F64F91C76F}" destId="{619A465A-894C-4229-95C7-862E15F42BB8}" srcOrd="0" destOrd="0" presId="urn:microsoft.com/office/officeart/2005/8/layout/default"/>
    <dgm:cxn modelId="{96B890E4-DBC0-401C-96AA-F6DD68F82B35}" srcId="{E1361CB1-0558-499C-AEF6-1054863A351C}" destId="{6BE74F8E-18AE-48F6-8AF1-1F840D10E383}" srcOrd="0" destOrd="0" parTransId="{45DC3E73-D911-41DE-9003-783EBF9992C9}" sibTransId="{192446F2-DCA9-4444-893E-C66B65443094}"/>
    <dgm:cxn modelId="{1461E913-F374-413B-A720-79C0B7D4FE92}" type="presOf" srcId="{2CE889FC-7FD9-41E7-B59C-EDFCD14C092D}" destId="{109A77A5-2B54-4450-84B1-F9CE5AED1CC1}" srcOrd="0" destOrd="0" presId="urn:microsoft.com/office/officeart/2005/8/layout/default"/>
    <dgm:cxn modelId="{ED43A5FE-570D-466A-BF47-3AB4EB4C9E94}" type="presParOf" srcId="{E6BFC890-5A21-4110-9F19-B1C8678E8CA6}" destId="{2A9A8280-5986-41BE-9556-A218D4B22511}" srcOrd="0" destOrd="0" presId="urn:microsoft.com/office/officeart/2005/8/layout/default"/>
    <dgm:cxn modelId="{7B97728F-1861-458F-8BF5-A3BD301DDD68}" type="presParOf" srcId="{E6BFC890-5A21-4110-9F19-B1C8678E8CA6}" destId="{1EB6C9BB-1FC3-43E5-961E-6B558D66B802}" srcOrd="1" destOrd="0" presId="urn:microsoft.com/office/officeart/2005/8/layout/default"/>
    <dgm:cxn modelId="{2D812A85-3763-4766-8911-AF835827171F}" type="presParOf" srcId="{E6BFC890-5A21-4110-9F19-B1C8678E8CA6}" destId="{619A465A-894C-4229-95C7-862E15F42BB8}" srcOrd="2" destOrd="0" presId="urn:microsoft.com/office/officeart/2005/8/layout/default"/>
    <dgm:cxn modelId="{38923391-ECE6-4A0F-832A-687515FF22CB}" type="presParOf" srcId="{E6BFC890-5A21-4110-9F19-B1C8678E8CA6}" destId="{ADE4B067-4EC7-4C9B-981C-93B688659618}" srcOrd="3" destOrd="0" presId="urn:microsoft.com/office/officeart/2005/8/layout/default"/>
    <dgm:cxn modelId="{699F10B4-0695-44A4-A6F6-39D8A7A2D079}" type="presParOf" srcId="{E6BFC890-5A21-4110-9F19-B1C8678E8CA6}" destId="{BF38BFF9-E76F-469A-9DD2-AC37DE26E234}" srcOrd="4" destOrd="0" presId="urn:microsoft.com/office/officeart/2005/8/layout/default"/>
    <dgm:cxn modelId="{EBE91D4D-2714-4D8C-B452-6E6AA650C839}" type="presParOf" srcId="{E6BFC890-5A21-4110-9F19-B1C8678E8CA6}" destId="{F4CDF5A4-1378-44F7-A3F3-6229189CE0B3}" srcOrd="5" destOrd="0" presId="urn:microsoft.com/office/officeart/2005/8/layout/default"/>
    <dgm:cxn modelId="{F862B9CF-D6A2-47CB-803F-434D21942684}" type="presParOf" srcId="{E6BFC890-5A21-4110-9F19-B1C8678E8CA6}" destId="{109A77A5-2B54-4450-84B1-F9CE5AED1CC1}" srcOrd="6" destOrd="0" presId="urn:microsoft.com/office/officeart/2005/8/layout/default"/>
    <dgm:cxn modelId="{BE4FA6DD-0436-4948-AFCF-B9EFC7410D4C}" type="presParOf" srcId="{E6BFC890-5A21-4110-9F19-B1C8678E8CA6}" destId="{3CA7152C-1F4D-4EB0-8942-1DFA52FC5CC0}" srcOrd="7" destOrd="0" presId="urn:microsoft.com/office/officeart/2005/8/layout/default"/>
    <dgm:cxn modelId="{C326548F-03AF-4AB6-9129-CF5D3B2BAD9B}" type="presParOf" srcId="{E6BFC890-5A21-4110-9F19-B1C8678E8CA6}" destId="{BBF80FCE-F5D3-42BA-9795-F98319F712B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86B677F-80F9-41C6-AD3A-F13A4F944A4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F366FA-7FB1-4D71-86EA-D74EEC47AF2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на граждан  - в размере от двух тысяч до четырех тысяч рублей</a:t>
          </a:r>
          <a:endParaRPr lang="ru-RU" sz="180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6E5425-96FB-440C-AC2B-8471B478B72F}" type="parTrans" cxnId="{77F40F23-980C-48F4-9639-BA8D23CE253E}">
      <dgm:prSet/>
      <dgm:spPr/>
      <dgm:t>
        <a:bodyPr/>
        <a:lstStyle/>
        <a:p>
          <a:endParaRPr lang="ru-RU"/>
        </a:p>
      </dgm:t>
    </dgm:pt>
    <dgm:pt modelId="{89CEB8C6-E10E-4602-B329-60D593807BE1}" type="sibTrans" cxnId="{77F40F23-980C-48F4-9639-BA8D23CE253E}">
      <dgm:prSet/>
      <dgm:spPr/>
      <dgm:t>
        <a:bodyPr/>
        <a:lstStyle/>
        <a:p>
          <a:endParaRPr lang="ru-RU"/>
        </a:p>
      </dgm:t>
    </dgm:pt>
    <dgm:pt modelId="{D13E1388-3F95-49F1-B5AB-AA7AB6D5827A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на должностных лиц - от двадцати тысяч до пятидесяти тысяч рублей</a:t>
          </a:r>
          <a:endParaRPr lang="ru-RU" sz="180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518447-D796-4F8F-A2ED-B7B00E9E9532}" type="parTrans" cxnId="{ACB2E802-2F99-4C00-BE82-CE5E3D241694}">
      <dgm:prSet/>
      <dgm:spPr/>
      <dgm:t>
        <a:bodyPr/>
        <a:lstStyle/>
        <a:p>
          <a:endParaRPr lang="ru-RU"/>
        </a:p>
      </dgm:t>
    </dgm:pt>
    <dgm:pt modelId="{494587C3-1ACA-4228-B884-C39721BC2CAC}" type="sibTrans" cxnId="{ACB2E802-2F99-4C00-BE82-CE5E3D241694}">
      <dgm:prSet/>
      <dgm:spPr/>
      <dgm:t>
        <a:bodyPr/>
        <a:lstStyle/>
        <a:p>
          <a:endParaRPr lang="ru-RU"/>
        </a:p>
      </dgm:t>
    </dgm:pt>
    <dgm:pt modelId="{BF6ED53F-6257-4CE5-A550-34F9DE1D1BF1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на юридических лиц - от ста тысяч до пятисот тысяч рублей</a:t>
          </a:r>
          <a:endParaRPr lang="ru-RU" sz="180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69DD31-9E02-4272-AD2E-1DFD12F36402}" type="parTrans" cxnId="{76ED03A3-F898-468F-95D6-D781C9D64651}">
      <dgm:prSet/>
      <dgm:spPr/>
      <dgm:t>
        <a:bodyPr/>
        <a:lstStyle/>
        <a:p>
          <a:endParaRPr lang="ru-RU"/>
        </a:p>
      </dgm:t>
    </dgm:pt>
    <dgm:pt modelId="{EB92C38F-0E4D-4E39-85C6-863FFF1817C3}" type="sibTrans" cxnId="{76ED03A3-F898-468F-95D6-D781C9D64651}">
      <dgm:prSet/>
      <dgm:spPr/>
      <dgm:t>
        <a:bodyPr/>
        <a:lstStyle/>
        <a:p>
          <a:endParaRPr lang="ru-RU"/>
        </a:p>
      </dgm:t>
    </dgm:pt>
    <dgm:pt modelId="{83D440C6-A320-48E6-8E4F-7BB78366372B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Административный штраф:</a:t>
          </a:r>
          <a:endParaRPr lang="ru-RU" sz="900" dirty="0"/>
        </a:p>
      </dgm:t>
    </dgm:pt>
    <dgm:pt modelId="{A1EEFE8A-7F3E-4403-860F-5843D542A8C8}" type="parTrans" cxnId="{4A5248F5-12D5-4D94-9CFB-457A5274D3BF}">
      <dgm:prSet/>
      <dgm:spPr/>
      <dgm:t>
        <a:bodyPr/>
        <a:lstStyle/>
        <a:p>
          <a:endParaRPr lang="ru-RU"/>
        </a:p>
      </dgm:t>
    </dgm:pt>
    <dgm:pt modelId="{20BF53EA-E2C1-4F3F-96CE-08BF23258990}" type="sibTrans" cxnId="{4A5248F5-12D5-4D94-9CFB-457A5274D3BF}">
      <dgm:prSet/>
      <dgm:spPr/>
      <dgm:t>
        <a:bodyPr/>
        <a:lstStyle/>
        <a:p>
          <a:endParaRPr lang="ru-RU"/>
        </a:p>
      </dgm:t>
    </dgm:pt>
    <dgm:pt modelId="{2681C3B0-ABE2-4D6D-A169-7BD8775A5235}" type="pres">
      <dgm:prSet presAssocID="{586B677F-80F9-41C6-AD3A-F13A4F944A4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1F5B30-74FC-4F53-AC72-BB9216EBA87E}" type="pres">
      <dgm:prSet presAssocID="{83D440C6-A320-48E6-8E4F-7BB78366372B}" presName="parentLin" presStyleCnt="0"/>
      <dgm:spPr/>
    </dgm:pt>
    <dgm:pt modelId="{3AEB2FE3-7902-4BE9-ABE2-9A5F73FA005D}" type="pres">
      <dgm:prSet presAssocID="{83D440C6-A320-48E6-8E4F-7BB78366372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FD2EDC1-55BE-4ACA-A823-0779B9541DA2}" type="pres">
      <dgm:prSet presAssocID="{83D440C6-A320-48E6-8E4F-7BB78366372B}" presName="parentText" presStyleLbl="node1" presStyleIdx="0" presStyleCnt="4" custScaleX="100208" custScaleY="243842" custLinFactNeighborX="3995" custLinFactNeighborY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BB2D31-67BA-483B-A47A-46978DB55D49}" type="pres">
      <dgm:prSet presAssocID="{83D440C6-A320-48E6-8E4F-7BB78366372B}" presName="negativeSpace" presStyleCnt="0"/>
      <dgm:spPr/>
    </dgm:pt>
    <dgm:pt modelId="{503B0D86-5105-4DF2-898E-B9EA8536AEF7}" type="pres">
      <dgm:prSet presAssocID="{83D440C6-A320-48E6-8E4F-7BB78366372B}" presName="childText" presStyleLbl="conFgAcc1" presStyleIdx="0" presStyleCnt="4">
        <dgm:presLayoutVars>
          <dgm:bulletEnabled val="1"/>
        </dgm:presLayoutVars>
      </dgm:prSet>
      <dgm:spPr>
        <a:solidFill>
          <a:srgbClr val="7030A0">
            <a:alpha val="90000"/>
          </a:srgbClr>
        </a:solidFill>
      </dgm:spPr>
    </dgm:pt>
    <dgm:pt modelId="{DA38B778-A1BE-4E80-995D-18DBEE5C5DBC}" type="pres">
      <dgm:prSet presAssocID="{20BF53EA-E2C1-4F3F-96CE-08BF23258990}" presName="spaceBetweenRectangles" presStyleCnt="0"/>
      <dgm:spPr/>
    </dgm:pt>
    <dgm:pt modelId="{55AC8677-34B2-445F-962E-69C04830DD8E}" type="pres">
      <dgm:prSet presAssocID="{D8F366FA-7FB1-4D71-86EA-D74EEC47AF28}" presName="parentLin" presStyleCnt="0"/>
      <dgm:spPr/>
    </dgm:pt>
    <dgm:pt modelId="{1DACEA1F-6C64-4CE9-8171-E35029CE62EF}" type="pres">
      <dgm:prSet presAssocID="{D8F366FA-7FB1-4D71-86EA-D74EEC47AF2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BABA1899-8B65-4DB0-BD9C-50CBF8D30068}" type="pres">
      <dgm:prSet presAssocID="{D8F366FA-7FB1-4D71-86EA-D74EEC47AF28}" presName="parentText" presStyleLbl="node1" presStyleIdx="1" presStyleCnt="4" custScaleX="99425" custScaleY="23913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5551A2-BE3D-422B-B95F-175AB52F5069}" type="pres">
      <dgm:prSet presAssocID="{D8F366FA-7FB1-4D71-86EA-D74EEC47AF28}" presName="negativeSpace" presStyleCnt="0"/>
      <dgm:spPr/>
    </dgm:pt>
    <dgm:pt modelId="{4097A5C8-4C76-45AC-87DC-05CB510009D6}" type="pres">
      <dgm:prSet presAssocID="{D8F366FA-7FB1-4D71-86EA-D74EEC47AF28}" presName="childText" presStyleLbl="conFgAcc1" presStyleIdx="1" presStyleCnt="4">
        <dgm:presLayoutVars>
          <dgm:bulletEnabled val="1"/>
        </dgm:presLayoutVars>
      </dgm:prSet>
      <dgm:spPr>
        <a:solidFill>
          <a:srgbClr val="7030A0">
            <a:alpha val="90000"/>
          </a:srgbClr>
        </a:solidFill>
      </dgm:spPr>
    </dgm:pt>
    <dgm:pt modelId="{B0ED13C2-72F0-420C-90E0-87078186FCA8}" type="pres">
      <dgm:prSet presAssocID="{89CEB8C6-E10E-4602-B329-60D593807BE1}" presName="spaceBetweenRectangles" presStyleCnt="0"/>
      <dgm:spPr/>
    </dgm:pt>
    <dgm:pt modelId="{29B44498-7E1E-4CB3-8EF0-D06B79DC391D}" type="pres">
      <dgm:prSet presAssocID="{D13E1388-3F95-49F1-B5AB-AA7AB6D5827A}" presName="parentLin" presStyleCnt="0"/>
      <dgm:spPr/>
    </dgm:pt>
    <dgm:pt modelId="{8164062B-8DB2-45F3-A996-33C2701EA9B2}" type="pres">
      <dgm:prSet presAssocID="{D13E1388-3F95-49F1-B5AB-AA7AB6D5827A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DD2FBE4D-25A4-44D2-A7E4-D77A503FFA98}" type="pres">
      <dgm:prSet presAssocID="{D13E1388-3F95-49F1-B5AB-AA7AB6D5827A}" presName="parentText" presStyleLbl="node1" presStyleIdx="2" presStyleCnt="4" custScaleX="99425" custScaleY="1977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95B6DE-20A9-47D3-B699-ED4833AB19C3}" type="pres">
      <dgm:prSet presAssocID="{D13E1388-3F95-49F1-B5AB-AA7AB6D5827A}" presName="negativeSpace" presStyleCnt="0"/>
      <dgm:spPr/>
    </dgm:pt>
    <dgm:pt modelId="{6D9270B2-DDEF-42BA-834A-81D8997C7B79}" type="pres">
      <dgm:prSet presAssocID="{D13E1388-3F95-49F1-B5AB-AA7AB6D5827A}" presName="childText" presStyleLbl="conFgAcc1" presStyleIdx="2" presStyleCnt="4">
        <dgm:presLayoutVars>
          <dgm:bulletEnabled val="1"/>
        </dgm:presLayoutVars>
      </dgm:prSet>
      <dgm:spPr>
        <a:solidFill>
          <a:srgbClr val="7030A0">
            <a:alpha val="90000"/>
          </a:srgbClr>
        </a:solidFill>
      </dgm:spPr>
    </dgm:pt>
    <dgm:pt modelId="{767695EB-347F-40EC-B788-55DDDEC262E0}" type="pres">
      <dgm:prSet presAssocID="{494587C3-1ACA-4228-B884-C39721BC2CAC}" presName="spaceBetweenRectangles" presStyleCnt="0"/>
      <dgm:spPr/>
    </dgm:pt>
    <dgm:pt modelId="{AF787CA5-C880-48F8-AF47-2E53BB1FF5ED}" type="pres">
      <dgm:prSet presAssocID="{BF6ED53F-6257-4CE5-A550-34F9DE1D1BF1}" presName="parentLin" presStyleCnt="0"/>
      <dgm:spPr/>
    </dgm:pt>
    <dgm:pt modelId="{A215380E-DFD9-401F-9F73-F2171A888E7B}" type="pres">
      <dgm:prSet presAssocID="{BF6ED53F-6257-4CE5-A550-34F9DE1D1BF1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BE50CD8F-B4D2-4AE1-BC63-DEBA3AAF4432}" type="pres">
      <dgm:prSet presAssocID="{BF6ED53F-6257-4CE5-A550-34F9DE1D1BF1}" presName="parentText" presStyleLbl="node1" presStyleIdx="3" presStyleCnt="4" custScaleX="99633" custScaleY="2070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2284C8-55E8-417B-89E7-9A5659F546F6}" type="pres">
      <dgm:prSet presAssocID="{BF6ED53F-6257-4CE5-A550-34F9DE1D1BF1}" presName="negativeSpace" presStyleCnt="0"/>
      <dgm:spPr/>
    </dgm:pt>
    <dgm:pt modelId="{7C691768-D53F-43ED-9836-7DA65E281C6C}" type="pres">
      <dgm:prSet presAssocID="{BF6ED53F-6257-4CE5-A550-34F9DE1D1BF1}" presName="childText" presStyleLbl="conFgAcc1" presStyleIdx="3" presStyleCnt="4">
        <dgm:presLayoutVars>
          <dgm:bulletEnabled val="1"/>
        </dgm:presLayoutVars>
      </dgm:prSet>
      <dgm:spPr>
        <a:solidFill>
          <a:srgbClr val="7030A0">
            <a:alpha val="90000"/>
          </a:srgbClr>
        </a:solidFill>
      </dgm:spPr>
    </dgm:pt>
  </dgm:ptLst>
  <dgm:cxnLst>
    <dgm:cxn modelId="{7DC64889-09C9-4B85-A2B5-FDB531993721}" type="presOf" srcId="{D8F366FA-7FB1-4D71-86EA-D74EEC47AF28}" destId="{BABA1899-8B65-4DB0-BD9C-50CBF8D30068}" srcOrd="1" destOrd="0" presId="urn:microsoft.com/office/officeart/2005/8/layout/list1"/>
    <dgm:cxn modelId="{488903A3-E744-4B20-AAB4-0D6BB96D1583}" type="presOf" srcId="{83D440C6-A320-48E6-8E4F-7BB78366372B}" destId="{3AEB2FE3-7902-4BE9-ABE2-9A5F73FA005D}" srcOrd="0" destOrd="0" presId="urn:microsoft.com/office/officeart/2005/8/layout/list1"/>
    <dgm:cxn modelId="{20EB62FB-82A8-4FD5-9A3B-CD7A884EA5EA}" type="presOf" srcId="{D13E1388-3F95-49F1-B5AB-AA7AB6D5827A}" destId="{DD2FBE4D-25A4-44D2-A7E4-D77A503FFA98}" srcOrd="1" destOrd="0" presId="urn:microsoft.com/office/officeart/2005/8/layout/list1"/>
    <dgm:cxn modelId="{4A5248F5-12D5-4D94-9CFB-457A5274D3BF}" srcId="{586B677F-80F9-41C6-AD3A-F13A4F944A48}" destId="{83D440C6-A320-48E6-8E4F-7BB78366372B}" srcOrd="0" destOrd="0" parTransId="{A1EEFE8A-7F3E-4403-860F-5843D542A8C8}" sibTransId="{20BF53EA-E2C1-4F3F-96CE-08BF23258990}"/>
    <dgm:cxn modelId="{1A1397BB-7DDF-40A7-B9F7-0700CDC95460}" type="presOf" srcId="{586B677F-80F9-41C6-AD3A-F13A4F944A48}" destId="{2681C3B0-ABE2-4D6D-A169-7BD8775A5235}" srcOrd="0" destOrd="0" presId="urn:microsoft.com/office/officeart/2005/8/layout/list1"/>
    <dgm:cxn modelId="{B36CF98C-0D73-4190-8723-E553B0E87751}" type="presOf" srcId="{83D440C6-A320-48E6-8E4F-7BB78366372B}" destId="{1FD2EDC1-55BE-4ACA-A823-0779B9541DA2}" srcOrd="1" destOrd="0" presId="urn:microsoft.com/office/officeart/2005/8/layout/list1"/>
    <dgm:cxn modelId="{2C63E3D6-A668-4F12-BFF2-6122B60DB847}" type="presOf" srcId="{BF6ED53F-6257-4CE5-A550-34F9DE1D1BF1}" destId="{A215380E-DFD9-401F-9F73-F2171A888E7B}" srcOrd="0" destOrd="0" presId="urn:microsoft.com/office/officeart/2005/8/layout/list1"/>
    <dgm:cxn modelId="{A5C0EC66-465B-49F6-A050-842F38C26E7C}" type="presOf" srcId="{D13E1388-3F95-49F1-B5AB-AA7AB6D5827A}" destId="{8164062B-8DB2-45F3-A996-33C2701EA9B2}" srcOrd="0" destOrd="0" presId="urn:microsoft.com/office/officeart/2005/8/layout/list1"/>
    <dgm:cxn modelId="{77F40F23-980C-48F4-9639-BA8D23CE253E}" srcId="{586B677F-80F9-41C6-AD3A-F13A4F944A48}" destId="{D8F366FA-7FB1-4D71-86EA-D74EEC47AF28}" srcOrd="1" destOrd="0" parTransId="{4C6E5425-96FB-440C-AC2B-8471B478B72F}" sibTransId="{89CEB8C6-E10E-4602-B329-60D593807BE1}"/>
    <dgm:cxn modelId="{76ED03A3-F898-468F-95D6-D781C9D64651}" srcId="{586B677F-80F9-41C6-AD3A-F13A4F944A48}" destId="{BF6ED53F-6257-4CE5-A550-34F9DE1D1BF1}" srcOrd="3" destOrd="0" parTransId="{D169DD31-9E02-4272-AD2E-1DFD12F36402}" sibTransId="{EB92C38F-0E4D-4E39-85C6-863FFF1817C3}"/>
    <dgm:cxn modelId="{ACB2E802-2F99-4C00-BE82-CE5E3D241694}" srcId="{586B677F-80F9-41C6-AD3A-F13A4F944A48}" destId="{D13E1388-3F95-49F1-B5AB-AA7AB6D5827A}" srcOrd="2" destOrd="0" parTransId="{9F518447-D796-4F8F-A2ED-B7B00E9E9532}" sibTransId="{494587C3-1ACA-4228-B884-C39721BC2CAC}"/>
    <dgm:cxn modelId="{2DE655F8-9308-4316-B9F7-CF1406EFC1D3}" type="presOf" srcId="{D8F366FA-7FB1-4D71-86EA-D74EEC47AF28}" destId="{1DACEA1F-6C64-4CE9-8171-E35029CE62EF}" srcOrd="0" destOrd="0" presId="urn:microsoft.com/office/officeart/2005/8/layout/list1"/>
    <dgm:cxn modelId="{39DA838D-7156-4F1E-BF4B-7992B68D619F}" type="presOf" srcId="{BF6ED53F-6257-4CE5-A550-34F9DE1D1BF1}" destId="{BE50CD8F-B4D2-4AE1-BC63-DEBA3AAF4432}" srcOrd="1" destOrd="0" presId="urn:microsoft.com/office/officeart/2005/8/layout/list1"/>
    <dgm:cxn modelId="{6673FB63-69CD-4D21-9ED0-F1A1BB290956}" type="presParOf" srcId="{2681C3B0-ABE2-4D6D-A169-7BD8775A5235}" destId="{901F5B30-74FC-4F53-AC72-BB9216EBA87E}" srcOrd="0" destOrd="0" presId="urn:microsoft.com/office/officeart/2005/8/layout/list1"/>
    <dgm:cxn modelId="{6DEEEF5B-66D6-4EDE-BC4B-AD4E65363828}" type="presParOf" srcId="{901F5B30-74FC-4F53-AC72-BB9216EBA87E}" destId="{3AEB2FE3-7902-4BE9-ABE2-9A5F73FA005D}" srcOrd="0" destOrd="0" presId="urn:microsoft.com/office/officeart/2005/8/layout/list1"/>
    <dgm:cxn modelId="{099A9722-8317-4938-978C-995AE7778DEA}" type="presParOf" srcId="{901F5B30-74FC-4F53-AC72-BB9216EBA87E}" destId="{1FD2EDC1-55BE-4ACA-A823-0779B9541DA2}" srcOrd="1" destOrd="0" presId="urn:microsoft.com/office/officeart/2005/8/layout/list1"/>
    <dgm:cxn modelId="{7C2F5E13-4676-4FFF-B620-43B8165D17BE}" type="presParOf" srcId="{2681C3B0-ABE2-4D6D-A169-7BD8775A5235}" destId="{14BB2D31-67BA-483B-A47A-46978DB55D49}" srcOrd="1" destOrd="0" presId="urn:microsoft.com/office/officeart/2005/8/layout/list1"/>
    <dgm:cxn modelId="{84301031-4BD9-4F92-BDB2-0998602CB627}" type="presParOf" srcId="{2681C3B0-ABE2-4D6D-A169-7BD8775A5235}" destId="{503B0D86-5105-4DF2-898E-B9EA8536AEF7}" srcOrd="2" destOrd="0" presId="urn:microsoft.com/office/officeart/2005/8/layout/list1"/>
    <dgm:cxn modelId="{32F03FBF-C657-4561-B757-123FDC93AFA6}" type="presParOf" srcId="{2681C3B0-ABE2-4D6D-A169-7BD8775A5235}" destId="{DA38B778-A1BE-4E80-995D-18DBEE5C5DBC}" srcOrd="3" destOrd="0" presId="urn:microsoft.com/office/officeart/2005/8/layout/list1"/>
    <dgm:cxn modelId="{F3D08488-F09A-4CB4-9096-E5D5EDD04BE0}" type="presParOf" srcId="{2681C3B0-ABE2-4D6D-A169-7BD8775A5235}" destId="{55AC8677-34B2-445F-962E-69C04830DD8E}" srcOrd="4" destOrd="0" presId="urn:microsoft.com/office/officeart/2005/8/layout/list1"/>
    <dgm:cxn modelId="{BAE531DD-E539-40E8-B37E-53D6DAA1886D}" type="presParOf" srcId="{55AC8677-34B2-445F-962E-69C04830DD8E}" destId="{1DACEA1F-6C64-4CE9-8171-E35029CE62EF}" srcOrd="0" destOrd="0" presId="urn:microsoft.com/office/officeart/2005/8/layout/list1"/>
    <dgm:cxn modelId="{F898B2E1-9F03-43CE-8989-36797F0D328C}" type="presParOf" srcId="{55AC8677-34B2-445F-962E-69C04830DD8E}" destId="{BABA1899-8B65-4DB0-BD9C-50CBF8D30068}" srcOrd="1" destOrd="0" presId="urn:microsoft.com/office/officeart/2005/8/layout/list1"/>
    <dgm:cxn modelId="{8A802A3B-BD8A-4D51-8A8C-6BC734D54D67}" type="presParOf" srcId="{2681C3B0-ABE2-4D6D-A169-7BD8775A5235}" destId="{535551A2-BE3D-422B-B95F-175AB52F5069}" srcOrd="5" destOrd="0" presId="urn:microsoft.com/office/officeart/2005/8/layout/list1"/>
    <dgm:cxn modelId="{97744EB8-9092-4568-910F-DFCBBEBF3AD4}" type="presParOf" srcId="{2681C3B0-ABE2-4D6D-A169-7BD8775A5235}" destId="{4097A5C8-4C76-45AC-87DC-05CB510009D6}" srcOrd="6" destOrd="0" presId="urn:microsoft.com/office/officeart/2005/8/layout/list1"/>
    <dgm:cxn modelId="{C4409D0A-9290-4FEC-B8A1-3868C4832821}" type="presParOf" srcId="{2681C3B0-ABE2-4D6D-A169-7BD8775A5235}" destId="{B0ED13C2-72F0-420C-90E0-87078186FCA8}" srcOrd="7" destOrd="0" presId="urn:microsoft.com/office/officeart/2005/8/layout/list1"/>
    <dgm:cxn modelId="{93E192F5-313A-44B8-BFEB-593E935053F4}" type="presParOf" srcId="{2681C3B0-ABE2-4D6D-A169-7BD8775A5235}" destId="{29B44498-7E1E-4CB3-8EF0-D06B79DC391D}" srcOrd="8" destOrd="0" presId="urn:microsoft.com/office/officeart/2005/8/layout/list1"/>
    <dgm:cxn modelId="{B58ED478-330B-4794-8566-609B01413370}" type="presParOf" srcId="{29B44498-7E1E-4CB3-8EF0-D06B79DC391D}" destId="{8164062B-8DB2-45F3-A996-33C2701EA9B2}" srcOrd="0" destOrd="0" presId="urn:microsoft.com/office/officeart/2005/8/layout/list1"/>
    <dgm:cxn modelId="{D3B092E4-E29B-4885-ACAE-279F5BE1ECBA}" type="presParOf" srcId="{29B44498-7E1E-4CB3-8EF0-D06B79DC391D}" destId="{DD2FBE4D-25A4-44D2-A7E4-D77A503FFA98}" srcOrd="1" destOrd="0" presId="urn:microsoft.com/office/officeart/2005/8/layout/list1"/>
    <dgm:cxn modelId="{BB0DB7EC-5022-4308-BC90-9252B3D5599F}" type="presParOf" srcId="{2681C3B0-ABE2-4D6D-A169-7BD8775A5235}" destId="{2895B6DE-20A9-47D3-B699-ED4833AB19C3}" srcOrd="9" destOrd="0" presId="urn:microsoft.com/office/officeart/2005/8/layout/list1"/>
    <dgm:cxn modelId="{46A6C759-69C7-488A-A69A-9C6107C80D8A}" type="presParOf" srcId="{2681C3B0-ABE2-4D6D-A169-7BD8775A5235}" destId="{6D9270B2-DDEF-42BA-834A-81D8997C7B79}" srcOrd="10" destOrd="0" presId="urn:microsoft.com/office/officeart/2005/8/layout/list1"/>
    <dgm:cxn modelId="{0954F8F5-0221-4D0A-9DCA-A98A07A6B133}" type="presParOf" srcId="{2681C3B0-ABE2-4D6D-A169-7BD8775A5235}" destId="{767695EB-347F-40EC-B788-55DDDEC262E0}" srcOrd="11" destOrd="0" presId="urn:microsoft.com/office/officeart/2005/8/layout/list1"/>
    <dgm:cxn modelId="{840682A6-68AB-496B-B774-89F109FBDD5D}" type="presParOf" srcId="{2681C3B0-ABE2-4D6D-A169-7BD8775A5235}" destId="{AF787CA5-C880-48F8-AF47-2E53BB1FF5ED}" srcOrd="12" destOrd="0" presId="urn:microsoft.com/office/officeart/2005/8/layout/list1"/>
    <dgm:cxn modelId="{F81C7442-91C3-439A-ABDF-85422733A895}" type="presParOf" srcId="{AF787CA5-C880-48F8-AF47-2E53BB1FF5ED}" destId="{A215380E-DFD9-401F-9F73-F2171A888E7B}" srcOrd="0" destOrd="0" presId="urn:microsoft.com/office/officeart/2005/8/layout/list1"/>
    <dgm:cxn modelId="{F91EAD72-C8F3-41CB-940B-9F0268577626}" type="presParOf" srcId="{AF787CA5-C880-48F8-AF47-2E53BB1FF5ED}" destId="{BE50CD8F-B4D2-4AE1-BC63-DEBA3AAF4432}" srcOrd="1" destOrd="0" presId="urn:microsoft.com/office/officeart/2005/8/layout/list1"/>
    <dgm:cxn modelId="{30BDC3F7-E5FC-4C61-B143-C6BBD36A8E3A}" type="presParOf" srcId="{2681C3B0-ABE2-4D6D-A169-7BD8775A5235}" destId="{AC2284C8-55E8-417B-89E7-9A5659F546F6}" srcOrd="13" destOrd="0" presId="urn:microsoft.com/office/officeart/2005/8/layout/list1"/>
    <dgm:cxn modelId="{DAE5C94E-77A7-4966-A946-B4B40D0D9D0C}" type="presParOf" srcId="{2681C3B0-ABE2-4D6D-A169-7BD8775A5235}" destId="{7C691768-D53F-43ED-9836-7DA65E281C6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8EF436-1C3C-4903-ACC3-F9B6BA123AAA}">
      <dsp:nvSpPr>
        <dsp:cNvPr id="0" name=""/>
        <dsp:cNvSpPr/>
      </dsp:nvSpPr>
      <dsp:spPr>
        <a:xfrm>
          <a:off x="-5232337" y="-798064"/>
          <a:ext cx="6204640" cy="6204640"/>
        </a:xfrm>
        <a:prstGeom prst="blockArc">
          <a:avLst>
            <a:gd name="adj1" fmla="val 18900000"/>
            <a:gd name="adj2" fmla="val 2700000"/>
            <a:gd name="adj3" fmla="val 348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3098F1-2AA0-4340-9C23-2B928106E041}">
      <dsp:nvSpPr>
        <dsp:cNvPr id="0" name=""/>
        <dsp:cNvSpPr/>
      </dsp:nvSpPr>
      <dsp:spPr>
        <a:xfrm>
          <a:off x="576047" y="331236"/>
          <a:ext cx="7012536" cy="1180931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01600">
            <a:schemeClr val="accent4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1601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гражданин - бывший гражданский служащий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6047" y="331236"/>
        <a:ext cx="7012536" cy="1180931"/>
      </dsp:txXfrm>
    </dsp:sp>
    <dsp:sp modelId="{F87F90E3-0CC2-490E-B902-7D7D09B48891}">
      <dsp:nvSpPr>
        <dsp:cNvPr id="0" name=""/>
        <dsp:cNvSpPr/>
      </dsp:nvSpPr>
      <dsp:spPr>
        <a:xfrm>
          <a:off x="41457" y="345638"/>
          <a:ext cx="1152128" cy="1152128"/>
        </a:xfrm>
        <a:prstGeom prst="ellipse">
          <a:avLst/>
        </a:prstGeom>
        <a:solidFill>
          <a:srgbClr val="FF000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EEC8B9-09D4-4804-AF69-09C8A9D6EA7D}">
      <dsp:nvSpPr>
        <dsp:cNvPr id="0" name=""/>
        <dsp:cNvSpPr/>
      </dsp:nvSpPr>
      <dsp:spPr>
        <a:xfrm>
          <a:off x="913949" y="1728192"/>
          <a:ext cx="6671772" cy="1152128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1601" tIns="40640" rIns="40640" bIns="4064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бывший представитель нанимателя - государственный орган, в котором гражданин замещал должность государственной гражданской службы Свердловской области</a:t>
          </a:r>
          <a:endParaRPr lang="ru-RU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3949" y="1728192"/>
        <a:ext cx="6671772" cy="1152128"/>
      </dsp:txXfrm>
    </dsp:sp>
    <dsp:sp modelId="{34101F5E-D34F-4916-A304-736F9FCA47FA}">
      <dsp:nvSpPr>
        <dsp:cNvPr id="0" name=""/>
        <dsp:cNvSpPr/>
      </dsp:nvSpPr>
      <dsp:spPr>
        <a:xfrm>
          <a:off x="376496" y="1728192"/>
          <a:ext cx="1152128" cy="1152128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939CDE-F892-432D-B016-EA576816176D}">
      <dsp:nvSpPr>
        <dsp:cNvPr id="0" name=""/>
        <dsp:cNvSpPr/>
      </dsp:nvSpPr>
      <dsp:spPr>
        <a:xfrm>
          <a:off x="573241" y="3125147"/>
          <a:ext cx="7018149" cy="1123324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1601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новый работодатель - организация (коммерческая или некоммерческая, в том числе государственная корпорация, компания или публично-правовая компания), с которой гражданин планирует заключить, заключает или заключил трудовой или гражданско-правовой договор</a:t>
          </a:r>
          <a:endParaRPr lang="ru-RU" sz="1400" b="1" kern="120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3241" y="3125147"/>
        <a:ext cx="7018149" cy="1123324"/>
      </dsp:txXfrm>
    </dsp:sp>
    <dsp:sp modelId="{1DEB09E5-CD45-48AA-9B17-F2B8FC14312B}">
      <dsp:nvSpPr>
        <dsp:cNvPr id="0" name=""/>
        <dsp:cNvSpPr/>
      </dsp:nvSpPr>
      <dsp:spPr>
        <a:xfrm>
          <a:off x="41457" y="3110745"/>
          <a:ext cx="1152128" cy="1152128"/>
        </a:xfrm>
        <a:prstGeom prst="ellipse">
          <a:avLst/>
        </a:prstGeom>
        <a:solidFill>
          <a:srgbClr val="00206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DCED44-577A-4F83-B81B-2ECB29841053}">
      <dsp:nvSpPr>
        <dsp:cNvPr id="0" name=""/>
        <dsp:cNvSpPr/>
      </dsp:nvSpPr>
      <dsp:spPr>
        <a:xfrm>
          <a:off x="0" y="0"/>
          <a:ext cx="6451916" cy="104555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01600">
            <a:schemeClr val="accent6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нахождение должности, которую замещал гражданин, в перечне, установленном нормативными правовыми актами Свердловской области и правовыми актами государственного органа</a:t>
          </a:r>
          <a:endParaRPr lang="ru-RU" sz="14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623" y="30623"/>
        <a:ext cx="5235330" cy="984310"/>
      </dsp:txXfrm>
    </dsp:sp>
    <dsp:sp modelId="{D5339E89-E003-4A61-AE8D-B7E3AD82F099}">
      <dsp:nvSpPr>
        <dsp:cNvPr id="0" name=""/>
        <dsp:cNvSpPr/>
      </dsp:nvSpPr>
      <dsp:spPr>
        <a:xfrm>
          <a:off x="540347" y="1235657"/>
          <a:ext cx="6451916" cy="1045556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3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 должностные (служебные) обязанности гражданина входили отдельные функции государственного (административного) управления организацией, в которую он трудоустраивается</a:t>
          </a:r>
        </a:p>
      </dsp:txBody>
      <dsp:txXfrm>
        <a:off x="570970" y="1266280"/>
        <a:ext cx="5170710" cy="984310"/>
      </dsp:txXfrm>
    </dsp:sp>
    <dsp:sp modelId="{2EAB767D-258B-4BD2-B837-8D585CE0E14A}">
      <dsp:nvSpPr>
        <dsp:cNvPr id="0" name=""/>
        <dsp:cNvSpPr/>
      </dsp:nvSpPr>
      <dsp:spPr>
        <a:xfrm>
          <a:off x="1072631" y="2471314"/>
          <a:ext cx="6451916" cy="1045556"/>
        </a:xfrm>
        <a:prstGeom prst="roundRect">
          <a:avLst>
            <a:gd name="adj" fmla="val 10000"/>
          </a:avLst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прошло менее двух лет со дня увольнения гражданина с гражданской службы Свердловской области</a:t>
          </a:r>
        </a:p>
      </dsp:txBody>
      <dsp:txXfrm>
        <a:off x="1103254" y="2501937"/>
        <a:ext cx="5178775" cy="984310"/>
      </dsp:txXfrm>
    </dsp:sp>
    <dsp:sp modelId="{94F66AD8-3B39-44ED-B38B-6EFDDA215ADC}">
      <dsp:nvSpPr>
        <dsp:cNvPr id="0" name=""/>
        <dsp:cNvSpPr/>
      </dsp:nvSpPr>
      <dsp:spPr>
        <a:xfrm>
          <a:off x="1612978" y="3706971"/>
          <a:ext cx="6451916" cy="1045556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заключение трудового договора вне зависимости от размера заработной платы либо заключение гражданско-правового договора, стоимость выполнения работ (оказания услуг) по которому составляет более ста тысяч рублей в течение месяца</a:t>
          </a:r>
        </a:p>
      </dsp:txBody>
      <dsp:txXfrm>
        <a:off x="1643601" y="3737594"/>
        <a:ext cx="5170710" cy="984310"/>
      </dsp:txXfrm>
    </dsp:sp>
    <dsp:sp modelId="{DE9F527C-96E5-42C3-A7E1-6226B5691BDB}">
      <dsp:nvSpPr>
        <dsp:cNvPr id="0" name=""/>
        <dsp:cNvSpPr/>
      </dsp:nvSpPr>
      <dsp:spPr>
        <a:xfrm>
          <a:off x="5772304" y="800800"/>
          <a:ext cx="679611" cy="67961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>
        <a:off x="5925216" y="800800"/>
        <a:ext cx="373787" cy="511407"/>
      </dsp:txXfrm>
    </dsp:sp>
    <dsp:sp modelId="{90EDA84A-B9B4-4671-89B5-E670533BDCA9}">
      <dsp:nvSpPr>
        <dsp:cNvPr id="0" name=""/>
        <dsp:cNvSpPr/>
      </dsp:nvSpPr>
      <dsp:spPr>
        <a:xfrm>
          <a:off x="6312652" y="2036458"/>
          <a:ext cx="679611" cy="67961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>
        <a:off x="6465564" y="2036458"/>
        <a:ext cx="373787" cy="511407"/>
      </dsp:txXfrm>
    </dsp:sp>
    <dsp:sp modelId="{906136A7-48B8-4138-ADFD-D677074C4EE2}">
      <dsp:nvSpPr>
        <dsp:cNvPr id="0" name=""/>
        <dsp:cNvSpPr/>
      </dsp:nvSpPr>
      <dsp:spPr>
        <a:xfrm>
          <a:off x="6844935" y="3272115"/>
          <a:ext cx="679611" cy="67961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>
        <a:off x="6997847" y="3272115"/>
        <a:ext cx="373787" cy="5114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9A8280-5986-41BE-9556-A218D4B22511}">
      <dsp:nvSpPr>
        <dsp:cNvPr id="0" name=""/>
        <dsp:cNvSpPr/>
      </dsp:nvSpPr>
      <dsp:spPr>
        <a:xfrm>
          <a:off x="5197" y="741312"/>
          <a:ext cx="2388499" cy="1433099"/>
        </a:xfrm>
        <a:prstGeom prst="rect">
          <a:avLst/>
        </a:prstGeom>
        <a:solidFill>
          <a:srgbClr val="7030A0"/>
        </a:solidFill>
        <a:ln w="57150" cap="flat" cmpd="sng" algn="ctr">
          <a:solidFill>
            <a:scrgbClr r="0" g="0" b="0">
              <a:shade val="75000"/>
              <a:lumMod val="80000"/>
            </a:sc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гражданин избирается или назначается на государственную (муниципальную) должность</a:t>
          </a:r>
          <a:endParaRPr lang="ru-RU" sz="1500" kern="1200" dirty="0"/>
        </a:p>
      </dsp:txBody>
      <dsp:txXfrm>
        <a:off x="5197" y="741312"/>
        <a:ext cx="2388499" cy="1433099"/>
      </dsp:txXfrm>
    </dsp:sp>
    <dsp:sp modelId="{619A465A-894C-4229-95C7-862E15F42BB8}">
      <dsp:nvSpPr>
        <dsp:cNvPr id="0" name=""/>
        <dsp:cNvSpPr/>
      </dsp:nvSpPr>
      <dsp:spPr>
        <a:xfrm>
          <a:off x="2632546" y="741312"/>
          <a:ext cx="2388499" cy="1433099"/>
        </a:xfrm>
        <a:prstGeom prst="rect">
          <a:avLst/>
        </a:prstGeom>
        <a:solidFill>
          <a:srgbClr val="0070C0"/>
        </a:solidFill>
        <a:ln w="57150" cap="flat" cmpd="sng" algn="ctr">
          <a:solidFill>
            <a:scrgbClr r="0" g="0" b="0">
              <a:shade val="75000"/>
              <a:lumMod val="80000"/>
            </a:sc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гражданин переходит на государственную (муниципальную) службу в другой государственный (муниципальный) орган; </a:t>
          </a:r>
          <a:endParaRPr lang="ru-RU" sz="1500" kern="1200" dirty="0"/>
        </a:p>
      </dsp:txBody>
      <dsp:txXfrm>
        <a:off x="2632546" y="741312"/>
        <a:ext cx="2388499" cy="1433099"/>
      </dsp:txXfrm>
    </dsp:sp>
    <dsp:sp modelId="{BF38BFF9-E76F-469A-9DD2-AC37DE26E234}">
      <dsp:nvSpPr>
        <dsp:cNvPr id="0" name=""/>
        <dsp:cNvSpPr/>
      </dsp:nvSpPr>
      <dsp:spPr>
        <a:xfrm>
          <a:off x="5259896" y="741312"/>
          <a:ext cx="2511770" cy="1433099"/>
        </a:xfrm>
        <a:prstGeom prst="rect">
          <a:avLst/>
        </a:prstGeom>
        <a:solidFill>
          <a:srgbClr val="92D050"/>
        </a:solidFill>
        <a:ln w="57150" cap="flat" cmpd="sng" algn="ctr">
          <a:solidFill>
            <a:scrgbClr r="0" g="0" b="0">
              <a:shade val="75000"/>
              <a:lumMod val="80000"/>
            </a:sc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гражданин поступает на работу по трудовому договору в государственный (муниципальный) орган; </a:t>
          </a:r>
          <a:endParaRPr lang="ru-RU" sz="1500" kern="1200" dirty="0"/>
        </a:p>
      </dsp:txBody>
      <dsp:txXfrm>
        <a:off x="5259896" y="741312"/>
        <a:ext cx="2511770" cy="1433099"/>
      </dsp:txXfrm>
    </dsp:sp>
    <dsp:sp modelId="{109A77A5-2B54-4450-84B1-F9CE5AED1CC1}">
      <dsp:nvSpPr>
        <dsp:cNvPr id="0" name=""/>
        <dsp:cNvSpPr/>
      </dsp:nvSpPr>
      <dsp:spPr>
        <a:xfrm>
          <a:off x="1380507" y="2413261"/>
          <a:ext cx="2388499" cy="1433099"/>
        </a:xfrm>
        <a:prstGeom prst="rect">
          <a:avLst/>
        </a:prstGeom>
        <a:solidFill>
          <a:srgbClr val="F5A540"/>
        </a:solidFill>
        <a:ln w="57150" cap="flat" cmpd="sng" algn="ctr">
          <a:solidFill>
            <a:scrgbClr r="0" g="0" b="0">
              <a:shade val="75000"/>
              <a:lumMod val="80000"/>
            </a:sc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гражданин поступает на работу в государственное (муниципальное) казенное учреждение</a:t>
          </a:r>
          <a:endParaRPr lang="ru-RU" sz="1500" kern="1200" dirty="0"/>
        </a:p>
      </dsp:txBody>
      <dsp:txXfrm>
        <a:off x="1380507" y="2413261"/>
        <a:ext cx="2388499" cy="1433099"/>
      </dsp:txXfrm>
    </dsp:sp>
    <dsp:sp modelId="{BBF80FCE-F5D3-42BA-9795-F98319F712BF}">
      <dsp:nvSpPr>
        <dsp:cNvPr id="0" name=""/>
        <dsp:cNvSpPr/>
      </dsp:nvSpPr>
      <dsp:spPr>
        <a:xfrm>
          <a:off x="4007856" y="2413261"/>
          <a:ext cx="2388499" cy="1433099"/>
        </a:xfrm>
        <a:prstGeom prst="rect">
          <a:avLst/>
        </a:prstGeom>
        <a:solidFill>
          <a:srgbClr val="E846D5"/>
        </a:solidFill>
        <a:ln w="57150" cap="flat" cmpd="sng" algn="ctr">
          <a:solidFill>
            <a:scrgbClr r="0" g="0" b="0">
              <a:shade val="75000"/>
              <a:lumMod val="80000"/>
            </a:sc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гражданин не осуществлял функции государственного (административного) управления организацией</a:t>
          </a:r>
          <a:endParaRPr lang="ru-RU" sz="1500" kern="1200" dirty="0"/>
        </a:p>
      </dsp:txBody>
      <dsp:txXfrm>
        <a:off x="4007856" y="2413261"/>
        <a:ext cx="2388499" cy="14330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3B0D86-5105-4DF2-898E-B9EA8536AEF7}">
      <dsp:nvSpPr>
        <dsp:cNvPr id="0" name=""/>
        <dsp:cNvSpPr/>
      </dsp:nvSpPr>
      <dsp:spPr>
        <a:xfrm>
          <a:off x="0" y="587007"/>
          <a:ext cx="6000328" cy="226800"/>
        </a:xfrm>
        <a:prstGeom prst="rect">
          <a:avLst/>
        </a:prstGeom>
        <a:solidFill>
          <a:srgbClr val="7030A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D2EDC1-55BE-4ACA-A823-0779B9541DA2}">
      <dsp:nvSpPr>
        <dsp:cNvPr id="0" name=""/>
        <dsp:cNvSpPr/>
      </dsp:nvSpPr>
      <dsp:spPr>
        <a:xfrm>
          <a:off x="311697" y="72007"/>
          <a:ext cx="4204855" cy="647839"/>
        </a:xfrm>
        <a:prstGeom prst="roundRect">
          <a:avLst/>
        </a:prstGeom>
        <a:gradFill rotWithShape="1">
          <a:gsLst>
            <a:gs pos="0">
              <a:schemeClr val="accent1">
                <a:tint val="0"/>
              </a:schemeClr>
            </a:gs>
            <a:gs pos="44000">
              <a:schemeClr val="accent1">
                <a:tint val="60000"/>
                <a:satMod val="120000"/>
              </a:schemeClr>
            </a:gs>
            <a:gs pos="100000">
              <a:schemeClr val="accent1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58759" tIns="0" rIns="15875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Административный штраф:</a:t>
          </a:r>
          <a:endParaRPr lang="ru-RU" sz="900" kern="1200" dirty="0"/>
        </a:p>
      </dsp:txBody>
      <dsp:txXfrm>
        <a:off x="343322" y="103632"/>
        <a:ext cx="4141605" cy="584589"/>
      </dsp:txXfrm>
    </dsp:sp>
    <dsp:sp modelId="{4097A5C8-4C76-45AC-87DC-05CB510009D6}">
      <dsp:nvSpPr>
        <dsp:cNvPr id="0" name=""/>
        <dsp:cNvSpPr/>
      </dsp:nvSpPr>
      <dsp:spPr>
        <a:xfrm>
          <a:off x="0" y="1364909"/>
          <a:ext cx="6000328" cy="226800"/>
        </a:xfrm>
        <a:prstGeom prst="rect">
          <a:avLst/>
        </a:prstGeom>
        <a:solidFill>
          <a:srgbClr val="7030A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BA1899-8B65-4DB0-BD9C-50CBF8D30068}">
      <dsp:nvSpPr>
        <dsp:cNvPr id="0" name=""/>
        <dsp:cNvSpPr/>
      </dsp:nvSpPr>
      <dsp:spPr>
        <a:xfrm>
          <a:off x="299723" y="862407"/>
          <a:ext cx="4172000" cy="635341"/>
        </a:xfrm>
        <a:prstGeom prst="roundRect">
          <a:avLst/>
        </a:prstGeom>
        <a:gradFill rotWithShape="1">
          <a:gsLst>
            <a:gs pos="0">
              <a:schemeClr val="accent3">
                <a:tint val="0"/>
              </a:schemeClr>
            </a:gs>
            <a:gs pos="44000">
              <a:schemeClr val="accent3">
                <a:tint val="60000"/>
                <a:satMod val="120000"/>
              </a:schemeClr>
            </a:gs>
            <a:gs pos="100000">
              <a:schemeClr val="accent3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/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58759" tIns="0" rIns="15875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на граждан  - в размере от двух тысяч до четырех тысяч рублей</a:t>
          </a:r>
          <a:endParaRPr lang="ru-RU" sz="1800" kern="120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0738" y="893422"/>
        <a:ext cx="4109970" cy="573311"/>
      </dsp:txXfrm>
    </dsp:sp>
    <dsp:sp modelId="{6D9270B2-DDEF-42BA-834A-81D8997C7B79}">
      <dsp:nvSpPr>
        <dsp:cNvPr id="0" name=""/>
        <dsp:cNvSpPr/>
      </dsp:nvSpPr>
      <dsp:spPr>
        <a:xfrm>
          <a:off x="0" y="2032808"/>
          <a:ext cx="6000328" cy="226800"/>
        </a:xfrm>
        <a:prstGeom prst="rect">
          <a:avLst/>
        </a:prstGeom>
        <a:solidFill>
          <a:srgbClr val="7030A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2FBE4D-25A4-44D2-A7E4-D77A503FFA98}">
      <dsp:nvSpPr>
        <dsp:cNvPr id="0" name=""/>
        <dsp:cNvSpPr/>
      </dsp:nvSpPr>
      <dsp:spPr>
        <a:xfrm>
          <a:off x="299723" y="1640309"/>
          <a:ext cx="4172000" cy="525339"/>
        </a:xfrm>
        <a:prstGeom prst="roundRect">
          <a:avLst/>
        </a:prstGeom>
        <a:gradFill rotWithShape="1">
          <a:gsLst>
            <a:gs pos="0">
              <a:schemeClr val="accent6">
                <a:tint val="0"/>
              </a:schemeClr>
            </a:gs>
            <a:gs pos="44000">
              <a:schemeClr val="accent6">
                <a:tint val="60000"/>
                <a:satMod val="120000"/>
              </a:schemeClr>
            </a:gs>
            <a:gs pos="100000">
              <a:schemeClr val="accent6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8759" tIns="0" rIns="15875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на должностных лиц - от двадцати тысяч до пятидесяти тысяч рублей</a:t>
          </a:r>
          <a:endParaRPr lang="ru-RU" sz="1800" kern="120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5368" y="1665954"/>
        <a:ext cx="4120710" cy="474049"/>
      </dsp:txXfrm>
    </dsp:sp>
    <dsp:sp modelId="{7C691768-D53F-43ED-9836-7DA65E281C6C}">
      <dsp:nvSpPr>
        <dsp:cNvPr id="0" name=""/>
        <dsp:cNvSpPr/>
      </dsp:nvSpPr>
      <dsp:spPr>
        <a:xfrm>
          <a:off x="0" y="2725528"/>
          <a:ext cx="6000328" cy="226800"/>
        </a:xfrm>
        <a:prstGeom prst="rect">
          <a:avLst/>
        </a:prstGeom>
        <a:solidFill>
          <a:srgbClr val="7030A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50CD8F-B4D2-4AE1-BC63-DEBA3AAF4432}">
      <dsp:nvSpPr>
        <dsp:cNvPr id="0" name=""/>
        <dsp:cNvSpPr/>
      </dsp:nvSpPr>
      <dsp:spPr>
        <a:xfrm>
          <a:off x="299723" y="2308208"/>
          <a:ext cx="4180728" cy="550159"/>
        </a:xfrm>
        <a:prstGeom prst="roundRect">
          <a:avLst/>
        </a:prstGeom>
        <a:gradFill rotWithShape="1">
          <a:gsLst>
            <a:gs pos="0">
              <a:schemeClr val="accent1">
                <a:tint val="0"/>
              </a:schemeClr>
            </a:gs>
            <a:gs pos="44000">
              <a:schemeClr val="accent1">
                <a:tint val="60000"/>
                <a:satMod val="120000"/>
              </a:schemeClr>
            </a:gs>
            <a:gs pos="100000">
              <a:schemeClr val="accent1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58759" tIns="0" rIns="15875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на юридических лиц - от ста тысяч до пятисот тысяч рублей</a:t>
          </a:r>
          <a:endParaRPr lang="ru-RU" sz="1800" kern="120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6580" y="2335065"/>
        <a:ext cx="4127014" cy="4964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31.07.2017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5569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31.07.2017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31.07.2017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003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2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23528" y="908721"/>
            <a:ext cx="8496944" cy="56675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соблюдении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ограничений, </a:t>
            </a:r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налагаемых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 гражданина, замешавшего должность государственной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гражданской службы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заключении им трудового или гражданско-правового договора </a:t>
            </a:r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 </a:t>
            </a:r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коммерческой или некоммерческой организацией</a:t>
            </a:r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/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Главный специалист отдела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государственной службы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и кадров Министерства социальной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политики Свердловской области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Саичкина В.М.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июль 2017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404648" y="1700808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48881" y="908720"/>
            <a:ext cx="8443599" cy="56675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452438" algn="just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</a:t>
            </a:r>
            <a:r>
              <a:rPr lang="ru-RU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учебно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- методическом семинаре используются методические рекомендации Минтруда России по вопросам соблюдения ограничений, налагаемых на гражданина, замешавшего должность  государственной или муниципальной службы, при заключении им трудового или гражданско-правового договора с организацией.</a:t>
            </a:r>
          </a:p>
          <a:p>
            <a:pPr indent="452438" algn="just"/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Методические рекомендации размещены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на официальном сайте Министерства и доступны для скачивания по ссылке: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indent="452438" algn="just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1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http://www.rosmintrud.ru/ministry/programms/anticorruption/9/4</a:t>
            </a:r>
            <a:endParaRPr lang="ru-RU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94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908720"/>
            <a:ext cx="7992888" cy="5472609"/>
          </a:xfr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Методические рекомендации ориентированы на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следующих лиц: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29972706"/>
              </p:ext>
            </p:extLst>
          </p:nvPr>
        </p:nvGraphicFramePr>
        <p:xfrm>
          <a:off x="755576" y="1700808"/>
          <a:ext cx="7632848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747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990600" y="457200"/>
            <a:ext cx="7772400" cy="16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4758" y="457200"/>
            <a:ext cx="7992887" cy="109959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Условия, влекущие необходимость получения гражданином - бывшим гражданским служащим согласия комиссии по соблюдению требований к служебному поведению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урегулированию конфликта интересов</a:t>
            </a:r>
            <a:endParaRPr lang="ru-RU" b="1" kern="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750560078"/>
              </p:ext>
            </p:extLst>
          </p:nvPr>
        </p:nvGraphicFramePr>
        <p:xfrm>
          <a:off x="611559" y="1772816"/>
          <a:ext cx="8064895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584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620688"/>
            <a:ext cx="6408712" cy="936104"/>
          </a:xfrm>
          <a:prstGeom prst="rect">
            <a:avLst/>
          </a:prstGeom>
          <a:ln w="5715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Ситуации, когда дача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согласия комиссии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работы в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коммерческой  (некоммерческой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 организации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требуется: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3060229" y="1556792"/>
            <a:ext cx="719683" cy="50405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749909" y="1557958"/>
            <a:ext cx="694299" cy="50289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252564404"/>
              </p:ext>
            </p:extLst>
          </p:nvPr>
        </p:nvGraphicFramePr>
        <p:xfrm>
          <a:off x="827584" y="1557958"/>
          <a:ext cx="7776864" cy="4587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904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556792"/>
            <a:ext cx="8424936" cy="4968551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1.Первоначальное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рассмотрение обращения осуществляется ответственным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за работу по профилактике коррупционных и иных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правонарушений.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Указанное должностное лицо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осуществляет подготовку мотивированного заключения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Обращение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гражданина, а также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мотивированное заключение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 другие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материалы в течение семи рабочих дней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со дня поступления обращения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представляются председателю комиссии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мотивированном заключении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по итогам анализа содержащейся в обращении информации, а также иных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сведений, полученных от гражданина, государственных органов, органов местного самоуправления и заинтересованных организаций,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рекомендуется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сделать вывод о возможности или невозможности дать согласие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гражданину на трудоустройство с обоснованием причин такого вывода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85584" cy="9361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Порядок рассмотрения обращения гражданина – бывшего гражданского служащего о даче согласия на трудоустройство</a:t>
            </a: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751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548680"/>
            <a:ext cx="8424936" cy="59766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комиссии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при поступлении к нему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информации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содержащей основания для проведения заседания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комиссии, </a:t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10-дневный срок назначает дату заседания комиссии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Дата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заседания комиссии не может быть назначена позднее 20 дней со дня поступления указанной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информации.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Под информацией, содержащей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основания для проведения заседания комиссии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понимается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соответствующего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обращения гражданина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мотивированное заключение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ответственного лица в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котором содержатся выводы: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 наличии отдельных функций государственного (административного) управления коммерческой (некоммерческой) организацией, входивших в должностные (служебные) обязанности гражданского служащего;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 возможности или невозможности дачи гражданину согласия на заключение трудового (гражданско-правового) договора с организацией.</a:t>
            </a:r>
          </a:p>
          <a:p>
            <a:pPr marL="0" indent="0" algn="just"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283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268760"/>
            <a:ext cx="8424936" cy="525658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1. Заседание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комиссии проводится, как правило, в присутствии гражданина.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На заседании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комиссии заслушиваются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пояснения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гражданина,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иных лиц, рассматриваются материалы по существу вынесенных на данное заседание вопросов, а также дополнительные материалы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Комиссия рассматривает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письменное обращение гражданина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 даче согласия на замещение на условиях трудового договора должности в организации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течение семи дней со дня поступления указанного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обращения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и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принятом решении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направляет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гражданину письменное уведомление в течение одного рабочего дня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уведомляет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его устно в течение трех рабочих дней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4. По итогам рассмотрения обращения гражданина комиссия принимает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которое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носит обязательный характер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Если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гражданин не согласен с решением комиссии, он вправе обратиться в комиссию с просьбой о пересмотре этого решения.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85584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Рассмотрение обращения на заседании комиссии</a:t>
            </a: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439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620688"/>
            <a:ext cx="6408712" cy="936104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итогам рассмотрения обращения гражданина </a:t>
            </a: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комиссия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принимает одно из следующих решений: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3060229" y="1556792"/>
            <a:ext cx="719683" cy="50405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749909" y="1557958"/>
            <a:ext cx="694299" cy="50289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40229" y="2060846"/>
            <a:ext cx="3816264" cy="4278094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дать 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гражданину согласие на замещение должности в коммерческой (некоммерческой) организации либо на выполнение работы на условиях гражданско-правового договора в коммерческой (некоммерческой) организации, если отдельные функции по государственному (административному) управлению этой организацией входили в его должностные (служебные) </a:t>
            </a: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обязанности</a:t>
            </a:r>
          </a:p>
          <a:p>
            <a:pPr algn="ctr"/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4048" y="2060848"/>
            <a:ext cx="3744415" cy="427809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отказать 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гражданину в замещении должности в коммерческой (некоммерческой) организации либо в выполнении работы на условиях гражданско-правового договора в коммерческой (некоммерческой) организации, если отдельные функции по государственному (административному)  управлению этой организацией входили в его должностные (служебные) обязанности, </a:t>
            </a:r>
            <a:endParaRPr lang="ru-RU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мотивировать свой </a:t>
            </a: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отказ</a:t>
            </a:r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25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556792"/>
            <a:ext cx="8424936" cy="4968551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Работодатель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обязан: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в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десятидневный срок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сообщить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заключении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трудового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или гражданско-правового договора на выполнение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работ (оказание услуг)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бывшим гражданским служащим, если его должность включена в перечень должностей, утвержденных Указом №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159-УГ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или локальным нормативным актом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государственного органа, в котором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бывший гражданский служащий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служил до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увольнения;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сообщить о заключении такого договора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течение двух лет после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увольнения бывшего гражданского служащего с должности гражданской службы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представителю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нанимателя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гражданского служащего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последнему месту его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службы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направить сообщение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порядке,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установленном постановлением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Правительства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Российской Федерации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21.01.2015 № 29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Об утверждении Правил сообщения работодателем о заключении трудового или гражданско-правового договора на выполнение работ (оказание услуг) с гражданином, замещавшим должности государственной или муниципальной службы, перечень которых устанавливается нормативными правовыми актами Российской Федерации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85584" cy="9361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Обязанность </a:t>
            </a: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работодателя сообщать о заключении с гражданином - бывшим гражданским служащим трудового </a:t>
            </a:r>
            <a:b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(гражданско-правового) договора</a:t>
            </a:r>
            <a:b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675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700808"/>
            <a:ext cx="8424936" cy="482453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Заключение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трудового договора о работе по совместительству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бывшим гражданским служащим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если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замещаемая им должность была включена в соответствующий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перечень,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влечет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собой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обязанность работодателя направлять соответствующее уведомление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представителю нанимателя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государственный орган по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последнему месту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службы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бывшего гражданского служащего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работодатель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уведомил о заключении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трудового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договора о работе по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совместительству с бывшим гражданским служащим, то неисполнение данной обязанности является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нарушением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статьи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Федерального закона  №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273-ФЗ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(даже в случае, если работодатель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уведомил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установленном порядке о заключении трудового договора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бывшим гражданским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служащим по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основному месту работы).</a:t>
            </a:r>
            <a:endParaRPr lang="ru-RU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85584" cy="9361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Обязанность уведомления государственного </a:t>
            </a:r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органа </a:t>
            </a: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трудоустройстве гражданина в коммерческие (некоммерческие) организации по совместительству</a:t>
            </a:r>
            <a:b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93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700808"/>
            <a:ext cx="8424936" cy="482453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Ответственность работодателя предусмотрена </a:t>
            </a:r>
            <a:r>
              <a:rPr lang="ru-RU" sz="1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статьей 19.29 Кодекса Российской Федерации об административных правонарушениях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Незаконное привлечение к трудовой деятельности либо к выполнению работ или оказанию услуг государственного или муниципального служащего либо бывшего государственного или муниципального служащего»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85584" cy="9361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Ответственность </a:t>
            </a: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работодателя за неисполнение обязанности сообщить о заключении с </a:t>
            </a:r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бывшим </a:t>
            </a: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гражданским служащим трудового (гражданско-правового) </a:t>
            </a:r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договора</a:t>
            </a: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95378013"/>
              </p:ext>
            </p:extLst>
          </p:nvPr>
        </p:nvGraphicFramePr>
        <p:xfrm>
          <a:off x="1524000" y="3429000"/>
          <a:ext cx="6000328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008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556792"/>
            <a:ext cx="8424936" cy="4968551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Ответственный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 профилактике коррупционных и иных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правонарушений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рассматривает уведомление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коммерческой (некоммерческой) организации о заключении с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бывшим гражданским служащим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трудового (гражданско-правового)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договора,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осуществляет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подготовку мотивированного заключения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о соблюдении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бывшим гражданским служащим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требований  статьи 12 Федерального закона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№ 273-ФЗ.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Основанием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проведения заседания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комиссии является поступившее в государственный орган уведомление при следующих условиях: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 указанному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бывшему гражданскому служащему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комиссией ранее было отказано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во вступлении в трудовые и гражданско-правовые отношения с данной организацией;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вопрос о даче согласия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бывшему гражданскому служащему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на замещение им должности в коммерческой (некоммерческой) организации либо на выполнение им работы на условиях гражданско-правового договора в коммерческой (некоммерческой) организации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комиссией не рассматривался.</a:t>
            </a:r>
          </a:p>
          <a:p>
            <a:pPr marL="0" indent="0" algn="just"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85584" cy="79208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Рассмотрение сообщения работодателя</a:t>
            </a:r>
            <a:b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517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620688"/>
            <a:ext cx="8424936" cy="590465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Рассмотрение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уведомления не выносится на заседание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комиссии если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такое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согласие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комиссией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было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дано ранее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При этом ответственному по профилактике коррупционных и иных правонарушений рекомендуется проинформировать об изложенном нового работодателя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Рассмотрение уведомления работодателя осуществляется в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 же порядке, что и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рассмотрение обращения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гражданина о даче согласия на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работу.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Отсутствие у гражданина согласия комиссии для работодателя не может являться основанием для не заключения с таким гражданином трудового или гражданско-правового договора только в том случае, если работодателю достоверно не известно, что наличие такого согласия является обязательным условием заключения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трудового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договора с данным конкретным гражданином.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6. При этом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 такого согласия не освобождает работодателя от обязанности уведомления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государственного органа о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бывшим гражданским служащим гражданином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не позднее 10 дней после его заключения.</a:t>
            </a:r>
          </a:p>
        </p:txBody>
      </p:sp>
    </p:spTree>
    <p:extLst>
      <p:ext uri="{BB962C8B-B14F-4D97-AF65-F5344CB8AC3E}">
        <p14:creationId xmlns:p14="http://schemas.microsoft.com/office/powerpoint/2010/main" val="283204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621854"/>
            <a:ext cx="6408712" cy="936104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итогам рассмотрения уведомления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работодателя в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отношении гражданина комиссией принимается одно из следующих решений: 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3060229" y="1556792"/>
            <a:ext cx="719683" cy="50405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749909" y="1557958"/>
            <a:ext cx="694299" cy="50289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40229" y="2060846"/>
            <a:ext cx="3816264" cy="4278094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дать согласие на замещение им должности в коммерческой (некоммерческой) организации либо на выполнение работы на условиях гражданско-правового договора в коммерческой (некоммерческой) организации, если отдельные функции по государственному (административному) управлению этой организацией входили в его должностные (служебные) </a:t>
            </a: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обязанности</a:t>
            </a:r>
          </a:p>
          <a:p>
            <a:pPr algn="ctr"/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4048" y="2060848"/>
            <a:ext cx="3744415" cy="427809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установить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, что замещение им на условиях трудового договора должности в коммерческой (некоммерческой) организации и (или) выполнение в коммерческой (некоммерческой) организации работ (оказание услуг) нарушают требования статьи 12 Федерального закона № 273-ФЗ. </a:t>
            </a: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этом случае комиссия рекомендует руководителю государственного органа проинформировать об указанных обстоятельствах органы прокуратуры и уведомившую организацию.</a:t>
            </a:r>
          </a:p>
        </p:txBody>
      </p:sp>
    </p:spTree>
    <p:extLst>
      <p:ext uri="{BB962C8B-B14F-4D97-AF65-F5344CB8AC3E}">
        <p14:creationId xmlns:p14="http://schemas.microsoft.com/office/powerpoint/2010/main" val="315931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556792"/>
            <a:ext cx="8424936" cy="4968551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Проверка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соблюдения гражданином запрета на замещение на условиях трудового договора должности в организации и (или) на выполнение в данной организации работ (оказание данной организации услуг) на условиях гражданско-правового договора (гражданско-правовых договоров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</a:p>
          <a:p>
            <a:pPr marL="0" indent="0" algn="ctr">
              <a:buNone/>
            </a:pP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осуществляется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порядке,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установленном</a:t>
            </a:r>
          </a:p>
          <a:p>
            <a:pPr marL="0" indent="0" algn="ctr">
              <a:buNone/>
            </a:pP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Указом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Губернатора Свердловской области от 30.10.2009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968-УГ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Об утверждении Положения о проверке достоверности и полноты сведений, представляемых гражданами, претендующими на замещение должностей государственной гражданской службы Свердловской области, и государственными гражданскими служащими Свердловской области, и соблюдения государственными гражданскими служащими Свердловской области требований к служебному поведению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85584" cy="86409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Осуществление проверки соблюдения гражданином - бывшим гражданским служащим ограничений</a:t>
            </a:r>
            <a:b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349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620688"/>
            <a:ext cx="8424936" cy="590465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452438" algn="just">
              <a:buNone/>
            </a:pP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Полномочия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осуществлению проверки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соблюдения гражданами, замещавшими должности гражданской службы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области,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ограничений при заключении ими после увольнения с гражданской службы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трудового договора и (или) гражданско-правового договора,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возложены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ответственных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профилактике коррупционных и иных правонарушений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подпункт «з» пункта 7 Типового положения об органе субъекта Российской Федерации по профилактике коррупционных и иных правонарушений, утвержденных Указом Президента Российской Федерации от 15 июля 2015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года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№ 364 «О мерах по совершенствованию организации деятельности в области противодействия коррупции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»).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В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случае получения в ходе проверки объективных данных о нарушении ограничений, установленных статьей 12 Федерального закона № 273-ФЗ, </a:t>
            </a: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органу необходимо информировать об этом прокуратуру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на которую в соответствии с Федеральным законом от 17 января 1992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года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№ 2202-1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 прокуратуре Российской Федерации» возложено осуществление надзора за исполнением законов органами управления и руководителями коммерческих и некоммерческих организаций.</a:t>
            </a:r>
          </a:p>
        </p:txBody>
      </p:sp>
    </p:spTree>
    <p:extLst>
      <p:ext uri="{BB962C8B-B14F-4D97-AF65-F5344CB8AC3E}">
        <p14:creationId xmlns:p14="http://schemas.microsoft.com/office/powerpoint/2010/main" val="88034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18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v.saichkina\Pictures\c59h6jW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307" y="2060848"/>
            <a:ext cx="475252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9430</TotalTime>
  <Words>1374</Words>
  <Application>Microsoft Office PowerPoint</Application>
  <PresentationFormat>Экран (4:3)</PresentationFormat>
  <Paragraphs>89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Шаблон презентации на 14082013(2)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Порядок рассмотрения обращения гражданина – бывшего гражданского служащего о даче согласия на трудоустройство</vt:lpstr>
      <vt:lpstr>Презентация PowerPoint</vt:lpstr>
      <vt:lpstr>Рассмотрение обращения на заседании комиссии</vt:lpstr>
      <vt:lpstr>Презентация PowerPoint</vt:lpstr>
      <vt:lpstr> Обязанность работодателя сообщать о заключении с гражданином - бывшим гражданским служащим трудового  (гражданско-правового) договора </vt:lpstr>
      <vt:lpstr> Обязанность уведомления государственного органа при трудоустройстве гражданина в коммерческие (некоммерческие) организации по совместительству </vt:lpstr>
      <vt:lpstr>Ответственность работодателя за неисполнение обязанности сообщить о заключении с бывшим гражданским служащим трудового (гражданско-правового) договора</vt:lpstr>
      <vt:lpstr> Рассмотрение сообщения работодателя </vt:lpstr>
      <vt:lpstr>Презентация PowerPoint</vt:lpstr>
      <vt:lpstr>Презентация PowerPoint</vt:lpstr>
      <vt:lpstr> Осуществление проверки соблюдения гражданином - бывшим гражданским служащим ограничений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Конева Надежда Яковлевна</cp:lastModifiedBy>
  <cp:revision>496</cp:revision>
  <cp:lastPrinted>2016-06-07T09:07:24Z</cp:lastPrinted>
  <dcterms:created xsi:type="dcterms:W3CDTF">2013-09-24T14:29:11Z</dcterms:created>
  <dcterms:modified xsi:type="dcterms:W3CDTF">2017-07-31T04:20:32Z</dcterms:modified>
</cp:coreProperties>
</file>