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gif" ContentType="image/gif"/>
  <Default Extension="tiff" ContentType="image/tif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1"/>
  </p:sldMasterIdLst>
  <p:notesMasterIdLst>
    <p:notesMasterId r:id="rId19"/>
  </p:notesMasterIdLst>
  <p:handoutMasterIdLst>
    <p:handoutMasterId r:id="rId20"/>
  </p:handoutMasterIdLst>
  <p:sldIdLst>
    <p:sldId id="256" r:id="rId2"/>
    <p:sldId id="272" r:id="rId3"/>
    <p:sldId id="296" r:id="rId4"/>
    <p:sldId id="297" r:id="rId5"/>
    <p:sldId id="294" r:id="rId6"/>
    <p:sldId id="295" r:id="rId7"/>
    <p:sldId id="298" r:id="rId8"/>
    <p:sldId id="299" r:id="rId9"/>
    <p:sldId id="300" r:id="rId10"/>
    <p:sldId id="308" r:id="rId11"/>
    <p:sldId id="301" r:id="rId12"/>
    <p:sldId id="303" r:id="rId13"/>
    <p:sldId id="309" r:id="rId14"/>
    <p:sldId id="304" r:id="rId15"/>
    <p:sldId id="305" r:id="rId16"/>
    <p:sldId id="307" r:id="rId17"/>
    <p:sldId id="306" r:id="rId18"/>
  </p:sldIdLst>
  <p:sldSz cx="9144000" cy="5715000" type="screen16x10"/>
  <p:notesSz cx="6797675" cy="9872663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Раздел по умолчанию" id="{82B70E87-8880-432C-A795-04E050D9CF90}">
          <p14:sldIdLst>
            <p14:sldId id="256"/>
            <p14:sldId id="272"/>
            <p14:sldId id="296"/>
            <p14:sldId id="297"/>
            <p14:sldId id="294"/>
            <p14:sldId id="295"/>
            <p14:sldId id="298"/>
            <p14:sldId id="299"/>
            <p14:sldId id="300"/>
            <p14:sldId id="308"/>
            <p14:sldId id="301"/>
            <p14:sldId id="303"/>
            <p14:sldId id="309"/>
            <p14:sldId id="304"/>
            <p14:sldId id="305"/>
            <p14:sldId id="307"/>
            <p14:sldId id="306"/>
          </p14:sldIdLst>
        </p14:section>
        <p14:section name="Раздел без заголовка" id="{19D714F4-44D4-4EAC-A158-4992FED80CA4}">
          <p14:sldIdLst/>
        </p14:section>
      </p14:sectionLst>
    </p:ex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  <p15:guide id="3" orient="horz" pos="180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087" userDrawn="1">
          <p15:clr>
            <a:srgbClr val="A4A3A4"/>
          </p15:clr>
        </p15:guide>
        <p15:guide id="2" pos="2121" userDrawn="1">
          <p15:clr>
            <a:srgbClr val="A4A3A4"/>
          </p15:clr>
        </p15:guide>
        <p15:guide id="3" orient="horz" pos="3109" userDrawn="1">
          <p15:clr>
            <a:srgbClr val="A4A3A4"/>
          </p15:clr>
        </p15:guide>
        <p15:guide id="4" pos="2140" userDrawn="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4D41E9"/>
    <a:srgbClr val="00B0F0"/>
    <a:srgbClr val="008EDF"/>
    <a:srgbClr val="D4000F"/>
    <a:srgbClr val="231A72"/>
    <a:srgbClr val="A3C100"/>
    <a:srgbClr val="FFEA00"/>
    <a:srgbClr val="D7006C"/>
    <a:srgbClr val="99663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Средний стиль 2 - акцент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073A0DAA-6AF3-43AB-8588-CEC1D06C72B9}" styleName="Средний стиль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D7AC3CCA-C797-4891-BE02-D94E43425B78}" styleName="Средний стиль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 w="12700" cmpd="sng">
              <a:solidFill>
                <a:schemeClr val="dk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dk1"/>
              </a:solidFill>
            </a:ln>
          </a:top>
        </a:tcBdr>
        <a:fill>
          <a:solidFill>
            <a:schemeClr val="dk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dk1">
              <a:tint val="20000"/>
            </a:schemeClr>
          </a:solidFill>
        </a:fill>
      </a:tcStyle>
    </a:firstRow>
  </a:tblStyle>
  <a:tblStyle styleId="{69CF1AB2-1976-4502-BF36-3FF5EA218861}" styleName="Средний стиль 4 - акцент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  <a:tblStyle styleId="{616DA210-FB5B-4158-B5E0-FEB733F419BA}" styleName="Светлый стиль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793D81CF-94F2-401A-BA57-92F5A7B2D0C5}" styleName="Средний стиль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Row>
  </a:tblStyle>
  <a:tblStyle styleId="{5940675A-B579-460E-94D1-54222C63F5DA}" styleName="Нет стиля, сетка таблиц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F5AB1C69-6EDB-4FF4-983F-18BD219EF322}" styleName="Средний стиль 2 - акцент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00A15C55-8517-42AA-B614-E9B94910E393}" styleName="Средний стиль 2 - акцент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93296810-A885-4BE3-A3E7-6D5BEEA58F35}" styleName="Средний стиль 2 - акцент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2" autoAdjust="0"/>
    <p:restoredTop sz="95397" autoAdjust="0"/>
  </p:normalViewPr>
  <p:slideViewPr>
    <p:cSldViewPr>
      <p:cViewPr varScale="1">
        <p:scale>
          <a:sx n="128" d="100"/>
          <a:sy n="128" d="100"/>
        </p:scale>
        <p:origin x="1056" y="144"/>
      </p:cViewPr>
      <p:guideLst>
        <p:guide orient="horz" pos="2160"/>
        <p:guide pos="2880"/>
        <p:guide orient="horz" pos="180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3" d="2"/>
        <a:sy n="3" d="2"/>
      </p:scale>
      <p:origin x="0" y="0"/>
    </p:cViewPr>
  </p:notesTextViewPr>
  <p:sorterViewPr>
    <p:cViewPr>
      <p:scale>
        <a:sx n="110" d="100"/>
        <a:sy n="110" d="100"/>
      </p:scale>
      <p:origin x="0" y="894"/>
    </p:cViewPr>
  </p:sorterViewPr>
  <p:notesViewPr>
    <p:cSldViewPr>
      <p:cViewPr>
        <p:scale>
          <a:sx n="62" d="100"/>
          <a:sy n="62" d="100"/>
        </p:scale>
        <p:origin x="-3426" y="-162"/>
      </p:cViewPr>
      <p:guideLst>
        <p:guide orient="horz" pos="3087"/>
        <p:guide pos="2121"/>
        <p:guide orient="horz" pos="3109"/>
        <p:guide pos="214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handoutMaster" Target="handoutMasters/handout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4" y="2"/>
            <a:ext cx="2946247" cy="493873"/>
          </a:xfrm>
          <a:prstGeom prst="rect">
            <a:avLst/>
          </a:prstGeom>
        </p:spPr>
        <p:txBody>
          <a:bodyPr vert="horz" lIns="92172" tIns="46086" rIns="92172" bIns="46086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3849826" y="2"/>
            <a:ext cx="2946246" cy="493873"/>
          </a:xfrm>
          <a:prstGeom prst="rect">
            <a:avLst/>
          </a:prstGeom>
        </p:spPr>
        <p:txBody>
          <a:bodyPr vert="horz" lIns="92172" tIns="46086" rIns="92172" bIns="46086" rtlCol="0"/>
          <a:lstStyle>
            <a:lvl1pPr algn="r">
              <a:defRPr sz="1200"/>
            </a:lvl1pPr>
          </a:lstStyle>
          <a:p>
            <a:fld id="{521FC574-C371-4BF8-88A7-5A51D928CCDC}" type="datetimeFigureOut">
              <a:rPr lang="ru-RU" smtClean="0"/>
              <a:pPr/>
              <a:t>02.06.2022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4" y="9377204"/>
            <a:ext cx="2946247" cy="493871"/>
          </a:xfrm>
          <a:prstGeom prst="rect">
            <a:avLst/>
          </a:prstGeom>
        </p:spPr>
        <p:txBody>
          <a:bodyPr vert="horz" lIns="92172" tIns="46086" rIns="92172" bIns="46086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3849826" y="9377204"/>
            <a:ext cx="2946246" cy="493871"/>
          </a:xfrm>
          <a:prstGeom prst="rect">
            <a:avLst/>
          </a:prstGeom>
        </p:spPr>
        <p:txBody>
          <a:bodyPr vert="horz" lIns="92172" tIns="46086" rIns="92172" bIns="46086" rtlCol="0" anchor="b"/>
          <a:lstStyle>
            <a:lvl1pPr algn="r">
              <a:defRPr sz="1200"/>
            </a:lvl1pPr>
          </a:lstStyle>
          <a:p>
            <a:fld id="{33B4554A-CFE9-482E-B338-4951BFCE1387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4384365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5" y="1"/>
            <a:ext cx="2945185" cy="493950"/>
          </a:xfrm>
          <a:prstGeom prst="rect">
            <a:avLst/>
          </a:prstGeom>
        </p:spPr>
        <p:txBody>
          <a:bodyPr vert="horz" lIns="91384" tIns="45692" rIns="91384" bIns="45692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50910" y="1"/>
            <a:ext cx="2945185" cy="493950"/>
          </a:xfrm>
          <a:prstGeom prst="rect">
            <a:avLst/>
          </a:prstGeom>
        </p:spPr>
        <p:txBody>
          <a:bodyPr vert="horz" lIns="91384" tIns="45692" rIns="91384" bIns="45692" rtlCol="0"/>
          <a:lstStyle>
            <a:lvl1pPr algn="r">
              <a:defRPr sz="1200"/>
            </a:lvl1pPr>
          </a:lstStyle>
          <a:p>
            <a:fld id="{330E62A3-88BC-4583-A97A-373D42373A60}" type="datetimeFigureOut">
              <a:rPr lang="ru-RU" smtClean="0"/>
              <a:pPr/>
              <a:t>02.06.2022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433388" y="738188"/>
            <a:ext cx="5932487" cy="3706812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384" tIns="45692" rIns="91384" bIns="45692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79298" y="4690150"/>
            <a:ext cx="5439089" cy="4442382"/>
          </a:xfrm>
          <a:prstGeom prst="rect">
            <a:avLst/>
          </a:prstGeom>
        </p:spPr>
        <p:txBody>
          <a:bodyPr vert="horz" lIns="91384" tIns="45692" rIns="91384" bIns="45692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5" y="9377136"/>
            <a:ext cx="2945185" cy="493950"/>
          </a:xfrm>
          <a:prstGeom prst="rect">
            <a:avLst/>
          </a:prstGeom>
        </p:spPr>
        <p:txBody>
          <a:bodyPr vert="horz" lIns="91384" tIns="45692" rIns="91384" bIns="45692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50910" y="9377136"/>
            <a:ext cx="2945185" cy="493950"/>
          </a:xfrm>
          <a:prstGeom prst="rect">
            <a:avLst/>
          </a:prstGeom>
        </p:spPr>
        <p:txBody>
          <a:bodyPr vert="horz" lIns="91384" tIns="45692" rIns="91384" bIns="45692" rtlCol="0" anchor="b"/>
          <a:lstStyle>
            <a:lvl1pPr algn="r">
              <a:defRPr sz="1200"/>
            </a:lvl1pPr>
          </a:lstStyle>
          <a:p>
            <a:fld id="{70233168-41B7-41CF-85E0-6401770B425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7878971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433388" y="738188"/>
            <a:ext cx="5932487" cy="3706812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0233168-41B7-41CF-85E0-6401770B425B}" type="slidenum">
              <a:rPr lang="ru-RU" smtClean="0"/>
              <a:pPr/>
              <a:t>1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54738479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1117307"/>
            <a:ext cx="7772400" cy="1883071"/>
          </a:xfrm>
          <a:prstGeom prst="rect">
            <a:avLst/>
          </a:prstGeo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238500"/>
            <a:ext cx="6400800" cy="14605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57200" y="5296960"/>
            <a:ext cx="1018456" cy="304271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32C868E-FB05-4A68-885A-D9660EDFFC94}" type="datetime1">
              <a:rPr lang="ru-RU" smtClean="0"/>
              <a:pPr>
                <a:defRPr/>
              </a:pPr>
              <a:t>02.06.2022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2195736" y="5296960"/>
            <a:ext cx="5040560" cy="304271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ru-RU" smtClean="0"/>
              <a:t>Совещание Губернатора с Главами</a:t>
            </a:r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7596336" y="5296960"/>
            <a:ext cx="1090464" cy="304271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15BFED6-8C9F-4CED-B4CD-29CAA9124454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3568" y="157201"/>
            <a:ext cx="8229600" cy="480053"/>
          </a:xfrm>
          <a:prstGeom prst="rect">
            <a:avLst/>
          </a:prstGeom>
        </p:spPr>
        <p:txBody>
          <a:bodyPr/>
          <a:lstStyle>
            <a:lvl1pPr>
              <a:defRPr sz="3600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ru-RU" dirty="0" smtClean="0"/>
              <a:t>Образец заголовка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817273"/>
            <a:ext cx="8455968" cy="4380487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57200" y="5377780"/>
            <a:ext cx="1018456" cy="223451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A375D3D-DEDE-4F30-9E30-DDC2A981D747}" type="datetime1">
              <a:rPr lang="ru-RU" smtClean="0"/>
              <a:pPr>
                <a:defRPr/>
              </a:pPr>
              <a:t>02.06.2022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3124200" y="5377780"/>
            <a:ext cx="2895600" cy="223451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ru-RU" dirty="0" smtClean="0"/>
              <a:t>Совещание Губернатора с Главами</a:t>
            </a:r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7956376" y="5377780"/>
            <a:ext cx="956792" cy="220658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9C56A82-E3D6-477D-9131-DAAAB66F7C3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55576" y="228865"/>
            <a:ext cx="7931224" cy="468396"/>
          </a:xfrm>
          <a:prstGeom prst="rect">
            <a:avLst/>
          </a:prstGeo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333501"/>
            <a:ext cx="4038600" cy="377163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333501"/>
            <a:ext cx="4038600" cy="377163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1BAFB36-41ED-4DE7-B518-97E084D431E3}" type="datetime1">
              <a:rPr lang="ru-RU" smtClean="0"/>
              <a:pPr>
                <a:defRPr/>
              </a:pPr>
              <a:t>02.06.2022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ru-RU" smtClean="0"/>
              <a:t>Совещание Губернатора с Главами</a:t>
            </a: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9C17ED1-6548-46D7-A792-EC1A3B22D88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649CBA0-F500-4CE6-B66C-C731F435F22B}" type="datetime1">
              <a:rPr lang="ru-RU" smtClean="0"/>
              <a:pPr>
                <a:defRPr/>
              </a:pPr>
              <a:t>02.06.2022</a:t>
            </a:fld>
            <a:endParaRPr lang="ru-RU"/>
          </a:p>
        </p:txBody>
      </p:sp>
      <p:sp>
        <p:nvSpPr>
          <p:cNvPr id="3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ru-RU" smtClean="0"/>
              <a:t>Совещание Губернатора с Главами</a:t>
            </a:r>
            <a:endParaRPr lang="ru-RU"/>
          </a:p>
        </p:txBody>
      </p:sp>
      <p:sp>
        <p:nvSpPr>
          <p:cNvPr id="4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BF89778-F262-4D6E-96A2-52376DCA923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.gif"/><Relationship Id="rId5" Type="http://schemas.openxmlformats.org/officeDocument/2006/relationships/theme" Target="../theme/theme1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7" name="Текст 2"/>
          <p:cNvSpPr>
            <a:spLocks noGrp="1"/>
          </p:cNvSpPr>
          <p:nvPr>
            <p:ph type="body" idx="1"/>
          </p:nvPr>
        </p:nvSpPr>
        <p:spPr bwMode="auto">
          <a:xfrm>
            <a:off x="457200" y="1057301"/>
            <a:ext cx="8229600" cy="240026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5296960"/>
            <a:ext cx="2133600" cy="3042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7616035C-1BA6-452D-80F6-5CC3C110825B}" type="datetime1">
              <a:rPr lang="ru-RU" smtClean="0"/>
              <a:pPr>
                <a:defRPr/>
              </a:pPr>
              <a:t>02.06.2022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5296960"/>
            <a:ext cx="2895600" cy="3042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r>
              <a:rPr lang="ru-RU" smtClean="0"/>
              <a:t>Совещание Губернатора с Главами</a:t>
            </a: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5296960"/>
            <a:ext cx="2133600" cy="3042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1EF587E7-CDD7-4AA2-BB59-9CC9F30D4A4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pic>
        <p:nvPicPr>
          <p:cNvPr id="7" name="Рисунок 6" descr="Гербик - скромный.gif"/>
          <p:cNvPicPr>
            <a:picLocks noChangeAspect="1"/>
          </p:cNvPicPr>
          <p:nvPr userDrawn="1"/>
        </p:nvPicPr>
        <p:blipFill>
          <a:blip r:embed="rId6" cstate="print"/>
          <a:stretch>
            <a:fillRect/>
          </a:stretch>
        </p:blipFill>
        <p:spPr>
          <a:xfrm>
            <a:off x="1" y="0"/>
            <a:ext cx="1043608" cy="712660"/>
          </a:xfrm>
          <a:prstGeom prst="rect">
            <a:avLst/>
          </a:prstGeom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2" r:id="rId3"/>
    <p:sldLayoutId id="2147483655" r:id="rId4"/>
  </p:sldLayoutIdLst>
  <p:hf hdr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tif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hyperlink" Target="consultantplus://offline/ref=1C6AC5E19F84CADC51F1BD520AF2C8DD8342B65F247C30421B2C1FC2B725BB419A5D81CF1A3F1F447ENCR" TargetMode="Externa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hyperlink" Target="https://msp.midural.ru/deyatelnost/kontrol-nadzor/gosudarstvennyy-kontrol-nadzor-v-sfere-socialnogo-obslujivaniya-v-sverdlovskoy-oblasti.html" TargetMode="Externa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consultantplus://offline/ref=09F1A82FCC07AE48D404DAC7998A60BD8C207CF59F5195D5223E5C41649B428C15E49B5625C81895T2i8H" TargetMode="External"/><Relationship Id="rId2" Type="http://schemas.openxmlformats.org/officeDocument/2006/relationships/hyperlink" Target="consultantplus://offline/ref=09F1A82FCC07AE48D404DAC7998A60BD8C207CF59F5195D5223E5C41649B428C15E49B5625C81897T2i2H" TargetMode="Externa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hyperlink" Target="http://www.rosmintrud.ru/docs/mintrud/handicapped/108" TargetMode="Externa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hyperlink" Target="https://msp.midural.ru/deyatelnost/socialnaya-podder-ka-invalidov/dostupnaya-sreda/obshchestvennye-eksperty.html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 7"/>
          <p:cNvSpPr/>
          <p:nvPr/>
        </p:nvSpPr>
        <p:spPr>
          <a:xfrm>
            <a:off x="-78769" y="-79449"/>
            <a:ext cx="9144000" cy="136920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pic>
        <p:nvPicPr>
          <p:cNvPr id="16" name="Рисунок 15" descr="Гербик.t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21279" y="118584"/>
            <a:ext cx="1171374" cy="773898"/>
          </a:xfrm>
          <a:prstGeom prst="rect">
            <a:avLst/>
          </a:prstGeom>
        </p:spPr>
      </p:pic>
      <p:sp>
        <p:nvSpPr>
          <p:cNvPr id="15" name="Rectangle 2"/>
          <p:cNvSpPr>
            <a:spLocks noGrp="1" noChangeArrowheads="1"/>
          </p:cNvSpPr>
          <p:nvPr>
            <p:ph type="ctrTitle"/>
          </p:nvPr>
        </p:nvSpPr>
        <p:spPr>
          <a:xfrm>
            <a:off x="1613932" y="203895"/>
            <a:ext cx="7527262" cy="814269"/>
          </a:xfrm>
          <a:noFill/>
        </p:spPr>
        <p:txBody>
          <a:bodyPr/>
          <a:lstStyle/>
          <a:p>
            <a:r>
              <a:rPr lang="ru-RU" sz="2200" b="1" dirty="0" smtClean="0"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Министерство социальной политики </a:t>
            </a:r>
            <a:br>
              <a:rPr lang="ru-RU" sz="2200" b="1" dirty="0" smtClean="0"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</a:br>
            <a:r>
              <a:rPr lang="ru-RU" sz="2200" b="1" dirty="0" smtClean="0"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Свердловской области</a:t>
            </a:r>
            <a:r>
              <a:rPr lang="ru-RU" sz="2400" b="1" dirty="0">
                <a:solidFill>
                  <a:srgbClr val="000000"/>
                </a:solidFill>
                <a:latin typeface="Times New Roman" panose="02020603050405020304" pitchFamily="18" charset="0"/>
              </a:rPr>
              <a:t/>
            </a:r>
            <a:br>
              <a:rPr lang="ru-RU" sz="2400" b="1" dirty="0">
                <a:solidFill>
                  <a:srgbClr val="000000"/>
                </a:solidFill>
                <a:latin typeface="Times New Roman" panose="02020603050405020304" pitchFamily="18" charset="0"/>
              </a:rPr>
            </a:br>
            <a:r>
              <a:rPr lang="ru-RU" sz="1800" b="1" dirty="0" smtClean="0">
                <a:latin typeface="Times New Roman" pitchFamily="18" charset="0"/>
              </a:rPr>
              <a:t> </a:t>
            </a:r>
          </a:p>
        </p:txBody>
      </p:sp>
      <p:sp>
        <p:nvSpPr>
          <p:cNvPr id="21" name="Прямоугольник 20"/>
          <p:cNvSpPr/>
          <p:nvPr/>
        </p:nvSpPr>
        <p:spPr>
          <a:xfrm>
            <a:off x="52742" y="1436390"/>
            <a:ext cx="9071992" cy="1728192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29" name="Прямоугольник 28"/>
          <p:cNvSpPr/>
          <p:nvPr/>
        </p:nvSpPr>
        <p:spPr>
          <a:xfrm>
            <a:off x="79365" y="1449060"/>
            <a:ext cx="9065230" cy="172819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lvl="0" algn="ctr" hangingPunct="0"/>
            <a:r>
              <a:rPr lang="ru-RU" sz="2200" b="1" dirty="0" smtClean="0">
                <a:solidFill>
                  <a:schemeClr val="bg1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Оценка соблюдения </a:t>
            </a:r>
            <a:r>
              <a:rPr lang="ru-RU" sz="2200" b="1" dirty="0">
                <a:solidFill>
                  <a:schemeClr val="bg1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обязательных </a:t>
            </a:r>
            <a:r>
              <a:rPr lang="ru-RU" sz="2200" b="1" dirty="0" smtClean="0">
                <a:solidFill>
                  <a:schemeClr val="bg1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требований к </a:t>
            </a:r>
            <a:r>
              <a:rPr lang="ru-RU" sz="2200" b="1" dirty="0">
                <a:solidFill>
                  <a:schemeClr val="bg1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обеспечению доступности для инвалидов объектов социальной, инженерной </a:t>
            </a:r>
            <a:r>
              <a:rPr lang="ru-RU" sz="2200" b="1" dirty="0" smtClean="0">
                <a:solidFill>
                  <a:schemeClr val="bg1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/>
            </a:r>
            <a:br>
              <a:rPr lang="ru-RU" sz="2200" b="1" dirty="0" smtClean="0">
                <a:solidFill>
                  <a:schemeClr val="bg1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</a:br>
            <a:r>
              <a:rPr lang="ru-RU" sz="2200" b="1" dirty="0" smtClean="0">
                <a:solidFill>
                  <a:schemeClr val="bg1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и </a:t>
            </a:r>
            <a:r>
              <a:rPr lang="ru-RU" sz="2200" b="1" dirty="0">
                <a:solidFill>
                  <a:schemeClr val="bg1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транспортной инфраструктур и предоставляемых услуг</a:t>
            </a:r>
          </a:p>
          <a:p>
            <a:pPr lvl="0" algn="ctr" hangingPunct="0"/>
            <a:r>
              <a:rPr lang="ru-RU" sz="2200" b="1" dirty="0" smtClean="0">
                <a:solidFill>
                  <a:schemeClr val="bg1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  </a:t>
            </a:r>
            <a:endParaRPr lang="ru-RU" sz="2200" b="1" dirty="0">
              <a:solidFill>
                <a:schemeClr val="bg1"/>
              </a:solidFill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endParaRPr>
          </a:p>
        </p:txBody>
      </p:sp>
      <p:sp>
        <p:nvSpPr>
          <p:cNvPr id="30" name="Прямоугольник 29"/>
          <p:cNvSpPr/>
          <p:nvPr/>
        </p:nvSpPr>
        <p:spPr>
          <a:xfrm>
            <a:off x="237050" y="3871992"/>
            <a:ext cx="6135150" cy="130176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spcAft>
                <a:spcPts val="0"/>
              </a:spcAft>
            </a:pPr>
            <a:r>
              <a:rPr lang="ru-RU" sz="1900" b="1" dirty="0" smtClean="0">
                <a:solidFill>
                  <a:schemeClr val="tx1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Начальник отдела по делам инвалидов Министерства социальной политики Свердловской области</a:t>
            </a:r>
          </a:p>
          <a:p>
            <a:pPr>
              <a:spcBef>
                <a:spcPts val="600"/>
              </a:spcBef>
              <a:spcAft>
                <a:spcPts val="0"/>
              </a:spcAft>
            </a:pPr>
            <a:r>
              <a:rPr lang="ru-RU" sz="1900" b="1" dirty="0" smtClean="0">
                <a:solidFill>
                  <a:schemeClr val="tx1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Любушкина </a:t>
            </a:r>
            <a:r>
              <a:rPr lang="ru-RU" sz="1900" b="1" dirty="0">
                <a:solidFill>
                  <a:schemeClr val="tx1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Т</a:t>
            </a:r>
            <a:r>
              <a:rPr lang="ru-RU" sz="1900" b="1" dirty="0" smtClean="0">
                <a:solidFill>
                  <a:schemeClr val="tx1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атьяна Леонидовна</a:t>
            </a:r>
            <a:endParaRPr lang="ru-RU" sz="1900" dirty="0"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endParaRPr>
          </a:p>
        </p:txBody>
      </p:sp>
      <p:sp>
        <p:nvSpPr>
          <p:cNvPr id="31" name="Прямоугольник 30"/>
          <p:cNvSpPr/>
          <p:nvPr/>
        </p:nvSpPr>
        <p:spPr>
          <a:xfrm rot="5400000">
            <a:off x="4592931" y="-1065262"/>
            <a:ext cx="38099" cy="9179768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graphicFrame>
        <p:nvGraphicFramePr>
          <p:cNvPr id="32" name="Таблица 3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39504921"/>
              </p:ext>
            </p:extLst>
          </p:nvPr>
        </p:nvGraphicFramePr>
        <p:xfrm>
          <a:off x="6732240" y="4513684"/>
          <a:ext cx="2332991" cy="630936"/>
        </p:xfrm>
        <a:graphic>
          <a:graphicData uri="http://schemas.openxmlformats.org/drawingml/2006/table">
            <a:tbl>
              <a:tblPr/>
              <a:tblGrid>
                <a:gridCol w="2332991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</a:tblGrid>
              <a:tr h="52578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1" kern="1200" dirty="0" smtClean="0">
                          <a:solidFill>
                            <a:schemeClr val="tx1"/>
                          </a:solidFill>
                          <a:latin typeface="Liberation Serif" panose="02020603050405020304" pitchFamily="18" charset="0"/>
                          <a:ea typeface="Liberation Serif" panose="02020603050405020304" pitchFamily="18" charset="0"/>
                          <a:cs typeface="Liberation Serif" panose="02020603050405020304" pitchFamily="18" charset="0"/>
                        </a:rPr>
                        <a:t>г. Екатеринбург</a:t>
                      </a: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1" kern="1200" baseline="0" dirty="0" smtClean="0">
                          <a:solidFill>
                            <a:schemeClr val="tx1"/>
                          </a:solidFill>
                          <a:latin typeface="Liberation Serif" panose="02020603050405020304" pitchFamily="18" charset="0"/>
                          <a:ea typeface="Liberation Serif" panose="02020603050405020304" pitchFamily="18" charset="0"/>
                          <a:cs typeface="Liberation Serif" panose="02020603050405020304" pitchFamily="18" charset="0"/>
                        </a:rPr>
                        <a:t>2 июня </a:t>
                      </a:r>
                      <a:r>
                        <a:rPr lang="ru-RU" sz="1800" b="1" kern="1200" dirty="0" smtClean="0">
                          <a:solidFill>
                            <a:schemeClr val="tx1"/>
                          </a:solidFill>
                          <a:latin typeface="Liberation Serif" panose="02020603050405020304" pitchFamily="18" charset="0"/>
                          <a:ea typeface="Liberation Serif" panose="02020603050405020304" pitchFamily="18" charset="0"/>
                          <a:cs typeface="Liberation Serif" panose="02020603050405020304" pitchFamily="18" charset="0"/>
                        </a:rPr>
                        <a:t>2022 года  </a:t>
                      </a: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49188"/>
            <a:ext cx="9144000" cy="1476163"/>
          </a:xfrm>
        </p:spPr>
        <p:txBody>
          <a:bodyPr/>
          <a:lstStyle/>
          <a:p>
            <a:r>
              <a:rPr lang="ru-RU" sz="2000" b="1" dirty="0" smtClean="0">
                <a:solidFill>
                  <a:srgbClr val="4D41E9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Оценка </a:t>
            </a:r>
            <a:r>
              <a:rPr lang="ru-RU" sz="2000" b="1" dirty="0">
                <a:solidFill>
                  <a:srgbClr val="4D41E9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соблюдения обязательных требований к обеспечению доступности для инвалидов объектов социальной, инженерной </a:t>
            </a:r>
            <a:br>
              <a:rPr lang="ru-RU" sz="2000" b="1" dirty="0">
                <a:solidFill>
                  <a:srgbClr val="4D41E9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</a:br>
            <a:r>
              <a:rPr lang="ru-RU" sz="2000" b="1" dirty="0">
                <a:solidFill>
                  <a:srgbClr val="4D41E9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и транспортной инфраструктур и предоставляемых услуг</a:t>
            </a:r>
            <a:r>
              <a:rPr lang="ru-RU" sz="2000" b="1" dirty="0">
                <a:solidFill>
                  <a:srgbClr val="D4000F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/>
            </a:r>
            <a:br>
              <a:rPr lang="ru-RU" sz="2000" b="1" dirty="0">
                <a:solidFill>
                  <a:srgbClr val="D4000F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</a:br>
            <a:endParaRPr lang="ru-RU" sz="2000" b="1" dirty="0">
              <a:solidFill>
                <a:srgbClr val="D4000F"/>
              </a:solidFill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79512" y="1201316"/>
            <a:ext cx="8856984" cy="4248471"/>
          </a:xfrm>
        </p:spPr>
        <p:txBody>
          <a:bodyPr/>
          <a:lstStyle/>
          <a:p>
            <a:pPr>
              <a:buFont typeface="Wingdings" panose="05000000000000000000" pitchFamily="2" charset="2"/>
              <a:buChar char="Ø"/>
            </a:pPr>
            <a:r>
              <a:rPr lang="ru-RU" sz="1700" dirty="0" smtClean="0"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статья </a:t>
            </a:r>
            <a:r>
              <a:rPr lang="ru-RU" sz="1700" dirty="0"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15-1 Федерального закона от 24 ноября 1995 года № 181-ФЗ «О социальной защите инвалидов в Российской Федерации</a:t>
            </a:r>
            <a:r>
              <a:rPr lang="ru-RU" sz="1700" dirty="0" smtClean="0"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»;</a:t>
            </a:r>
          </a:p>
          <a:p>
            <a:pPr algn="just">
              <a:buFont typeface="Wingdings" panose="05000000000000000000" pitchFamily="2" charset="2"/>
              <a:buChar char="Ø"/>
            </a:pPr>
            <a:r>
              <a:rPr lang="ru-RU" sz="1700" dirty="0" smtClean="0"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статья </a:t>
            </a:r>
            <a:r>
              <a:rPr lang="ru-RU" sz="1700" dirty="0"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8-1 Закона Свердловской области от 19 декабря 2016 года № 148-ОЗ </a:t>
            </a:r>
            <a:r>
              <a:rPr lang="ru-RU" sz="1700" dirty="0" smtClean="0"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/>
            </a:r>
            <a:br>
              <a:rPr lang="ru-RU" sz="1700" dirty="0" smtClean="0"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</a:br>
            <a:r>
              <a:rPr lang="ru-RU" sz="1700" dirty="0" smtClean="0"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«</a:t>
            </a:r>
            <a:r>
              <a:rPr lang="ru-RU" sz="1700" dirty="0"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О социальной защите инвалидов в Свердловской области</a:t>
            </a:r>
            <a:r>
              <a:rPr lang="ru-RU" sz="1700" dirty="0" smtClean="0"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»;</a:t>
            </a:r>
          </a:p>
          <a:p>
            <a:pPr algn="just">
              <a:buFont typeface="Wingdings" panose="05000000000000000000" pitchFamily="2" charset="2"/>
              <a:buChar char="Ø"/>
            </a:pPr>
            <a:r>
              <a:rPr lang="ru-RU" sz="1700" dirty="0" smtClean="0"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пункт </a:t>
            </a:r>
            <a:r>
              <a:rPr lang="ru-RU" sz="1700" dirty="0"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3 главы 1 постановления Правительства Свердловской области </a:t>
            </a:r>
            <a:r>
              <a:rPr lang="ru-RU" sz="1700" dirty="0" smtClean="0"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/>
            </a:r>
            <a:br>
              <a:rPr lang="ru-RU" sz="1700" dirty="0" smtClean="0"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</a:br>
            <a:r>
              <a:rPr lang="ru-RU" sz="1700" dirty="0" smtClean="0"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от </a:t>
            </a:r>
            <a:r>
              <a:rPr lang="ru-RU" sz="1700" dirty="0"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23.09.2021 № 625-ПП «О региональном государственном контроле (надзоре) в сфере социального обслуживания граждан в Свердловской области</a:t>
            </a:r>
            <a:r>
              <a:rPr lang="ru-RU" sz="1700" dirty="0" smtClean="0"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»</a:t>
            </a:r>
          </a:p>
          <a:p>
            <a:pPr>
              <a:buFont typeface="Wingdings" panose="05000000000000000000" pitchFamily="2" charset="2"/>
              <a:buChar char="Ø"/>
            </a:pPr>
            <a:endParaRPr lang="ru-RU" sz="1700" dirty="0"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endParaRPr>
          </a:p>
          <a:p>
            <a:pPr marL="0" indent="0" algn="just">
              <a:buNone/>
            </a:pPr>
            <a:r>
              <a:rPr lang="ru-RU" sz="1700" u="sng" dirty="0" smtClean="0"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Предмет</a:t>
            </a:r>
            <a:r>
              <a:rPr lang="ru-RU" sz="1700" dirty="0" smtClean="0"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 </a:t>
            </a:r>
            <a:r>
              <a:rPr lang="ru-RU" sz="1700" dirty="0"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регионального  </a:t>
            </a:r>
            <a:r>
              <a:rPr lang="ru-RU" sz="1700" dirty="0" smtClean="0"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контроля (надзора) в </a:t>
            </a:r>
            <a:r>
              <a:rPr lang="ru-RU" sz="1700" dirty="0"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сфере социального </a:t>
            </a:r>
            <a:r>
              <a:rPr lang="ru-RU" sz="1700" dirty="0" smtClean="0"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обслуживания - </a:t>
            </a:r>
            <a:r>
              <a:rPr lang="ru-RU" sz="1700" dirty="0"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соблюдение </a:t>
            </a:r>
            <a:r>
              <a:rPr lang="ru-RU" sz="1700" u="sng" dirty="0">
                <a:solidFill>
                  <a:srgbClr val="D4000F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поставщиками социальных услуг из числа негосударственных (коммерческих </a:t>
            </a:r>
            <a:r>
              <a:rPr lang="ru-RU" sz="1700" u="sng" dirty="0" smtClean="0">
                <a:solidFill>
                  <a:srgbClr val="D4000F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/>
            </a:r>
            <a:br>
              <a:rPr lang="ru-RU" sz="1700" u="sng" dirty="0" smtClean="0">
                <a:solidFill>
                  <a:srgbClr val="D4000F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</a:br>
            <a:r>
              <a:rPr lang="ru-RU" sz="1700" u="sng" dirty="0" smtClean="0">
                <a:solidFill>
                  <a:srgbClr val="D4000F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и </a:t>
            </a:r>
            <a:r>
              <a:rPr lang="ru-RU" sz="1700" u="sng" dirty="0">
                <a:solidFill>
                  <a:srgbClr val="D4000F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некоммерческих) организаций социального обслуживания и индивидуальных предпринимателей, осуществляющих социальное обслуживание</a:t>
            </a:r>
            <a:r>
              <a:rPr lang="ru-RU" sz="1700" dirty="0"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, требований </a:t>
            </a:r>
            <a:r>
              <a:rPr lang="ru-RU" sz="1700" dirty="0" smtClean="0"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нормативных </a:t>
            </a:r>
            <a:r>
              <a:rPr lang="ru-RU" sz="1700" dirty="0"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правовых актов Российской Федерации, а также законов и иных нормативных правовых актов субъектов Российской Федерации, регулирующих правоотношения в сфере социального обслуживания.</a:t>
            </a:r>
          </a:p>
          <a:p>
            <a:pPr marL="0" indent="0">
              <a:buNone/>
            </a:pPr>
            <a:endParaRPr lang="ru-RU" sz="1700" dirty="0" smtClean="0"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endParaRPr>
          </a:p>
          <a:p>
            <a:pPr>
              <a:buFont typeface="Wingdings" panose="05000000000000000000" pitchFamily="2" charset="2"/>
              <a:buChar char="Ø"/>
            </a:pPr>
            <a:endParaRPr lang="ru-RU" sz="1700" dirty="0"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9C56A82-E3D6-477D-9131-DAAAB66F7C3C}" type="slidenum">
              <a:rPr lang="ru-RU" smtClean="0"/>
              <a:pPr>
                <a:defRPr/>
              </a:pPr>
              <a:t>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204837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552" y="284333"/>
            <a:ext cx="8263102" cy="994172"/>
          </a:xfrm>
        </p:spPr>
        <p:txBody>
          <a:bodyPr>
            <a:noAutofit/>
          </a:bodyPr>
          <a:lstStyle/>
          <a:p>
            <a:pPr algn="ctr"/>
            <a:r>
              <a:rPr lang="ru-RU" sz="2100" b="1" dirty="0">
                <a:solidFill>
                  <a:srgbClr val="4D41E9"/>
                </a:solidFill>
                <a:ea typeface="Calibri" panose="020F0502020204030204" pitchFamily="34" charset="0"/>
              </a:rPr>
              <a:t>Статья 16 </a:t>
            </a:r>
            <a:r>
              <a:rPr lang="ru-RU" sz="2100" b="1" dirty="0" smtClean="0">
                <a:solidFill>
                  <a:srgbClr val="4D41E9"/>
                </a:solidFill>
                <a:ea typeface="Calibri" panose="020F0502020204030204" pitchFamily="34" charset="0"/>
              </a:rPr>
              <a:t>Федерального </a:t>
            </a:r>
            <a:r>
              <a:rPr lang="ru-RU" sz="2100" b="1" dirty="0">
                <a:solidFill>
                  <a:srgbClr val="4D41E9"/>
                </a:solidFill>
                <a:ea typeface="Calibri" panose="020F0502020204030204" pitchFamily="34" charset="0"/>
              </a:rPr>
              <a:t>закона </a:t>
            </a:r>
            <a:br>
              <a:rPr lang="ru-RU" sz="2100" b="1" dirty="0">
                <a:solidFill>
                  <a:srgbClr val="4D41E9"/>
                </a:solidFill>
                <a:ea typeface="Calibri" panose="020F0502020204030204" pitchFamily="34" charset="0"/>
              </a:rPr>
            </a:br>
            <a:r>
              <a:rPr lang="ru-RU" sz="2100" b="1" dirty="0">
                <a:solidFill>
                  <a:srgbClr val="4D41E9"/>
                </a:solidFill>
                <a:ea typeface="Calibri" panose="020F0502020204030204" pitchFamily="34" charset="0"/>
              </a:rPr>
              <a:t>от 24 ноября 1995 № 181-ФЗ </a:t>
            </a:r>
            <a:r>
              <a:rPr lang="ru-RU" sz="2100" b="1" dirty="0" smtClean="0">
                <a:solidFill>
                  <a:srgbClr val="4D41E9"/>
                </a:solidFill>
                <a:ea typeface="Calibri" panose="020F0502020204030204" pitchFamily="34" charset="0"/>
              </a:rPr>
              <a:t>«</a:t>
            </a:r>
            <a:r>
              <a:rPr lang="ru-RU" sz="2100" b="1" dirty="0">
                <a:solidFill>
                  <a:srgbClr val="4D41E9"/>
                </a:solidFill>
                <a:ea typeface="Calibri" panose="020F0502020204030204" pitchFamily="34" charset="0"/>
              </a:rPr>
              <a:t>О социальной защите инвалидов </a:t>
            </a:r>
            <a:br>
              <a:rPr lang="ru-RU" sz="2100" b="1" dirty="0">
                <a:solidFill>
                  <a:srgbClr val="4D41E9"/>
                </a:solidFill>
                <a:ea typeface="Calibri" panose="020F0502020204030204" pitchFamily="34" charset="0"/>
              </a:rPr>
            </a:br>
            <a:r>
              <a:rPr lang="ru-RU" sz="2100" b="1" dirty="0">
                <a:solidFill>
                  <a:srgbClr val="4D41E9"/>
                </a:solidFill>
                <a:ea typeface="Calibri" panose="020F0502020204030204" pitchFamily="34" charset="0"/>
              </a:rPr>
              <a:t>в Российской Федерации»</a:t>
            </a:r>
            <a:endParaRPr lang="ru-RU" sz="2100" b="1" dirty="0">
              <a:solidFill>
                <a:srgbClr val="4D41E9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56189" y="1561356"/>
            <a:ext cx="8631621" cy="3511769"/>
          </a:xfrm>
        </p:spPr>
        <p:txBody>
          <a:bodyPr>
            <a:normAutofit fontScale="70000" lnSpcReduction="20000"/>
          </a:bodyPr>
          <a:lstStyle/>
          <a:p>
            <a:pPr marL="0" indent="0" algn="just">
              <a:buNone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Юридические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 должностные лица 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за уклонение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от исполнения предусмотренных настоящим Федеральным законом, другими федеральными законами и иными нормативными правовыми актами требований к созданию условий инвалидам для беспрепятственного доступа к объектам инженерной, транспортной и социальной инфраструктур, а также для беспрепятственного пользования железнодорожным, воздушным, водным, междугородным автомобильным транспортом и всеми видами городского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пригородного пассажирского транспорта, средствами связи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информации несут административную ответственность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соответствии с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  <a:hlinkClick r:id="rId2"/>
              </a:rPr>
              <a:t>законодательством Российской Федерации.</a:t>
            </a:r>
          </a:p>
          <a:p>
            <a:pPr indent="257175" algn="just">
              <a:lnSpc>
                <a:spcPct val="107000"/>
              </a:lnSpc>
              <a:spcAft>
                <a:spcPts val="0"/>
              </a:spcAft>
            </a:pPr>
            <a:endParaRPr lang="ru-RU" sz="15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628650" y="1775591"/>
            <a:ext cx="7886700" cy="3886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257175" algn="just">
              <a:lnSpc>
                <a:spcPct val="107000"/>
              </a:lnSpc>
              <a:spcAft>
                <a:spcPts val="0"/>
              </a:spcAft>
            </a:pPr>
            <a:r>
              <a:rPr lang="ru-RU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endParaRPr lang="ru-RU" sz="105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851728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552" y="409228"/>
            <a:ext cx="8263102" cy="994172"/>
          </a:xfrm>
        </p:spPr>
        <p:txBody>
          <a:bodyPr>
            <a:noAutofit/>
          </a:bodyPr>
          <a:lstStyle/>
          <a:p>
            <a:pPr algn="ctr"/>
            <a:r>
              <a:rPr lang="ru-RU" sz="2100" b="1" dirty="0">
                <a:solidFill>
                  <a:srgbClr val="4D41E9"/>
                </a:solidFill>
              </a:rPr>
              <a:t>Статья 9.13 Кодекса Российской Федерации об административных правонарушениях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28649" y="1775591"/>
            <a:ext cx="7886701" cy="3015156"/>
          </a:xfrm>
        </p:spPr>
        <p:txBody>
          <a:bodyPr>
            <a:normAutofit fontScale="62500" lnSpcReduction="20000"/>
          </a:bodyPr>
          <a:lstStyle/>
          <a:p>
            <a:pPr marL="0" indent="0" algn="just">
              <a:buNone/>
            </a:pPr>
            <a:r>
              <a:rPr lang="ru-RU" dirty="0" smtClean="0"/>
              <a:t>         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Уклонение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от исполнения требований к обеспечению условий для доступа инвалидов к объектам инженерной, транспортной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социальной инфраструктур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влечет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наложение административного штрафа </a:t>
            </a:r>
            <a:endParaRPr lang="ru-R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buNone/>
            </a:pP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buNone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должностных лиц в размере от двух тысяч до трех тысяч рублей; </a:t>
            </a:r>
            <a:endParaRPr lang="ru-R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buNone/>
            </a:pPr>
            <a:endParaRPr lang="ru-R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buNone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юридических лиц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 размере от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двадцати тысяч до тридцати тысяч рублей.</a:t>
            </a:r>
          </a:p>
          <a:p>
            <a:pPr indent="257175" algn="just">
              <a:lnSpc>
                <a:spcPct val="107000"/>
              </a:lnSpc>
              <a:spcAft>
                <a:spcPts val="0"/>
              </a:spcAft>
            </a:pPr>
            <a:endParaRPr lang="ru-RU" sz="15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628650" y="1775591"/>
            <a:ext cx="7886700" cy="3886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257175" algn="just">
              <a:lnSpc>
                <a:spcPct val="107000"/>
              </a:lnSpc>
              <a:spcAft>
                <a:spcPts val="0"/>
              </a:spcAft>
            </a:pPr>
            <a:r>
              <a:rPr lang="ru-RU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endParaRPr lang="ru-RU" sz="105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657223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-77800" y="193204"/>
            <a:ext cx="9144000" cy="576064"/>
          </a:xfrm>
        </p:spPr>
        <p:txBody>
          <a:bodyPr/>
          <a:lstStyle/>
          <a:p>
            <a:r>
              <a:rPr lang="ru-RU" sz="2000" b="1" dirty="0" smtClean="0">
                <a:solidFill>
                  <a:srgbClr val="4D41E9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Нормативные правовые акты</a:t>
            </a:r>
            <a:r>
              <a:rPr lang="ru-RU" sz="2000" b="1" dirty="0">
                <a:solidFill>
                  <a:srgbClr val="D4000F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/>
            </a:r>
            <a:br>
              <a:rPr lang="ru-RU" sz="2000" b="1" dirty="0">
                <a:solidFill>
                  <a:srgbClr val="D4000F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</a:br>
            <a:endParaRPr lang="ru-RU" sz="2000" b="1" dirty="0">
              <a:solidFill>
                <a:srgbClr val="D4000F"/>
              </a:solidFill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79512" y="722988"/>
            <a:ext cx="8856984" cy="4896543"/>
          </a:xfrm>
        </p:spPr>
        <p:txBody>
          <a:bodyPr/>
          <a:lstStyle/>
          <a:p>
            <a:pPr algn="just">
              <a:buFont typeface="Wingdings" panose="05000000000000000000" pitchFamily="2" charset="2"/>
              <a:buChar char="Ø"/>
            </a:pPr>
            <a:r>
              <a:rPr lang="ru-RU" sz="1700" dirty="0"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Федеральный закон от 24 ноября 1995 года № 181-ФЗ «О социальной защите инвалидов </a:t>
            </a:r>
            <a:r>
              <a:rPr lang="ru-RU" sz="1700" dirty="0" smtClean="0"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/>
            </a:r>
            <a:br>
              <a:rPr lang="ru-RU" sz="1700" dirty="0" smtClean="0"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</a:br>
            <a:r>
              <a:rPr lang="ru-RU" sz="1700" dirty="0" smtClean="0"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в </a:t>
            </a:r>
            <a:r>
              <a:rPr lang="ru-RU" sz="1700" dirty="0"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Российской Федерации</a:t>
            </a:r>
            <a:r>
              <a:rPr lang="ru-RU" sz="1700" dirty="0" smtClean="0"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»;</a:t>
            </a:r>
            <a:endParaRPr lang="ru-RU" sz="1700" dirty="0"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endParaRPr>
          </a:p>
          <a:p>
            <a:pPr algn="just">
              <a:buFont typeface="Wingdings" panose="05000000000000000000" pitchFamily="2" charset="2"/>
              <a:buChar char="Ø"/>
            </a:pPr>
            <a:r>
              <a:rPr lang="ru-RU" sz="1700" dirty="0"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приказ Минтруда России от 25.12.2012 № 627 «Об утверждении методики, позволяющей объективизировать и систематизировать доступность объектов и услуг в приоритетных сферах жизнедеятельности для инвалидов и других маломобильных групп населения, </a:t>
            </a:r>
            <a:r>
              <a:rPr lang="ru-RU" sz="1700" dirty="0" smtClean="0"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/>
            </a:r>
            <a:br>
              <a:rPr lang="ru-RU" sz="1700" dirty="0" smtClean="0"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</a:br>
            <a:r>
              <a:rPr lang="ru-RU" sz="1700" dirty="0" smtClean="0"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с </a:t>
            </a:r>
            <a:r>
              <a:rPr lang="ru-RU" sz="1700" dirty="0"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возможностью учета региональной специфики</a:t>
            </a:r>
            <a:r>
              <a:rPr lang="ru-RU" sz="1700" dirty="0" smtClean="0"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»;</a:t>
            </a:r>
            <a:endParaRPr lang="ru-RU" sz="1700" dirty="0"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endParaRPr>
          </a:p>
          <a:p>
            <a:pPr algn="just">
              <a:buFont typeface="Wingdings" panose="05000000000000000000" pitchFamily="2" charset="2"/>
              <a:buChar char="Ø"/>
            </a:pPr>
            <a:r>
              <a:rPr lang="ru-RU" sz="1700" dirty="0"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приказ Минтруда России от 30.07.2015 № 527н «Об утверждении Порядка обеспечения условий доступности для инвалидов объектов и предоставляемых услуг в сфере труда, занятости и социальной защиты населения, а также оказания им при этом необходимой помощи</a:t>
            </a:r>
            <a:r>
              <a:rPr lang="ru-RU" sz="1700" dirty="0" smtClean="0"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»;</a:t>
            </a:r>
            <a:endParaRPr lang="ru-RU" sz="1700" dirty="0"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endParaRPr>
          </a:p>
          <a:p>
            <a:pPr algn="just">
              <a:buFont typeface="Wingdings" panose="05000000000000000000" pitchFamily="2" charset="2"/>
              <a:buChar char="Ø"/>
            </a:pPr>
            <a:r>
              <a:rPr lang="ru-RU" sz="1700" dirty="0"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Закон Свердловской области от 19 декабря 2016 года № 148-ОЗ </a:t>
            </a:r>
            <a:r>
              <a:rPr lang="ru-RU" sz="1700" dirty="0" smtClean="0"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«</a:t>
            </a:r>
            <a:r>
              <a:rPr lang="ru-RU" sz="1700" dirty="0"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О социальной защите инвалидов в Свердловской области»;</a:t>
            </a:r>
          </a:p>
          <a:p>
            <a:pPr algn="just">
              <a:buFont typeface="Wingdings" panose="05000000000000000000" pitchFamily="2" charset="2"/>
              <a:buChar char="Ø"/>
            </a:pPr>
            <a:r>
              <a:rPr lang="ru-RU" sz="1700" dirty="0" smtClean="0"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постановление Правительства Свердловской области от 11.02.2014 № 70-ПП </a:t>
            </a:r>
            <a:br>
              <a:rPr lang="ru-RU" sz="1700" dirty="0" smtClean="0"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</a:br>
            <a:r>
              <a:rPr lang="ru-RU" sz="1700" dirty="0" smtClean="0"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«О координации деятельности в сфере формирования доступной среды жизнедеятельности для инвалидов и других маломобильных групп населения </a:t>
            </a:r>
            <a:br>
              <a:rPr lang="ru-RU" sz="1700" dirty="0" smtClean="0"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</a:br>
            <a:r>
              <a:rPr lang="ru-RU" sz="1700" dirty="0" smtClean="0"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на территории Свердловской области»;</a:t>
            </a:r>
          </a:p>
          <a:p>
            <a:pPr>
              <a:buFont typeface="Wingdings" panose="05000000000000000000" pitchFamily="2" charset="2"/>
              <a:buChar char="Ø"/>
            </a:pPr>
            <a:endParaRPr lang="ru-RU" sz="1600" dirty="0"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endParaRPr>
          </a:p>
          <a:p>
            <a:pPr>
              <a:buFont typeface="Wingdings" panose="05000000000000000000" pitchFamily="2" charset="2"/>
              <a:buChar char="Ø"/>
            </a:pPr>
            <a:endParaRPr lang="ru-RU" sz="1700" dirty="0" smtClean="0"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endParaRPr>
          </a:p>
          <a:p>
            <a:pPr>
              <a:buFont typeface="Wingdings" panose="05000000000000000000" pitchFamily="2" charset="2"/>
              <a:buChar char="Ø"/>
            </a:pPr>
            <a:endParaRPr lang="ru-RU" sz="1700" dirty="0"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9C56A82-E3D6-477D-9131-DAAAB66F7C3C}" type="slidenum">
              <a:rPr lang="ru-RU" smtClean="0"/>
              <a:pPr>
                <a:defRPr/>
              </a:pPr>
              <a:t>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625074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-71638" y="189926"/>
            <a:ext cx="9144000" cy="576064"/>
          </a:xfrm>
        </p:spPr>
        <p:txBody>
          <a:bodyPr/>
          <a:lstStyle/>
          <a:p>
            <a:r>
              <a:rPr lang="ru-RU" sz="2000" b="1" dirty="0" smtClean="0">
                <a:solidFill>
                  <a:srgbClr val="4D41E9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Нормативные правовые акты</a:t>
            </a:r>
            <a:r>
              <a:rPr lang="ru-RU" sz="2000" b="1" dirty="0">
                <a:solidFill>
                  <a:srgbClr val="D4000F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/>
            </a:r>
            <a:br>
              <a:rPr lang="ru-RU" sz="2000" b="1" dirty="0">
                <a:solidFill>
                  <a:srgbClr val="D4000F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</a:br>
            <a:endParaRPr lang="ru-RU" sz="2000" b="1" dirty="0">
              <a:solidFill>
                <a:srgbClr val="D4000F"/>
              </a:solidFill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07504" y="769268"/>
            <a:ext cx="8928992" cy="4680519"/>
          </a:xfrm>
        </p:spPr>
        <p:txBody>
          <a:bodyPr/>
          <a:lstStyle/>
          <a:p>
            <a:pPr algn="just">
              <a:buFont typeface="Wingdings" panose="05000000000000000000" pitchFamily="2" charset="2"/>
              <a:buChar char="Ø"/>
            </a:pPr>
            <a:r>
              <a:rPr lang="ru-RU" sz="1600" dirty="0"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постановление Правительства Свердловской области от 05.07.2017 </a:t>
            </a:r>
            <a:r>
              <a:rPr lang="ru-RU" sz="1600" dirty="0" smtClean="0"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№ </a:t>
            </a:r>
            <a:r>
              <a:rPr lang="ru-RU" sz="1600" dirty="0"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481-ПП </a:t>
            </a:r>
            <a:r>
              <a:rPr lang="ru-RU" sz="1600" dirty="0" smtClean="0"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/>
            </a:r>
            <a:br>
              <a:rPr lang="ru-RU" sz="1600" dirty="0" smtClean="0"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</a:br>
            <a:r>
              <a:rPr lang="ru-RU" sz="1600" dirty="0" smtClean="0"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«</a:t>
            </a:r>
            <a:r>
              <a:rPr lang="ru-RU" sz="1600" dirty="0"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Об утверждении Порядка согласования мер для обеспечения доступа инвалидов к месту предоставления услуг на объектах социальной, инженерной и транспортной инфраструктур, находящихся в государственной собственности Свердловской области, которые невозможно полностью приспособить с учетом потребностей инвалидов до их реконструкции или капитального ремонта</a:t>
            </a:r>
            <a:r>
              <a:rPr lang="ru-RU" sz="1600" dirty="0" smtClean="0"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»;</a:t>
            </a:r>
          </a:p>
          <a:p>
            <a:pPr algn="just">
              <a:buFont typeface="Wingdings" panose="05000000000000000000" pitchFamily="2" charset="2"/>
              <a:buChar char="Ø"/>
            </a:pPr>
            <a:r>
              <a:rPr lang="ru-RU" sz="1600" dirty="0"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СП 35-101-2001. Проектирование зданий и сооружений с учетом доступности для маломобильных групп населения. Общие положения;</a:t>
            </a:r>
          </a:p>
          <a:p>
            <a:pPr algn="just">
              <a:buFont typeface="Wingdings" panose="05000000000000000000" pitchFamily="2" charset="2"/>
              <a:buChar char="Ø"/>
            </a:pPr>
            <a:r>
              <a:rPr lang="ru-RU" sz="1600" dirty="0"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СП 31-102-99. Требования доступности общественных зданий и сооружений для инвалидов </a:t>
            </a:r>
            <a:r>
              <a:rPr lang="ru-RU" sz="1600" dirty="0" smtClean="0"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/>
            </a:r>
            <a:br>
              <a:rPr lang="ru-RU" sz="1600" dirty="0" smtClean="0"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</a:br>
            <a:r>
              <a:rPr lang="ru-RU" sz="1600" dirty="0" smtClean="0"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и </a:t>
            </a:r>
            <a:r>
              <a:rPr lang="ru-RU" sz="1600" dirty="0"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других маломобильных посетителей;</a:t>
            </a:r>
          </a:p>
          <a:p>
            <a:pPr algn="just">
              <a:buFont typeface="Wingdings" panose="05000000000000000000" pitchFamily="2" charset="2"/>
              <a:buChar char="Ø"/>
            </a:pPr>
            <a:r>
              <a:rPr lang="ru-RU" sz="1600" dirty="0"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СП </a:t>
            </a:r>
            <a:r>
              <a:rPr lang="ru-RU" sz="1600" dirty="0" smtClean="0"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59.13330.2020. Свод </a:t>
            </a:r>
            <a:r>
              <a:rPr lang="ru-RU" sz="1600" dirty="0"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правил. Доступность зданий и сооружений для маломобильных групп населения. СНиП </a:t>
            </a:r>
            <a:r>
              <a:rPr lang="ru-RU" sz="1600" dirty="0" smtClean="0"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35-01-2001</a:t>
            </a:r>
          </a:p>
          <a:p>
            <a:pPr>
              <a:buFont typeface="Wingdings" panose="05000000000000000000" pitchFamily="2" charset="2"/>
              <a:buChar char="Ø"/>
            </a:pPr>
            <a:endParaRPr lang="ru-RU" sz="1600" dirty="0"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endParaRPr>
          </a:p>
          <a:p>
            <a:pPr>
              <a:buFont typeface="Wingdings" panose="05000000000000000000" pitchFamily="2" charset="2"/>
              <a:buChar char="Ø"/>
            </a:pPr>
            <a:endParaRPr lang="ru-RU" sz="1600" dirty="0" smtClean="0"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endParaRPr>
          </a:p>
          <a:p>
            <a:pPr marL="0" indent="0">
              <a:buNone/>
            </a:pPr>
            <a:endParaRPr lang="ru-RU" sz="1600" dirty="0" smtClean="0"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  <a:hlinkClick r:id="rId2"/>
            </a:endParaRPr>
          </a:p>
          <a:p>
            <a:pPr marL="0" indent="0">
              <a:buNone/>
            </a:pPr>
            <a:r>
              <a:rPr lang="en-US" sz="1600" dirty="0" smtClean="0">
                <a:solidFill>
                  <a:srgbClr val="00B0F0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  <a:hlinkClick r:id="rId2"/>
              </a:rPr>
              <a:t>https</a:t>
            </a:r>
            <a:r>
              <a:rPr lang="en-US" sz="1600" dirty="0">
                <a:solidFill>
                  <a:srgbClr val="00B0F0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  <a:hlinkClick r:id="rId2"/>
              </a:rPr>
              <a:t>://</a:t>
            </a:r>
            <a:r>
              <a:rPr lang="en-US" sz="1600" dirty="0" smtClean="0">
                <a:solidFill>
                  <a:srgbClr val="00B0F0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  <a:hlinkClick r:id="rId2"/>
              </a:rPr>
              <a:t>msp.midural.ru/deyatelnost/kontrol-nadzor/gosudarstvennyy-kontrol-nadzor-v-sfere-socialnogo-obslujivaniya-v-sverdlovskoy-oblasti.html</a:t>
            </a:r>
            <a:endParaRPr lang="ru-RU" sz="1600" dirty="0">
              <a:solidFill>
                <a:srgbClr val="00B0F0"/>
              </a:solidFill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endParaRPr>
          </a:p>
          <a:p>
            <a:pPr>
              <a:buFont typeface="Wingdings" panose="05000000000000000000" pitchFamily="2" charset="2"/>
              <a:buChar char="Ø"/>
            </a:pPr>
            <a:endParaRPr lang="ru-RU" sz="1600" dirty="0"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endParaRPr>
          </a:p>
          <a:p>
            <a:pPr>
              <a:buFont typeface="Wingdings" panose="05000000000000000000" pitchFamily="2" charset="2"/>
              <a:buChar char="Ø"/>
            </a:pPr>
            <a:endParaRPr lang="ru-RU" sz="1600" dirty="0" smtClean="0"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endParaRPr>
          </a:p>
          <a:p>
            <a:pPr>
              <a:buFont typeface="Wingdings" panose="05000000000000000000" pitchFamily="2" charset="2"/>
              <a:buChar char="Ø"/>
            </a:pPr>
            <a:endParaRPr lang="ru-RU" sz="1600" dirty="0"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endParaRPr>
          </a:p>
          <a:p>
            <a:pPr>
              <a:buFont typeface="Wingdings" panose="05000000000000000000" pitchFamily="2" charset="2"/>
              <a:buChar char="Ø"/>
            </a:pPr>
            <a:endParaRPr lang="ru-RU" sz="1600" dirty="0"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endParaRPr>
          </a:p>
          <a:p>
            <a:pPr>
              <a:buFont typeface="Wingdings" panose="05000000000000000000" pitchFamily="2" charset="2"/>
              <a:buChar char="Ø"/>
            </a:pPr>
            <a:endParaRPr lang="ru-RU" sz="1700" dirty="0" smtClean="0"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endParaRPr>
          </a:p>
          <a:p>
            <a:pPr>
              <a:buFont typeface="Wingdings" panose="05000000000000000000" pitchFamily="2" charset="2"/>
              <a:buChar char="Ø"/>
            </a:pPr>
            <a:endParaRPr lang="ru-RU" sz="1700" dirty="0"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9C56A82-E3D6-477D-9131-DAAAB66F7C3C}" type="slidenum">
              <a:rPr lang="ru-RU" smtClean="0"/>
              <a:pPr>
                <a:defRPr/>
              </a:pPr>
              <a:t>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818222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121196"/>
            <a:ext cx="7886700" cy="624791"/>
          </a:xfrm>
        </p:spPr>
        <p:txBody>
          <a:bodyPr>
            <a:noAutofit/>
          </a:bodyPr>
          <a:lstStyle/>
          <a:p>
            <a:pPr algn="ctr"/>
            <a:r>
              <a:rPr lang="ru-RU" sz="2100" b="1" dirty="0">
                <a:solidFill>
                  <a:srgbClr val="4D41E9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Часть первая статьи 15 Федерального закона </a:t>
            </a:r>
            <a:br>
              <a:rPr lang="ru-RU" sz="2100" b="1" dirty="0">
                <a:solidFill>
                  <a:srgbClr val="4D41E9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</a:br>
            <a:r>
              <a:rPr lang="ru-RU" sz="2100" b="1" dirty="0">
                <a:solidFill>
                  <a:srgbClr val="4D41E9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от 24 ноября 1995 №181-ФЗ «О социальной защите инвалидов </a:t>
            </a:r>
            <a:br>
              <a:rPr lang="ru-RU" sz="2100" b="1" dirty="0">
                <a:solidFill>
                  <a:srgbClr val="4D41E9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</a:br>
            <a:r>
              <a:rPr lang="ru-RU" sz="2100" b="1" dirty="0">
                <a:solidFill>
                  <a:srgbClr val="4D41E9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в Российской Федерации»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" y="1129308"/>
            <a:ext cx="9144000" cy="4585692"/>
          </a:xfrm>
        </p:spPr>
        <p:txBody>
          <a:bodyPr>
            <a:noAutofit/>
          </a:bodyPr>
          <a:lstStyle/>
          <a:p>
            <a:pPr marL="0" indent="0" algn="just">
              <a:buNone/>
            </a:pPr>
            <a:r>
              <a:rPr lang="ru-RU" sz="1100" dirty="0"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           Федеральные органы государственной власти, органы государственной власти субъектов Российской Федерации, органы местного самоуправления (в сфере установленных полномочий), </a:t>
            </a:r>
            <a:r>
              <a:rPr lang="ru-RU" sz="1100" u="sng" dirty="0"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организации независимо от их организационно-правовых форм обеспечивают инвалидам</a:t>
            </a:r>
            <a:r>
              <a:rPr lang="ru-RU" sz="1100" dirty="0"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 (включая инвалидов, использующих кресла-коляски и собак-проводников):</a:t>
            </a:r>
          </a:p>
          <a:p>
            <a:pPr marL="0" indent="0" algn="just">
              <a:buNone/>
            </a:pPr>
            <a:r>
              <a:rPr lang="ru-RU" sz="1100" dirty="0"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1) </a:t>
            </a:r>
            <a:r>
              <a:rPr lang="ru-RU" sz="1100" u="sng" dirty="0"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условия для беспрепятственного доступа к объектам социальной</a:t>
            </a:r>
            <a:r>
              <a:rPr lang="ru-RU" sz="1100" dirty="0"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, инженерной и транспортной </a:t>
            </a:r>
            <a:r>
              <a:rPr lang="ru-RU" sz="1100" u="sng" dirty="0"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инфраструктур (</a:t>
            </a:r>
            <a:r>
              <a:rPr lang="ru-RU" sz="1100" dirty="0"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жилым, общественным </a:t>
            </a:r>
            <a:r>
              <a:rPr lang="ru-RU" sz="1100" dirty="0" smtClean="0"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/>
            </a:r>
            <a:br>
              <a:rPr lang="ru-RU" sz="1100" dirty="0" smtClean="0"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</a:br>
            <a:r>
              <a:rPr lang="ru-RU" sz="1100" dirty="0" smtClean="0"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и </a:t>
            </a:r>
            <a:r>
              <a:rPr lang="ru-RU" sz="1100" dirty="0"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производственным зданиям, строениям и сооружениям, включая те, в которых расположены физкультурно-спортивные организации, </a:t>
            </a:r>
            <a:r>
              <a:rPr lang="ru-RU" sz="1100" u="sng" dirty="0"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организации культуры</a:t>
            </a:r>
            <a:r>
              <a:rPr lang="ru-RU" sz="1100" dirty="0"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 и другие организации), к местам отдыха и к предоставляемым в них услугам;</a:t>
            </a:r>
          </a:p>
          <a:p>
            <a:pPr marL="0" indent="0" algn="just">
              <a:buNone/>
            </a:pPr>
            <a:r>
              <a:rPr lang="ru-RU" sz="1100" dirty="0"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2) условия для беспрепятственного пользования железнодорожным, воздушным, водным транспортом, автомобильным транспортом и городским наземным электрическим транспортом в городском, пригородном, междугородном сообщении, средствами связи и информации (включая средства, обеспечивающие дублирование звуковыми сигналами световых сигналов светофоров и устройств, регулирующих движение пешеходов через транспортные коммуникации);</a:t>
            </a:r>
          </a:p>
          <a:p>
            <a:pPr marL="0" indent="0" algn="just">
              <a:buNone/>
            </a:pPr>
            <a:r>
              <a:rPr lang="ru-RU" sz="1100" dirty="0"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3) </a:t>
            </a:r>
            <a:r>
              <a:rPr lang="ru-RU" sz="1100" u="sng" dirty="0"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возможность самостоятельного передвижения по территории, на которой расположены объекты социальной,</a:t>
            </a:r>
            <a:r>
              <a:rPr lang="ru-RU" sz="1100" dirty="0"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 инженерной и транспортной инфраструктур, входа в такие объекты и выхода из них, посадки в транспортное средство и высадки из него, в том числе с использованием кресла-коляски;</a:t>
            </a:r>
          </a:p>
          <a:p>
            <a:pPr marL="0" indent="0" algn="just">
              <a:buNone/>
            </a:pPr>
            <a:r>
              <a:rPr lang="ru-RU" sz="1100" dirty="0"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4) </a:t>
            </a:r>
            <a:r>
              <a:rPr lang="ru-RU" sz="1100" u="sng" dirty="0"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сопровождение инвалидов</a:t>
            </a:r>
            <a:r>
              <a:rPr lang="ru-RU" sz="1100" dirty="0"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, имеющих стойкие расстройства функции зрения и самостоятельного передвижения, и </a:t>
            </a:r>
            <a:r>
              <a:rPr lang="ru-RU" sz="1100" u="sng" dirty="0"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оказание им помощи на объектах социальной</a:t>
            </a:r>
            <a:r>
              <a:rPr lang="ru-RU" sz="1100" dirty="0"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, инженерной и транспортной инфраструктур;</a:t>
            </a:r>
          </a:p>
          <a:p>
            <a:pPr marL="0" indent="0" algn="just">
              <a:buNone/>
            </a:pPr>
            <a:r>
              <a:rPr lang="ru-RU" sz="1100" dirty="0"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5) </a:t>
            </a:r>
            <a:r>
              <a:rPr lang="ru-RU" sz="1100" u="sng" dirty="0"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надлежащее размещение оборудования и носителей информации</a:t>
            </a:r>
            <a:r>
              <a:rPr lang="ru-RU" sz="1100" dirty="0"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, необходимых для обеспечения беспрепятственного доступа инвалидов </a:t>
            </a:r>
            <a:r>
              <a:rPr lang="ru-RU" sz="1100" dirty="0" smtClean="0"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/>
            </a:r>
            <a:br>
              <a:rPr lang="ru-RU" sz="1100" dirty="0" smtClean="0"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</a:br>
            <a:r>
              <a:rPr lang="ru-RU" sz="1100" dirty="0" smtClean="0"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к </a:t>
            </a:r>
            <a:r>
              <a:rPr lang="ru-RU" sz="1100" dirty="0"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объектам социальной, инженерной и транспортной инфраструктур и к услугам с учетом ограничений их жизнедеятельности;</a:t>
            </a:r>
          </a:p>
          <a:p>
            <a:pPr marL="0" indent="0" algn="just">
              <a:buNone/>
            </a:pPr>
            <a:r>
              <a:rPr lang="ru-RU" sz="1100" dirty="0"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6) </a:t>
            </a:r>
            <a:r>
              <a:rPr lang="ru-RU" sz="1100" u="sng" dirty="0"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дублирование необходимой для инвалидов звуковой и зрительной информации</a:t>
            </a:r>
            <a:r>
              <a:rPr lang="ru-RU" sz="1100" dirty="0"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, а также надписей, знаков и иной текстовой и графической информации знаками, выполненными рельефно-точечным шрифтом Брайля, допуск </a:t>
            </a:r>
            <a:r>
              <a:rPr lang="ru-RU" sz="1100" dirty="0" err="1"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сурдопереводчика</a:t>
            </a:r>
            <a:r>
              <a:rPr lang="ru-RU" sz="1100" dirty="0"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 и </a:t>
            </a:r>
            <a:r>
              <a:rPr lang="ru-RU" sz="1100" dirty="0" err="1"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тифлосурдопереводчика</a:t>
            </a:r>
            <a:r>
              <a:rPr lang="ru-RU" sz="1100" dirty="0"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;</a:t>
            </a:r>
          </a:p>
          <a:p>
            <a:pPr marL="0" indent="0" algn="just">
              <a:buNone/>
            </a:pPr>
            <a:r>
              <a:rPr lang="ru-RU" sz="1100" dirty="0"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7) </a:t>
            </a:r>
            <a:r>
              <a:rPr lang="ru-RU" sz="1100" u="sng" dirty="0"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допуск на объекты социальной, инженерной и транспортной инфраструктур собаки-проводника </a:t>
            </a:r>
            <a:r>
              <a:rPr lang="ru-RU" sz="1100" dirty="0"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при наличии документа, подтверждающего ее специальное обучение и выдаваемого по </a:t>
            </a:r>
            <a:r>
              <a:rPr lang="ru-RU" sz="1100" dirty="0"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  <a:hlinkClick r:id="rId2"/>
              </a:rPr>
              <a:t>форме</a:t>
            </a:r>
            <a:r>
              <a:rPr lang="ru-RU" sz="1100" dirty="0"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 и в </a:t>
            </a:r>
            <a:r>
              <a:rPr lang="ru-RU" sz="1100" dirty="0"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  <a:hlinkClick r:id="rId3"/>
              </a:rPr>
              <a:t>порядке</a:t>
            </a:r>
            <a:r>
              <a:rPr lang="ru-RU" sz="1100" dirty="0"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, которые определяются федеральным органом исполнительной власти, осуществляющим функции по выработке и реализации государственной политики и нормативно-правовому регулированию в сфере социальной защиты населения;</a:t>
            </a:r>
          </a:p>
          <a:p>
            <a:pPr marL="0" indent="0" algn="just">
              <a:buNone/>
            </a:pPr>
            <a:r>
              <a:rPr lang="ru-RU" sz="1100" dirty="0"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8) </a:t>
            </a:r>
            <a:r>
              <a:rPr lang="ru-RU" sz="1100" u="sng" dirty="0"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оказание работниками организаций, предоставляющих услуги населению, помощи инвалидам в преодолении барьер</a:t>
            </a:r>
            <a:r>
              <a:rPr lang="ru-RU" sz="1100" dirty="0"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ов, мешающих получению ими услуг наравне с другими лицами</a:t>
            </a:r>
            <a:r>
              <a:rPr lang="ru-RU" sz="1100" dirty="0" smtClean="0"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.</a:t>
            </a:r>
            <a:endParaRPr lang="ru-RU" sz="1100" dirty="0"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628650" y="1775591"/>
            <a:ext cx="7886700" cy="3886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257175" algn="just">
              <a:lnSpc>
                <a:spcPct val="107000"/>
              </a:lnSpc>
              <a:spcAft>
                <a:spcPts val="0"/>
              </a:spcAft>
            </a:pPr>
            <a:r>
              <a:rPr lang="ru-RU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endParaRPr lang="ru-RU" sz="105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928762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ru-RU" sz="2100" b="1" dirty="0">
                <a:solidFill>
                  <a:srgbClr val="4D41E9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Часть вторая статьи 15 Федерального закона </a:t>
            </a:r>
            <a:br>
              <a:rPr lang="ru-RU" sz="2100" b="1" dirty="0">
                <a:solidFill>
                  <a:srgbClr val="4D41E9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</a:br>
            <a:r>
              <a:rPr lang="ru-RU" sz="2100" b="1" dirty="0">
                <a:solidFill>
                  <a:srgbClr val="4D41E9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от 24 ноября 1995 № 181-ФЗ «О социальной защите инвалидов </a:t>
            </a:r>
            <a:br>
              <a:rPr lang="ru-RU" sz="2100" b="1" dirty="0">
                <a:solidFill>
                  <a:srgbClr val="4D41E9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</a:br>
            <a:r>
              <a:rPr lang="ru-RU" sz="2100" b="1" dirty="0">
                <a:solidFill>
                  <a:srgbClr val="4D41E9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в Российской Федерации»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496" y="1273324"/>
            <a:ext cx="8986322" cy="4073157"/>
          </a:xfrm>
        </p:spPr>
        <p:txBody>
          <a:bodyPr>
            <a:normAutofit lnSpcReduction="10000"/>
          </a:bodyPr>
          <a:lstStyle/>
          <a:p>
            <a:pPr marL="0" indent="0" algn="just">
              <a:buNone/>
            </a:pPr>
            <a:r>
              <a:rPr lang="ru-RU" sz="1800" dirty="0"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Порядок обеспечения условий доступности для инвалидов объектов социальной, инженерной и транспортной инфраструктур и предоставляемых услуг, а также оказания им при этом необходимой помощи устанавливается федеральными органами исполнительной власти, осуществляющими функции по выработке и реализации государственной политики и нормативно-правовому регулированию в установленных сферах деятельности, по согласованию с федеральным органом исполнительной власти, осуществляющим функции по выработке и реализации государственной политики </a:t>
            </a:r>
            <a:r>
              <a:rPr lang="ru-RU" sz="1800" dirty="0" smtClean="0"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/>
            </a:r>
            <a:br>
              <a:rPr lang="ru-RU" sz="1800" dirty="0" smtClean="0"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</a:br>
            <a:r>
              <a:rPr lang="ru-RU" sz="1800" dirty="0" smtClean="0"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и </a:t>
            </a:r>
            <a:r>
              <a:rPr lang="ru-RU" sz="1800" dirty="0"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нормативно-правовому регулированию в сфере социальной защиты населения, исходя из финансовых возможностей бюджетов бюджетной системы Российской Федерации, </a:t>
            </a:r>
            <a:r>
              <a:rPr lang="ru-RU" sz="1800" dirty="0" smtClean="0"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организаций</a:t>
            </a:r>
          </a:p>
          <a:p>
            <a:pPr algn="just"/>
            <a:endParaRPr lang="ru-RU" sz="1800" dirty="0"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endParaRPr>
          </a:p>
          <a:p>
            <a:pPr marL="0" indent="0" algn="just">
              <a:buNone/>
            </a:pPr>
            <a:r>
              <a:rPr lang="ru-RU" sz="1800" dirty="0" smtClean="0">
                <a:solidFill>
                  <a:srgbClr val="D4000F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Приказ </a:t>
            </a:r>
            <a:r>
              <a:rPr lang="ru-RU" sz="1800" dirty="0">
                <a:solidFill>
                  <a:srgbClr val="D4000F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Минтруда России от 30.07.2015 </a:t>
            </a:r>
            <a:r>
              <a:rPr lang="ru-RU" sz="1800" dirty="0" smtClean="0">
                <a:solidFill>
                  <a:srgbClr val="D4000F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№ 527н «Об </a:t>
            </a:r>
            <a:r>
              <a:rPr lang="ru-RU" sz="1800" dirty="0">
                <a:solidFill>
                  <a:srgbClr val="D4000F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утверждении Порядка обеспечения условий доступности для инвалидов объектов и предоставляемых услуг в сфере труда, занятости и социальной защиты населения, а также оказания им при этом необходимой </a:t>
            </a:r>
            <a:r>
              <a:rPr lang="ru-RU" sz="1800" dirty="0" smtClean="0">
                <a:solidFill>
                  <a:srgbClr val="D4000F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помощи»</a:t>
            </a:r>
            <a:endParaRPr lang="ru-RU" sz="1800" dirty="0">
              <a:solidFill>
                <a:srgbClr val="D4000F"/>
              </a:solidFill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endParaRPr>
          </a:p>
          <a:p>
            <a:pPr algn="just"/>
            <a:endParaRPr lang="ru-RU" sz="1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628650" y="1775591"/>
            <a:ext cx="7886700" cy="3886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257175" algn="just">
              <a:lnSpc>
                <a:spcPct val="107000"/>
              </a:lnSpc>
              <a:spcAft>
                <a:spcPts val="0"/>
              </a:spcAft>
            </a:pPr>
            <a:r>
              <a:rPr lang="ru-RU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endParaRPr lang="ru-RU" sz="105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793168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1"/>
          <p:cNvSpPr>
            <a:spLocks noGrp="1"/>
          </p:cNvSpPr>
          <p:nvPr>
            <p:ph type="title"/>
          </p:nvPr>
        </p:nvSpPr>
        <p:spPr>
          <a:xfrm>
            <a:off x="539552" y="219349"/>
            <a:ext cx="7886700" cy="501722"/>
          </a:xfrm>
        </p:spPr>
        <p:txBody>
          <a:bodyPr>
            <a:noAutofit/>
          </a:bodyPr>
          <a:lstStyle/>
          <a:p>
            <a:pPr algn="ctr"/>
            <a:r>
              <a:rPr lang="ru-RU" sz="1500" b="1" dirty="0">
                <a:solidFill>
                  <a:srgbClr val="4D41E9"/>
                </a:solidFill>
              </a:rPr>
              <a:t>ПАСПОРТ ДОСТУПНОСТИ ОБЪЕКТА СОЦИАЛЬНОЙ ИНФРАСТРУКТУРЫ СВЕРДЛОВСКОЙ ОБЛАСТИ </a:t>
            </a:r>
          </a:p>
        </p:txBody>
      </p:sp>
      <p:sp>
        <p:nvSpPr>
          <p:cNvPr id="6" name="Объект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just">
              <a:buNone/>
            </a:pPr>
            <a:endParaRPr lang="ru-RU" sz="135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>
              <a:buNone/>
            </a:pPr>
            <a:r>
              <a:rPr lang="ru-RU" sz="2400" b="1" dirty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</a:p>
          <a:p>
            <a:pPr marL="0" indent="0" algn="just">
              <a:buNone/>
            </a:pPr>
            <a:r>
              <a:rPr lang="ru-RU" sz="3600" b="1" dirty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endParaRPr lang="ru-RU" sz="3600" dirty="0"/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64974" y="1478635"/>
            <a:ext cx="7722972" cy="3950615"/>
          </a:xfrm>
          <a:prstGeom prst="rect">
            <a:avLst/>
          </a:prstGeom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4845" y="771424"/>
            <a:ext cx="5688632" cy="4607917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04048" y="3007516"/>
            <a:ext cx="3342758" cy="2261171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13477" y="1382433"/>
            <a:ext cx="2993975" cy="15635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950614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971600" y="997294"/>
            <a:ext cx="7080788" cy="5700633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endParaRPr lang="ru-RU" sz="15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>
              <a:buNone/>
            </a:pPr>
            <a:r>
              <a:rPr lang="ru-RU" sz="2667" b="1" dirty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</a:p>
          <a:p>
            <a:pPr marL="0" indent="0" algn="just">
              <a:buNone/>
            </a:pPr>
            <a:r>
              <a:rPr lang="ru-RU" sz="4000" b="1" dirty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endParaRPr lang="ru-RU" sz="4000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972933" y="226789"/>
            <a:ext cx="6840760" cy="840093"/>
          </a:xfrm>
        </p:spPr>
        <p:txBody>
          <a:bodyPr>
            <a:noAutofit/>
          </a:bodyPr>
          <a:lstStyle/>
          <a:p>
            <a:r>
              <a:rPr lang="ru-RU" sz="1667" b="1" dirty="0" smtClean="0">
                <a:solidFill>
                  <a:srgbClr val="4D41E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Рекомендации </a:t>
            </a:r>
            <a:r>
              <a:rPr lang="ru-RU" sz="1667" b="1" dirty="0">
                <a:solidFill>
                  <a:srgbClr val="4D41E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по адаптации основных структурных элементов объекта социальной инфраструктуры, указанных в паспорте доступности объекта социальной инфраструктуры Свердловской области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539553" y="1417340"/>
            <a:ext cx="7632848" cy="19393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sz="1167" dirty="0"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ru-RU" sz="1333" b="1" i="1" dirty="0">
                <a:latin typeface="Arial" panose="020B0604020202020204" pitchFamily="34" charset="0"/>
                <a:cs typeface="Arial" panose="020B0604020202020204" pitchFamily="34" charset="0"/>
              </a:rPr>
              <a:t>План мероприятий по адаптации основных структурных элементов объекта социальной инфраструктуры на 2018–2022 года</a:t>
            </a:r>
          </a:p>
          <a:p>
            <a:endParaRPr lang="ru-RU" sz="1167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ru-RU" sz="1167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ru-RU" sz="1167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ru-RU" sz="1167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ru-RU" sz="1167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ru-RU" sz="1167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ru-RU" sz="1167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11" name="Таблица 1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750928"/>
              </p:ext>
            </p:extLst>
          </p:nvPr>
        </p:nvGraphicFramePr>
        <p:xfrm>
          <a:off x="1032940" y="2387028"/>
          <a:ext cx="6720746" cy="1303866"/>
        </p:xfrm>
        <a:graphic>
          <a:graphicData uri="http://schemas.openxmlformats.org/drawingml/2006/table">
            <a:tbl>
              <a:tblPr firstRow="1" bandRow="1"/>
              <a:tblGrid>
                <a:gridCol w="616735"/>
                <a:gridCol w="1603512"/>
                <a:gridCol w="1110123"/>
                <a:gridCol w="1110123"/>
                <a:gridCol w="1295144"/>
                <a:gridCol w="985109"/>
              </a:tblGrid>
              <a:tr h="685800">
                <a:tc>
                  <a:txBody>
                    <a:bodyPr/>
                    <a:lstStyle/>
                    <a:p>
                      <a:r>
                        <a:rPr lang="ru-RU" sz="10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Номер строки</a:t>
                      </a:r>
                      <a:endParaRPr lang="ru-RU" sz="10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76200" marR="76200" marT="38100" marB="38100"/>
                </a:tc>
                <a:tc>
                  <a:txBody>
                    <a:bodyPr/>
                    <a:lstStyle/>
                    <a:p>
                      <a:r>
                        <a:rPr lang="ru-RU" sz="10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Наименование мероприятия</a:t>
                      </a:r>
                      <a:endParaRPr lang="ru-RU" sz="10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76200" marR="76200" marT="38100" marB="38100"/>
                </a:tc>
                <a:tc>
                  <a:txBody>
                    <a:bodyPr/>
                    <a:lstStyle/>
                    <a:p>
                      <a:r>
                        <a:rPr lang="ru-RU" sz="10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Необходимое количество средств (сумма, руб.)</a:t>
                      </a:r>
                      <a:endParaRPr lang="ru-RU" sz="10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76200" marR="76200" marT="38100" marB="38100"/>
                </a:tc>
                <a:tc>
                  <a:txBody>
                    <a:bodyPr/>
                    <a:lstStyle/>
                    <a:p>
                      <a:r>
                        <a:rPr lang="ru-RU" sz="10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Срок реализации</a:t>
                      </a:r>
                      <a:endParaRPr lang="ru-RU" sz="10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76200" marR="76200" marT="38100" marB="38100"/>
                </a:tc>
                <a:tc>
                  <a:txBody>
                    <a:bodyPr/>
                    <a:lstStyle/>
                    <a:p>
                      <a:r>
                        <a:rPr lang="ru-RU" sz="10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Ответственные за выполнение</a:t>
                      </a:r>
                      <a:endParaRPr lang="ru-RU" sz="10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76200" marR="76200" marT="38100" marB="38100"/>
                </a:tc>
                <a:tc>
                  <a:txBody>
                    <a:bodyPr/>
                    <a:lstStyle/>
                    <a:p>
                      <a:r>
                        <a:rPr lang="ru-RU" sz="10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Выполнение</a:t>
                      </a:r>
                      <a:endParaRPr lang="ru-RU" sz="10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76200" marR="76200" marT="38100" marB="38100"/>
                </a:tc>
              </a:tr>
              <a:tr h="309033">
                <a:tc>
                  <a:txBody>
                    <a:bodyPr/>
                    <a:lstStyle/>
                    <a:p>
                      <a:r>
                        <a:rPr lang="ru-RU" sz="10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1.</a:t>
                      </a:r>
                      <a:endParaRPr lang="ru-RU" sz="10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76200" marR="76200" marT="38100" marB="38100"/>
                </a:tc>
                <a:tc>
                  <a:txBody>
                    <a:bodyPr/>
                    <a:lstStyle/>
                    <a:p>
                      <a:endParaRPr lang="ru-RU" sz="10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76200" marR="76200" marT="38100" marB="38100"/>
                </a:tc>
                <a:tc>
                  <a:txBody>
                    <a:bodyPr/>
                    <a:lstStyle/>
                    <a:p>
                      <a:endParaRPr lang="ru-RU" sz="10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76200" marR="76200" marT="38100" marB="38100"/>
                </a:tc>
                <a:tc>
                  <a:txBody>
                    <a:bodyPr/>
                    <a:lstStyle/>
                    <a:p>
                      <a:endParaRPr lang="ru-RU" sz="10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76200" marR="76200" marT="38100" marB="38100"/>
                </a:tc>
                <a:tc>
                  <a:txBody>
                    <a:bodyPr/>
                    <a:lstStyle/>
                    <a:p>
                      <a:endParaRPr lang="ru-RU" sz="100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76200" marR="76200" marT="38100" marB="38100"/>
                </a:tc>
                <a:tc>
                  <a:txBody>
                    <a:bodyPr/>
                    <a:lstStyle/>
                    <a:p>
                      <a:endParaRPr lang="ru-RU" sz="100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76200" marR="76200" marT="38100" marB="38100"/>
                </a:tc>
              </a:tr>
              <a:tr h="309033">
                <a:tc>
                  <a:txBody>
                    <a:bodyPr/>
                    <a:lstStyle/>
                    <a:p>
                      <a:r>
                        <a:rPr lang="ru-RU" sz="10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2.</a:t>
                      </a:r>
                      <a:endParaRPr lang="ru-RU" sz="10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76200" marR="76200" marT="38100" marB="38100"/>
                </a:tc>
                <a:tc>
                  <a:txBody>
                    <a:bodyPr/>
                    <a:lstStyle/>
                    <a:p>
                      <a:endParaRPr lang="ru-RU" sz="10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76200" marR="76200" marT="38100" marB="38100"/>
                </a:tc>
                <a:tc>
                  <a:txBody>
                    <a:bodyPr/>
                    <a:lstStyle/>
                    <a:p>
                      <a:endParaRPr lang="ru-RU" sz="10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76200" marR="76200" marT="38100" marB="38100"/>
                </a:tc>
                <a:tc>
                  <a:txBody>
                    <a:bodyPr/>
                    <a:lstStyle/>
                    <a:p>
                      <a:endParaRPr lang="ru-RU" sz="100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76200" marR="76200" marT="38100" marB="38100"/>
                </a:tc>
                <a:tc>
                  <a:txBody>
                    <a:bodyPr/>
                    <a:lstStyle/>
                    <a:p>
                      <a:endParaRPr lang="ru-RU" sz="100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76200" marR="76200" marT="38100" marB="38100"/>
                </a:tc>
                <a:tc>
                  <a:txBody>
                    <a:bodyPr/>
                    <a:lstStyle/>
                    <a:p>
                      <a:endParaRPr lang="ru-RU" sz="10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76200" marR="76200" marT="38100" marB="38100"/>
                </a:tc>
              </a:tr>
            </a:tbl>
          </a:graphicData>
        </a:graphic>
      </p:graphicFrame>
      <p:graphicFrame>
        <p:nvGraphicFramePr>
          <p:cNvPr id="13" name="Таблица 1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69896864"/>
              </p:ext>
            </p:extLst>
          </p:nvPr>
        </p:nvGraphicFramePr>
        <p:xfrm>
          <a:off x="1070461" y="4009628"/>
          <a:ext cx="6720747" cy="1129552"/>
        </p:xfrm>
        <a:graphic>
          <a:graphicData uri="http://schemas.openxmlformats.org/drawingml/2006/table">
            <a:tbl>
              <a:tblPr firstRow="1" bandRow="1"/>
              <a:tblGrid>
                <a:gridCol w="600067"/>
                <a:gridCol w="780087"/>
                <a:gridCol w="720080"/>
                <a:gridCol w="1260140"/>
                <a:gridCol w="960107"/>
                <a:gridCol w="720080"/>
                <a:gridCol w="840093"/>
                <a:gridCol w="840093"/>
              </a:tblGrid>
              <a:tr h="53340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Номер строки</a:t>
                      </a:r>
                    </a:p>
                  </a:txBody>
                  <a:tcPr marL="76200" marR="76200" marT="38100" marB="38100"/>
                </a:tc>
                <a:tc>
                  <a:txBody>
                    <a:bodyPr/>
                    <a:lstStyle/>
                    <a:p>
                      <a:r>
                        <a:rPr lang="ru-RU" sz="10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Название</a:t>
                      </a:r>
                      <a:r>
                        <a:rPr lang="ru-RU" sz="1000" baseline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объекта</a:t>
                      </a:r>
                      <a:endParaRPr lang="ru-RU" sz="10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76200" marR="76200" marT="38100" marB="38100"/>
                </a:tc>
                <a:tc>
                  <a:txBody>
                    <a:bodyPr/>
                    <a:lstStyle/>
                    <a:p>
                      <a:r>
                        <a:rPr lang="ru-RU" sz="10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План </a:t>
                      </a:r>
                    </a:p>
                    <a:p>
                      <a:r>
                        <a:rPr lang="ru-RU" sz="10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2018 год</a:t>
                      </a:r>
                    </a:p>
                    <a:p>
                      <a:endParaRPr lang="ru-RU" sz="10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76200" marR="76200" marT="38100" marB="38100"/>
                </a:tc>
                <a:tc>
                  <a:txBody>
                    <a:bodyPr/>
                    <a:lstStyle/>
                    <a:p>
                      <a:r>
                        <a:rPr lang="ru-RU" sz="10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Исполнение </a:t>
                      </a:r>
                    </a:p>
                    <a:p>
                      <a:r>
                        <a:rPr lang="ru-RU" sz="10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2018 год</a:t>
                      </a:r>
                    </a:p>
                    <a:p>
                      <a:endParaRPr lang="ru-RU" sz="10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76200" marR="76200" marT="38100" marB="38100"/>
                </a:tc>
                <a:tc>
                  <a:txBody>
                    <a:bodyPr/>
                    <a:lstStyle/>
                    <a:p>
                      <a:r>
                        <a:rPr lang="ru-RU" sz="10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Объем финансирования (руб.)</a:t>
                      </a:r>
                      <a:endParaRPr lang="ru-RU" sz="10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76200" marR="76200" marT="38100" marB="3810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План </a:t>
                      </a:r>
                    </a:p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2019 год</a:t>
                      </a:r>
                    </a:p>
                  </a:txBody>
                  <a:tcPr marL="57150" marR="5715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Исполнение </a:t>
                      </a:r>
                    </a:p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2019 год</a:t>
                      </a:r>
                    </a:p>
                  </a:txBody>
                  <a:tcPr marL="57150" marR="5715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Объем финансирования, руб.</a:t>
                      </a:r>
                    </a:p>
                  </a:txBody>
                  <a:tcPr marL="57150" marR="57150" marT="0" marB="0"/>
                </a:tc>
              </a:tr>
              <a:tr h="298076">
                <a:tc>
                  <a:txBody>
                    <a:bodyPr/>
                    <a:lstStyle/>
                    <a:p>
                      <a:r>
                        <a:rPr lang="ru-RU" sz="10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1.</a:t>
                      </a:r>
                      <a:endParaRPr lang="ru-RU" sz="10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76200" marR="76200" marT="38100" marB="38100"/>
                </a:tc>
                <a:tc>
                  <a:txBody>
                    <a:bodyPr/>
                    <a:lstStyle/>
                    <a:p>
                      <a:endParaRPr lang="ru-RU" sz="10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76200" marR="76200" marT="38100" marB="38100"/>
                </a:tc>
                <a:tc>
                  <a:txBody>
                    <a:bodyPr/>
                    <a:lstStyle/>
                    <a:p>
                      <a:endParaRPr lang="ru-RU" sz="100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76200" marR="76200" marT="38100" marB="38100"/>
                </a:tc>
                <a:tc>
                  <a:txBody>
                    <a:bodyPr/>
                    <a:lstStyle/>
                    <a:p>
                      <a:endParaRPr lang="ru-RU" sz="10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76200" marR="76200" marT="38100" marB="38100"/>
                </a:tc>
                <a:tc>
                  <a:txBody>
                    <a:bodyPr/>
                    <a:lstStyle/>
                    <a:p>
                      <a:endParaRPr lang="ru-RU" sz="10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76200" marR="76200" marT="38100" marB="38100"/>
                </a:tc>
                <a:tc>
                  <a:txBody>
                    <a:bodyPr/>
                    <a:lstStyle/>
                    <a:p>
                      <a:endParaRPr lang="ru-RU" sz="100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76200" marR="76200" marT="38100" marB="38100"/>
                </a:tc>
                <a:tc>
                  <a:txBody>
                    <a:bodyPr/>
                    <a:lstStyle/>
                    <a:p>
                      <a:endParaRPr lang="ru-RU" sz="100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76200" marR="76200" marT="38100" marB="38100"/>
                </a:tc>
                <a:tc>
                  <a:txBody>
                    <a:bodyPr/>
                    <a:lstStyle/>
                    <a:p>
                      <a:endParaRPr lang="ru-RU" sz="100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76200" marR="76200" marT="38100" marB="38100"/>
                </a:tc>
              </a:tr>
              <a:tr h="298076">
                <a:tc>
                  <a:txBody>
                    <a:bodyPr/>
                    <a:lstStyle/>
                    <a:p>
                      <a:r>
                        <a:rPr lang="ru-RU" sz="10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2.</a:t>
                      </a:r>
                      <a:endParaRPr lang="ru-RU" sz="10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76200" marR="76200" marT="38100" marB="38100"/>
                </a:tc>
                <a:tc>
                  <a:txBody>
                    <a:bodyPr/>
                    <a:lstStyle/>
                    <a:p>
                      <a:endParaRPr lang="ru-RU" sz="10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76200" marR="76200" marT="38100" marB="38100"/>
                </a:tc>
                <a:tc>
                  <a:txBody>
                    <a:bodyPr/>
                    <a:lstStyle/>
                    <a:p>
                      <a:endParaRPr lang="ru-RU" sz="10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76200" marR="76200" marT="38100" marB="38100"/>
                </a:tc>
                <a:tc>
                  <a:txBody>
                    <a:bodyPr/>
                    <a:lstStyle/>
                    <a:p>
                      <a:endParaRPr lang="ru-RU" sz="10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76200" marR="76200" marT="38100" marB="38100"/>
                </a:tc>
                <a:tc>
                  <a:txBody>
                    <a:bodyPr/>
                    <a:lstStyle/>
                    <a:p>
                      <a:endParaRPr lang="ru-RU" sz="10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76200" marR="76200" marT="38100" marB="38100"/>
                </a:tc>
                <a:tc>
                  <a:txBody>
                    <a:bodyPr/>
                    <a:lstStyle/>
                    <a:p>
                      <a:endParaRPr lang="ru-RU" sz="10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76200" marR="76200" marT="38100" marB="38100"/>
                </a:tc>
                <a:tc>
                  <a:txBody>
                    <a:bodyPr/>
                    <a:lstStyle/>
                    <a:p>
                      <a:endParaRPr lang="ru-RU" sz="10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76200" marR="76200" marT="38100" marB="38100"/>
                </a:tc>
                <a:tc>
                  <a:txBody>
                    <a:bodyPr/>
                    <a:lstStyle/>
                    <a:p>
                      <a:endParaRPr lang="ru-RU" sz="10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76200" marR="76200" marT="38100" marB="3810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3154891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ru-RU" sz="2100" b="1" dirty="0">
                <a:solidFill>
                  <a:srgbClr val="4D41E9"/>
                </a:solidFill>
                <a:ea typeface="Calibri" panose="020F0502020204030204" pitchFamily="34" charset="0"/>
              </a:rPr>
              <a:t>Часть третья статьи 15 Федерального закона от 24 ноября 1995 № 181-ФЗ «О социальной защите инвалидов в Российской Федерации»</a:t>
            </a:r>
            <a:endParaRPr lang="ru-RU" sz="2100" b="1" dirty="0">
              <a:solidFill>
                <a:srgbClr val="4D41E9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65538" y="1654969"/>
            <a:ext cx="8856280" cy="3263504"/>
          </a:xfrm>
        </p:spPr>
        <p:txBody>
          <a:bodyPr>
            <a:normAutofit fontScale="70000" lnSpcReduction="20000"/>
          </a:bodyPr>
          <a:lstStyle/>
          <a:p>
            <a:pPr indent="0" algn="just">
              <a:lnSpc>
                <a:spcPct val="107000"/>
              </a:lnSpc>
              <a:spcAft>
                <a:spcPts val="0"/>
              </a:spcAft>
              <a:buNone/>
            </a:pP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    Федеральными 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органами исполнительной власти, </a:t>
            </a:r>
            <a:r>
              <a:rPr lang="ru-RU" u="sng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органами исполнительной власти субъектов Российской Федерации, организациями, предоставляющими услуги населению, 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 пределах установленных полномочий </a:t>
            </a:r>
            <a:r>
              <a:rPr lang="ru-RU" u="sng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осуществляется инструктирование или обучение специалистов, работающих с инвалидами, по вопросам, связанным </a:t>
            </a:r>
            <a:r>
              <a:rPr lang="ru-RU" u="sng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 обеспечением </a:t>
            </a:r>
            <a:r>
              <a:rPr lang="ru-RU" u="sng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доступности для них объектов социальной, инженерной </a:t>
            </a:r>
            <a:r>
              <a:rPr lang="ru-RU" u="sng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и транспортной </a:t>
            </a:r>
            <a:r>
              <a:rPr lang="ru-RU" u="sng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инфраструктур и услуг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в соответствии с законодательством Российской Федерации и законодательством субъектов Российской </a:t>
            </a:r>
            <a:r>
              <a:rPr lang="ru-RU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Федерации</a:t>
            </a:r>
            <a:endParaRPr lang="ru-RU" sz="15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628650" y="1775591"/>
            <a:ext cx="7886700" cy="3886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257175" algn="just">
              <a:lnSpc>
                <a:spcPct val="107000"/>
              </a:lnSpc>
              <a:spcAft>
                <a:spcPts val="0"/>
              </a:spcAft>
            </a:pPr>
            <a:r>
              <a:rPr lang="ru-RU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endParaRPr lang="ru-RU" sz="105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979734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ru-RU" sz="2100" b="1" dirty="0" smtClean="0">
                <a:solidFill>
                  <a:srgbClr val="4D41E9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Инструктирование </a:t>
            </a:r>
            <a:r>
              <a:rPr lang="ru-RU" sz="2100" b="1" dirty="0">
                <a:solidFill>
                  <a:srgbClr val="4D41E9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и (или) </a:t>
            </a:r>
            <a:r>
              <a:rPr lang="ru-RU" sz="2100" b="1" dirty="0" smtClean="0">
                <a:solidFill>
                  <a:srgbClr val="4D41E9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обучение </a:t>
            </a:r>
            <a:r>
              <a:rPr lang="ru-RU" sz="2100" b="1" dirty="0">
                <a:solidFill>
                  <a:srgbClr val="4D41E9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специалистов, работающих с инвалидами</a:t>
            </a:r>
            <a:r>
              <a:rPr lang="ru-RU" sz="2100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ru-RU" sz="2100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ru-RU" sz="2100" b="1" dirty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395536" y="1201316"/>
            <a:ext cx="8300531" cy="31393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buFont typeface="Wingdings" pitchFamily="2" charset="2"/>
              <a:buChar char="Ø"/>
            </a:pPr>
            <a:r>
              <a:rPr lang="ru-RU" dirty="0" smtClean="0"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проведение </a:t>
            </a:r>
            <a:r>
              <a:rPr lang="ru-RU" dirty="0"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инструктирования и (или) обучения специалистов </a:t>
            </a:r>
            <a:r>
              <a:rPr lang="ru-RU" dirty="0" smtClean="0"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в </a:t>
            </a:r>
            <a:r>
              <a:rPr lang="ru-RU" dirty="0"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соответствии </a:t>
            </a:r>
            <a:r>
              <a:rPr lang="en-US" dirty="0" smtClean="0"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/>
            </a:r>
            <a:br>
              <a:rPr lang="en-US" dirty="0" smtClean="0"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</a:br>
            <a:r>
              <a:rPr lang="ru-RU" dirty="0" smtClean="0"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с </a:t>
            </a:r>
            <a:r>
              <a:rPr lang="ru-RU" dirty="0"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Методическим пособием для обучения (инструктирования) сотрудников учреждений МСЭ и других организаций по вопросам обеспечения доступности для инвалидов услуг и объектов, на которых они предоставляются, оказания при этом необходимой помощи (Р.Н. Жаворонков, Н.В. </a:t>
            </a:r>
            <a:r>
              <a:rPr lang="ru-RU" dirty="0" err="1"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Путило</a:t>
            </a:r>
            <a:r>
              <a:rPr lang="ru-RU" dirty="0"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, О.Н. Владимирова </a:t>
            </a:r>
            <a:r>
              <a:rPr lang="en-US" dirty="0" smtClean="0"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/>
            </a:r>
            <a:br>
              <a:rPr lang="en-US" dirty="0" smtClean="0"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</a:br>
            <a:r>
              <a:rPr lang="ru-RU" dirty="0" smtClean="0"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и </a:t>
            </a:r>
            <a:r>
              <a:rPr lang="ru-RU" dirty="0"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др.; Министерство труда и социальной защиты населения Российской Федерации. В 2-х ч., М., 2015. 555 с.)</a:t>
            </a:r>
          </a:p>
          <a:p>
            <a:pPr algn="just"/>
            <a:r>
              <a:rPr lang="ru-RU" dirty="0"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     </a:t>
            </a:r>
            <a:r>
              <a:rPr lang="en-US" dirty="0"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  <a:hlinkClick r:id="rId2"/>
              </a:rPr>
              <a:t>http://www.rosmintrud.ru/docs/mintrud/handicapped/108</a:t>
            </a:r>
            <a:endParaRPr lang="ru-RU" dirty="0"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endParaRPr>
          </a:p>
          <a:p>
            <a:pPr algn="just"/>
            <a:endParaRPr lang="ru-RU" dirty="0"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endParaRPr>
          </a:p>
          <a:p>
            <a:pPr algn="just">
              <a:buFont typeface="Wingdings" pitchFamily="2" charset="2"/>
              <a:buChar char="Ø"/>
            </a:pPr>
            <a:r>
              <a:rPr lang="ru-RU" dirty="0"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периодичность проведения инструктирования и (или) обучения специалистов не реже одного раза в </a:t>
            </a:r>
            <a:r>
              <a:rPr lang="ru-RU" dirty="0" smtClean="0"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год</a:t>
            </a:r>
            <a:endParaRPr lang="ru-RU" dirty="0"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9611064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1271633" y="1417340"/>
            <a:ext cx="6660740" cy="4020448"/>
          </a:xfrm>
        </p:spPr>
        <p:txBody>
          <a:bodyPr>
            <a:normAutofit/>
          </a:bodyPr>
          <a:lstStyle/>
          <a:p>
            <a:pPr>
              <a:buFont typeface="Wingdings" pitchFamily="2" charset="2"/>
              <a:buChar char="Ø"/>
            </a:pPr>
            <a:endParaRPr lang="ru-RU" sz="1333" b="1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buFont typeface="Wingdings" pitchFamily="2" charset="2"/>
              <a:buChar char="Ø"/>
            </a:pPr>
            <a:r>
              <a:rPr lang="ru-RU" sz="1667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Даты, время и темы инструктажа</a:t>
            </a:r>
          </a:p>
          <a:p>
            <a:pPr>
              <a:buFont typeface="Wingdings" pitchFamily="2" charset="2"/>
              <a:buChar char="Ø"/>
            </a:pPr>
            <a:endParaRPr lang="ru-RU" sz="1667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buFont typeface="Wingdings" pitchFamily="2" charset="2"/>
              <a:buChar char="Ø"/>
            </a:pPr>
            <a:r>
              <a:rPr lang="ru-RU" sz="1667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Указание  ФИО, должности сотрудников, прошедших инструктаж</a:t>
            </a:r>
          </a:p>
          <a:p>
            <a:pPr>
              <a:buFont typeface="Wingdings" pitchFamily="2" charset="2"/>
              <a:buChar char="Ø"/>
            </a:pPr>
            <a:endParaRPr lang="ru-RU" sz="1667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buFont typeface="Wingdings" pitchFamily="2" charset="2"/>
              <a:buChar char="Ø"/>
            </a:pPr>
            <a:r>
              <a:rPr lang="ru-RU" sz="1667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ФИО и должности сотрудника (сотрудников), проводившего инструктаж</a:t>
            </a:r>
          </a:p>
          <a:p>
            <a:pPr>
              <a:buFont typeface="Wingdings" pitchFamily="2" charset="2"/>
              <a:buChar char="Ø"/>
            </a:pPr>
            <a:endParaRPr lang="ru-RU" sz="1667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buFont typeface="Wingdings" pitchFamily="2" charset="2"/>
              <a:buChar char="Ø"/>
            </a:pPr>
            <a:r>
              <a:rPr lang="ru-RU" sz="1667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Подписи инструктируемого и инструктирующего</a:t>
            </a:r>
          </a:p>
          <a:p>
            <a:pPr>
              <a:buFont typeface="Wingdings" pitchFamily="2" charset="2"/>
              <a:buChar char="Ø"/>
            </a:pPr>
            <a:endParaRPr lang="ru-RU" b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buFont typeface="Wingdings" pitchFamily="2" charset="2"/>
              <a:buChar char="Ø"/>
            </a:pPr>
            <a:endParaRPr lang="ru-RU" b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buFont typeface="Wingdings" pitchFamily="2" charset="2"/>
              <a:buChar char="Ø"/>
            </a:pPr>
            <a:endParaRPr lang="ru-RU" b="1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buFont typeface="Wingdings" pitchFamily="2" charset="2"/>
              <a:buChar char="Ø"/>
            </a:pPr>
            <a:endParaRPr lang="ru-RU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1211627" y="397227"/>
            <a:ext cx="6900767" cy="1020113"/>
          </a:xfrm>
        </p:spPr>
        <p:txBody>
          <a:bodyPr>
            <a:normAutofit/>
          </a:bodyPr>
          <a:lstStyle/>
          <a:p>
            <a:r>
              <a:rPr lang="ru-RU" sz="2000" b="1" dirty="0">
                <a:solidFill>
                  <a:srgbClr val="4D41E9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Журнал учета проведения инструктажа по вопросам доступности</a:t>
            </a:r>
          </a:p>
        </p:txBody>
      </p:sp>
    </p:spTree>
    <p:extLst>
      <p:ext uri="{BB962C8B-B14F-4D97-AF65-F5344CB8AC3E}">
        <p14:creationId xmlns:p14="http://schemas.microsoft.com/office/powerpoint/2010/main" val="29592182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8650" y="265212"/>
            <a:ext cx="8263102" cy="994172"/>
          </a:xfrm>
        </p:spPr>
        <p:txBody>
          <a:bodyPr>
            <a:noAutofit/>
          </a:bodyPr>
          <a:lstStyle/>
          <a:p>
            <a:pPr algn="ctr"/>
            <a:r>
              <a:rPr lang="ru-RU" sz="2100" b="1" dirty="0">
                <a:solidFill>
                  <a:srgbClr val="4D41E9"/>
                </a:solidFill>
                <a:ea typeface="Calibri" panose="020F0502020204030204" pitchFamily="34" charset="0"/>
              </a:rPr>
              <a:t>Часть четвертая статьи 15 Федерального закона </a:t>
            </a:r>
            <a:br>
              <a:rPr lang="ru-RU" sz="2100" b="1" dirty="0">
                <a:solidFill>
                  <a:srgbClr val="4D41E9"/>
                </a:solidFill>
                <a:ea typeface="Calibri" panose="020F0502020204030204" pitchFamily="34" charset="0"/>
              </a:rPr>
            </a:br>
            <a:r>
              <a:rPr lang="ru-RU" sz="2100" b="1" dirty="0">
                <a:solidFill>
                  <a:srgbClr val="4D41E9"/>
                </a:solidFill>
                <a:ea typeface="Calibri" panose="020F0502020204030204" pitchFamily="34" charset="0"/>
              </a:rPr>
              <a:t>от 24 ноября 1995 № 181-ФЗ «О социальной защите инвалидов </a:t>
            </a:r>
            <a:br>
              <a:rPr lang="ru-RU" sz="2100" b="1" dirty="0">
                <a:solidFill>
                  <a:srgbClr val="4D41E9"/>
                </a:solidFill>
                <a:ea typeface="Calibri" panose="020F0502020204030204" pitchFamily="34" charset="0"/>
              </a:rPr>
            </a:br>
            <a:r>
              <a:rPr lang="ru-RU" sz="2100" b="1" dirty="0">
                <a:solidFill>
                  <a:srgbClr val="4D41E9"/>
                </a:solidFill>
                <a:ea typeface="Calibri" panose="020F0502020204030204" pitchFamily="34" charset="0"/>
              </a:rPr>
              <a:t>в Российской Федерации»</a:t>
            </a:r>
            <a:endParaRPr lang="ru-RU" sz="2100" b="1" dirty="0">
              <a:solidFill>
                <a:srgbClr val="4D41E9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65538" y="1654969"/>
            <a:ext cx="8856280" cy="3263504"/>
          </a:xfrm>
        </p:spPr>
        <p:txBody>
          <a:bodyPr>
            <a:normAutofit fontScale="70000" lnSpcReduction="20000"/>
          </a:bodyPr>
          <a:lstStyle/>
          <a:p>
            <a:pPr indent="0" algn="just">
              <a:lnSpc>
                <a:spcPct val="107000"/>
              </a:lnSpc>
              <a:spcAft>
                <a:spcPts val="0"/>
              </a:spcAft>
              <a:buNone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случаях, если существующие объекты социальной, инженерной и транспортной инфраструктур невозможно полностью приспособить с учетом потребностей инвалидов, </a:t>
            </a:r>
            <a:r>
              <a:rPr lang="ru-RU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собственники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этих объектов до их реконструкции или капитального ремонта </a:t>
            </a:r>
            <a:r>
              <a:rPr lang="ru-RU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должны принимать согласованные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с одним из общественных объединений инвалидов, осуществляющих свою деятельность на территории поселения, муниципального района, городского округа, </a:t>
            </a:r>
            <a:r>
              <a:rPr lang="ru-RU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меры для обеспечения доступа инвалидов к месту предоставления услуги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либо, когда это возможно, обеспечить предоставление необходимых услуг по месту жительства инвалида или в дистанционном режиме</a:t>
            </a:r>
            <a:endParaRPr lang="ru-RU" sz="15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198553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2"/>
          <p:cNvSpPr>
            <a:spLocks noGrp="1"/>
          </p:cNvSpPr>
          <p:nvPr>
            <p:ph type="title"/>
          </p:nvPr>
        </p:nvSpPr>
        <p:spPr>
          <a:xfrm>
            <a:off x="628650" y="520806"/>
            <a:ext cx="7886700" cy="994172"/>
          </a:xfrm>
        </p:spPr>
        <p:txBody>
          <a:bodyPr>
            <a:noAutofit/>
          </a:bodyPr>
          <a:lstStyle/>
          <a:p>
            <a:pPr algn="ctr"/>
            <a:r>
              <a:rPr lang="ru-RU" sz="1500" b="1" dirty="0">
                <a:solidFill>
                  <a:srgbClr val="C00000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Перечень мер для обеспечения доступа инвалидов к месту предоставления услуг на объекте социальной, инженерной и транспортной инфраструктур</a:t>
            </a: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6817" y="1404037"/>
            <a:ext cx="2835875" cy="3293075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118729" y="1425420"/>
            <a:ext cx="5612285" cy="25160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050" b="1" dirty="0">
                <a:solidFill>
                  <a:schemeClr val="tx2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Форма утверждена постановлением Правительства Свердловской области от 05.07.2017 № </a:t>
            </a:r>
            <a:r>
              <a:rPr lang="ru-RU" sz="1050" b="1" dirty="0" smtClean="0">
                <a:solidFill>
                  <a:schemeClr val="tx2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481-ПП «Об </a:t>
            </a:r>
            <a:r>
              <a:rPr lang="ru-RU" sz="1050" b="1" dirty="0">
                <a:solidFill>
                  <a:schemeClr val="tx2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утверждении Порядка согласования мер для обеспечения доступа инвалидов к месту предоставления услуг на объектах социальной, инженерной и транспортной инфраструктур, находящихся в государственной собственности Свердловской области, которые невозможно полностью приспособить с учетом потребностей инвалидов до их реконструкции или капитального ремонта»</a:t>
            </a:r>
          </a:p>
          <a:p>
            <a:endParaRPr lang="ru-RU" sz="1050" b="1" dirty="0">
              <a:solidFill>
                <a:schemeClr val="tx2"/>
              </a:solidFill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endParaRPr>
          </a:p>
          <a:p>
            <a:r>
              <a:rPr lang="ru-RU" sz="1050" b="1" dirty="0">
                <a:solidFill>
                  <a:schemeClr val="tx2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Перечень мер должен содержать </a:t>
            </a:r>
            <a:r>
              <a:rPr lang="ru-RU" sz="1050" b="1" dirty="0">
                <a:solidFill>
                  <a:srgbClr val="FF0000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конкретные действия работников органов и организаций по оказанию помощи инвалидам</a:t>
            </a:r>
          </a:p>
          <a:p>
            <a:endParaRPr lang="ru-RU" sz="1050" b="1" dirty="0">
              <a:solidFill>
                <a:schemeClr val="tx2"/>
              </a:solidFill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endParaRPr>
          </a:p>
          <a:p>
            <a:r>
              <a:rPr lang="ru-RU" sz="1050" b="1" dirty="0">
                <a:solidFill>
                  <a:schemeClr val="tx2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В перечне мер обязательна должна быть контактная информация</a:t>
            </a:r>
          </a:p>
          <a:p>
            <a:endParaRPr lang="ru-RU" sz="1050" b="1" dirty="0">
              <a:solidFill>
                <a:schemeClr val="tx2"/>
              </a:solidFill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endParaRPr>
          </a:p>
          <a:p>
            <a:r>
              <a:rPr lang="ru-RU" sz="1050" b="1" dirty="0">
                <a:solidFill>
                  <a:schemeClr val="tx2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Перечень мер должен быть составлен в соответствии с данными паспорта доступности ОСИ</a:t>
            </a:r>
          </a:p>
          <a:p>
            <a:endParaRPr lang="ru-RU" sz="1050" b="1" dirty="0"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Объект 7"/>
          <p:cNvSpPr>
            <a:spLocks noGrp="1"/>
          </p:cNvSpPr>
          <p:nvPr>
            <p:ph idx="1"/>
          </p:nvPr>
        </p:nvSpPr>
        <p:spPr>
          <a:xfrm>
            <a:off x="4572000" y="3217540"/>
            <a:ext cx="4159014" cy="1986200"/>
          </a:xfrm>
        </p:spPr>
        <p:txBody>
          <a:bodyPr/>
          <a:lstStyle/>
          <a:p>
            <a:pPr marL="0" indent="0">
              <a:buNone/>
            </a:pPr>
            <a:endParaRPr lang="ru-RU" dirty="0" smtClean="0"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endParaRPr>
          </a:p>
          <a:p>
            <a:pPr marL="0" indent="0">
              <a:buNone/>
            </a:pPr>
            <a:endParaRPr lang="ru-RU" dirty="0"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endParaRPr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79173" y="3819043"/>
            <a:ext cx="5041557" cy="7831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59861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8650" y="265212"/>
            <a:ext cx="8263102" cy="994172"/>
          </a:xfrm>
        </p:spPr>
        <p:txBody>
          <a:bodyPr>
            <a:noAutofit/>
          </a:bodyPr>
          <a:lstStyle/>
          <a:p>
            <a:pPr algn="ctr"/>
            <a:r>
              <a:rPr lang="ru-RU" sz="2100" b="1" dirty="0" smtClean="0">
                <a:solidFill>
                  <a:srgbClr val="4D41E9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Перечень документов</a:t>
            </a:r>
            <a:endParaRPr lang="ru-RU" sz="2100" b="1" dirty="0">
              <a:solidFill>
                <a:srgbClr val="4D41E9"/>
              </a:solidFill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07504" y="841276"/>
            <a:ext cx="8914314" cy="4873724"/>
          </a:xfrm>
        </p:spPr>
        <p:txBody>
          <a:bodyPr>
            <a:normAutofit fontScale="47500" lnSpcReduction="20000"/>
          </a:bodyPr>
          <a:lstStyle/>
          <a:p>
            <a:pPr marL="800100" indent="-457200" algn="just">
              <a:lnSpc>
                <a:spcPct val="107000"/>
              </a:lnSpc>
              <a:spcAft>
                <a:spcPts val="0"/>
              </a:spcAft>
              <a:buFont typeface="Wingdings" panose="05000000000000000000" pitchFamily="2" charset="2"/>
              <a:buChar char="Ø"/>
            </a:pPr>
            <a:r>
              <a:rPr lang="ru-RU" sz="3500" dirty="0" smtClean="0"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Паспорт </a:t>
            </a:r>
            <a:r>
              <a:rPr lang="ru-RU" sz="3500" dirty="0"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доступности объекта социальной </a:t>
            </a:r>
            <a:r>
              <a:rPr lang="ru-RU" sz="3500" dirty="0" smtClean="0"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инфраструктуры</a:t>
            </a:r>
          </a:p>
          <a:p>
            <a:pPr marL="800100" indent="-457200" algn="just">
              <a:lnSpc>
                <a:spcPct val="107000"/>
              </a:lnSpc>
              <a:spcAft>
                <a:spcPts val="0"/>
              </a:spcAft>
              <a:buFont typeface="Wingdings" panose="05000000000000000000" pitchFamily="2" charset="2"/>
              <a:buChar char="Ø"/>
            </a:pPr>
            <a:r>
              <a:rPr lang="ru-RU" sz="3500" dirty="0" smtClean="0"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Организационно-распорядительные </a:t>
            </a:r>
            <a:r>
              <a:rPr lang="ru-RU" sz="3500" dirty="0"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документы о создании комиссии по проведению обследования и паспортизации объекта и предоставляемых на нем услуг, ее состав, график проведения обследования и паспортизации объекта</a:t>
            </a:r>
            <a:endParaRPr lang="ru-RU" sz="3500" dirty="0"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endParaRPr>
          </a:p>
          <a:p>
            <a:pPr marL="800100" indent="-457200" algn="just">
              <a:lnSpc>
                <a:spcPct val="107000"/>
              </a:lnSpc>
              <a:spcAft>
                <a:spcPts val="0"/>
              </a:spcAft>
              <a:buFont typeface="Wingdings" panose="05000000000000000000" pitchFamily="2" charset="2"/>
              <a:buChar char="Ø"/>
            </a:pPr>
            <a:r>
              <a:rPr lang="ru-RU" sz="3500" dirty="0" smtClean="0"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План </a:t>
            </a:r>
            <a:r>
              <a:rPr lang="ru-RU" sz="3500" dirty="0"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мероприятий по адаптации </a:t>
            </a:r>
            <a:r>
              <a:rPr lang="ru-RU" sz="3500" dirty="0" smtClean="0"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объекта</a:t>
            </a:r>
            <a:endParaRPr lang="ru-RU" sz="3500" dirty="0"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endParaRPr>
          </a:p>
          <a:p>
            <a:pPr marL="800100" indent="-457200" algn="just">
              <a:lnSpc>
                <a:spcPct val="107000"/>
              </a:lnSpc>
              <a:spcAft>
                <a:spcPts val="0"/>
              </a:spcAft>
              <a:buFont typeface="Wingdings" panose="05000000000000000000" pitchFamily="2" charset="2"/>
              <a:buChar char="Ø"/>
            </a:pPr>
            <a:r>
              <a:rPr lang="ru-RU" sz="3500" dirty="0" smtClean="0"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Организационно-распорядительные </a:t>
            </a:r>
            <a:r>
              <a:rPr lang="ru-RU" sz="3500" dirty="0"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акты о возложении на подчиненных сотрудников обязанностей по оказанию помощи инвалидам при предоставлении им </a:t>
            </a:r>
            <a:r>
              <a:rPr lang="ru-RU" sz="3500" dirty="0" smtClean="0"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услуг</a:t>
            </a:r>
            <a:endParaRPr lang="ru-RU" sz="3500" dirty="0"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endParaRPr>
          </a:p>
          <a:p>
            <a:pPr marL="800100" indent="-457200" algn="just">
              <a:lnSpc>
                <a:spcPct val="107000"/>
              </a:lnSpc>
              <a:spcAft>
                <a:spcPts val="0"/>
              </a:spcAft>
              <a:buFont typeface="Wingdings" panose="05000000000000000000" pitchFamily="2" charset="2"/>
              <a:buChar char="Ø"/>
            </a:pPr>
            <a:r>
              <a:rPr lang="ru-RU" sz="3500" dirty="0" smtClean="0"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Должностные </a:t>
            </a:r>
            <a:r>
              <a:rPr lang="ru-RU" sz="3500" dirty="0"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инструкции сотрудников, дополненные положениями по сопровождению инвалидов, оказанию им </a:t>
            </a:r>
            <a:r>
              <a:rPr lang="ru-RU" sz="3500" dirty="0" smtClean="0"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помощи</a:t>
            </a:r>
            <a:endParaRPr lang="ru-RU" sz="3500" dirty="0"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endParaRPr>
          </a:p>
          <a:p>
            <a:pPr marL="800100" indent="-457200" algn="just">
              <a:lnSpc>
                <a:spcPct val="107000"/>
              </a:lnSpc>
              <a:spcAft>
                <a:spcPts val="0"/>
              </a:spcAft>
              <a:buFont typeface="Wingdings" panose="05000000000000000000" pitchFamily="2" charset="2"/>
              <a:buChar char="Ø"/>
            </a:pPr>
            <a:r>
              <a:rPr lang="ru-RU" sz="3500" dirty="0" smtClean="0"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Журнал </a:t>
            </a:r>
            <a:r>
              <a:rPr lang="ru-RU" sz="3500" dirty="0"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учета проведения инструктирования и (или) обучения специалистов, работающих с инвалидами, по вопросам, связанным с обеспечением доступности для инвалидов объектов и услуг с учетом имеющихся у них стойких расстройств функций организма и ограничений </a:t>
            </a:r>
            <a:r>
              <a:rPr lang="ru-RU" sz="3500" dirty="0" smtClean="0"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жизнедеятельности</a:t>
            </a:r>
            <a:endParaRPr lang="ru-RU" sz="3500" dirty="0"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endParaRPr>
          </a:p>
          <a:p>
            <a:pPr marL="800100" indent="-457200" algn="just">
              <a:lnSpc>
                <a:spcPct val="107000"/>
              </a:lnSpc>
              <a:spcAft>
                <a:spcPts val="0"/>
              </a:spcAft>
              <a:buFont typeface="Wingdings" panose="05000000000000000000" pitchFamily="2" charset="2"/>
              <a:buChar char="Ø"/>
            </a:pPr>
            <a:r>
              <a:rPr lang="ru-RU" sz="3500" dirty="0" smtClean="0"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Договоры </a:t>
            </a:r>
            <a:r>
              <a:rPr lang="ru-RU" sz="3500" dirty="0"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и иные документы на проведение работ по созданию условий доступности </a:t>
            </a:r>
            <a:r>
              <a:rPr lang="ru-RU" sz="3500" dirty="0" smtClean="0"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объекта</a:t>
            </a:r>
            <a:endParaRPr lang="ru-RU" sz="3500" dirty="0"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endParaRPr>
          </a:p>
          <a:p>
            <a:pPr marL="800100" indent="-457200" algn="just">
              <a:lnSpc>
                <a:spcPct val="107000"/>
              </a:lnSpc>
              <a:spcAft>
                <a:spcPts val="0"/>
              </a:spcAft>
              <a:buFont typeface="Wingdings" panose="05000000000000000000" pitchFamily="2" charset="2"/>
              <a:buChar char="Ø"/>
            </a:pPr>
            <a:r>
              <a:rPr lang="ru-RU" sz="3500" dirty="0" smtClean="0"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Порядок </a:t>
            </a:r>
            <a:r>
              <a:rPr lang="ru-RU" sz="3500" dirty="0"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(политика, положение, правила, регламент) обеспечения доступности инвалидам объекта и предоставляемых услуг, а также оказания им при этом необходимой помощи в </a:t>
            </a:r>
            <a:r>
              <a:rPr lang="ru-RU" sz="3500" dirty="0" smtClean="0"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организации</a:t>
            </a:r>
            <a:endParaRPr lang="ru-RU" sz="3500" dirty="0"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endParaRPr>
          </a:p>
          <a:p>
            <a:pPr indent="0" algn="just">
              <a:lnSpc>
                <a:spcPct val="107000"/>
              </a:lnSpc>
              <a:spcAft>
                <a:spcPts val="0"/>
              </a:spcAft>
              <a:buNone/>
            </a:pPr>
            <a:endParaRPr lang="ru-RU" dirty="0"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85333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sz="1500" b="1" dirty="0">
                <a:solidFill>
                  <a:srgbClr val="4D41E9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Информация об организациях и экспертах, осуществляющих в Свердловской области независимый аудит доступности объектов социальной инфраструктуры для инвалидов и иных маломобильных групп населения</a:t>
            </a:r>
            <a:r>
              <a:rPr lang="ru-RU" sz="1500" b="1" dirty="0">
                <a:solidFill>
                  <a:srgbClr val="4D41E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ru-RU" sz="1500" b="1" dirty="0">
                <a:solidFill>
                  <a:srgbClr val="4D41E9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ru-RU" sz="1500" b="1" dirty="0">
              <a:solidFill>
                <a:srgbClr val="4D41E9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253313" y="4833164"/>
            <a:ext cx="8668265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200" b="1" dirty="0">
                <a:solidFill>
                  <a:srgbClr val="008EDF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  <a:hlinkClick r:id="rId2"/>
              </a:rPr>
              <a:t>https://</a:t>
            </a:r>
            <a:r>
              <a:rPr lang="en-US" sz="1200" b="1" dirty="0" smtClean="0">
                <a:solidFill>
                  <a:srgbClr val="008EDF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  <a:hlinkClick r:id="rId2"/>
              </a:rPr>
              <a:t>msp.midural.ru/deyatelnost/socialnaya-podder-ka-invalidov/dostupnaya-sreda/obshchestvennye-eksperty.html</a:t>
            </a:r>
            <a:r>
              <a:rPr lang="en-US" sz="1200" b="1" dirty="0" smtClean="0">
                <a:solidFill>
                  <a:srgbClr val="008EDF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 </a:t>
            </a:r>
            <a:endParaRPr lang="ru-RU" sz="1200" b="1" dirty="0">
              <a:solidFill>
                <a:srgbClr val="008EDF"/>
              </a:solidFill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7624" y="1345332"/>
            <a:ext cx="6516216" cy="29115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15184888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16603</TotalTime>
  <Words>928</Words>
  <Application>Microsoft Office PowerPoint</Application>
  <PresentationFormat>Экран (16:10)</PresentationFormat>
  <Paragraphs>140</Paragraphs>
  <Slides>17</Slides>
  <Notes>1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17</vt:i4>
      </vt:variant>
    </vt:vector>
  </HeadingPairs>
  <TitlesOfParts>
    <vt:vector size="23" baseType="lpstr">
      <vt:lpstr>Arial</vt:lpstr>
      <vt:lpstr>Calibri</vt:lpstr>
      <vt:lpstr>Liberation Serif</vt:lpstr>
      <vt:lpstr>Times New Roman</vt:lpstr>
      <vt:lpstr>Wingdings</vt:lpstr>
      <vt:lpstr>Тема Office</vt:lpstr>
      <vt:lpstr>Министерство социальной политики  Свердловской области  </vt:lpstr>
      <vt:lpstr>Оценка соблюдения обязательных требований к обеспечению доступности для инвалидов объектов социальной, инженерной  и транспортной инфраструктур и предоставляемых услуг </vt:lpstr>
      <vt:lpstr>Статья 16 Федерального закона  от 24 ноября 1995 № 181-ФЗ «О социальной защите инвалидов  в Российской Федерации»</vt:lpstr>
      <vt:lpstr>Статья 9.13 Кодекса Российской Федерации об административных правонарушениях</vt:lpstr>
      <vt:lpstr>Нормативные правовые акты </vt:lpstr>
      <vt:lpstr>Нормативные правовые акты </vt:lpstr>
      <vt:lpstr>Часть первая статьи 15 Федерального закона  от 24 ноября 1995 №181-ФЗ «О социальной защите инвалидов  в Российской Федерации»</vt:lpstr>
      <vt:lpstr>Часть вторая статьи 15 Федерального закона  от 24 ноября 1995 № 181-ФЗ «О социальной защите инвалидов  в Российской Федерации»</vt:lpstr>
      <vt:lpstr>ПАСПОРТ ДОСТУПНОСТИ ОБЪЕКТА СОЦИАЛЬНОЙ ИНФРАСТРУКТУРЫ СВЕРДЛОВСКОЙ ОБЛАСТИ </vt:lpstr>
      <vt:lpstr>Рекомендации по адаптации основных структурных элементов объекта социальной инфраструктуры, указанных в паспорте доступности объекта социальной инфраструктуры Свердловской области</vt:lpstr>
      <vt:lpstr>Часть третья статьи 15 Федерального закона от 24 ноября 1995 № 181-ФЗ «О социальной защите инвалидов в Российской Федерации»</vt:lpstr>
      <vt:lpstr>Инструктирование и (или) обучение специалистов, работающих с инвалидами </vt:lpstr>
      <vt:lpstr>Журнал учета проведения инструктажа по вопросам доступности</vt:lpstr>
      <vt:lpstr>Часть четвертая статьи 15 Федерального закона  от 24 ноября 1995 № 181-ФЗ «О социальной защите инвалидов  в Российской Федерации»</vt:lpstr>
      <vt:lpstr>Перечень мер для обеспечения доступа инвалидов к месту предоставления услуг на объекте социальной, инженерной и транспортной инфраструктур</vt:lpstr>
      <vt:lpstr>Перечень документов</vt:lpstr>
      <vt:lpstr>Информация об организациях и экспертах, осуществляющих в Свердловской области независимый аудит доступности объектов социальной инфраструктуры для инвалидов и иных маломобильных групп населения 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Министерство энергетики и жилищно-коммунального хозяйства Свердловской области</dc:title>
  <dc:creator>Панов Дмитрий Вадимович</dc:creator>
  <cp:lastModifiedBy>Теребенькова Анфиса Владиславовна</cp:lastModifiedBy>
  <cp:revision>230</cp:revision>
  <cp:lastPrinted>2022-03-17T14:07:31Z</cp:lastPrinted>
  <dcterms:created xsi:type="dcterms:W3CDTF">2011-10-21T13:43:14Z</dcterms:created>
  <dcterms:modified xsi:type="dcterms:W3CDTF">2022-06-02T04:58:36Z</dcterms:modified>
</cp:coreProperties>
</file>