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svyatural.com/monastyri-srednego-urala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mkt77@mail.ru" TargetMode="External"/><Relationship Id="rId2" Type="http://schemas.openxmlformats.org/officeDocument/2006/relationships/hyperlink" Target="mailto:nashural@mail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hyperlink" Target="https://museum-kamensk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4908" y="4471036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Каменск православный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7776864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09015" y="5199076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lvl="0"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Социальный туризм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solidFill>
                <a:srgbClr val="FFFFFF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77407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5" y="1318107"/>
            <a:ext cx="443149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Первым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нормативным ак­том, который положил начало селению, является грамота государя Федора Алексеевича о пожаловании во владение инокам Успенского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Далматовского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монастыря лесных уго­дий и железных руд на речке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Железенке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Она датирована 3 февраля 1682 года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История Каменска-Уральского началась с заимки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Далматовского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монастыря, которая в некоторых публикациях названа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Железенским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посельем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 Как известно, жалованная грамота царя Фёдора Алексеевича на рудоносные и иные земли по реке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Железенке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(Каменке)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5" y="30632"/>
            <a:ext cx="88629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222222"/>
                </a:solidFill>
                <a:latin typeface="Monotype Corsiva" pitchFamily="66" charset="0"/>
              </a:rPr>
              <a:t>История Каменска- Уральского началась с благо­словения преподобного </a:t>
            </a:r>
            <a:r>
              <a:rPr lang="ru-RU" b="1" i="1" dirty="0" err="1">
                <a:solidFill>
                  <a:srgbClr val="222222"/>
                </a:solidFill>
                <a:latin typeface="Monotype Corsiva" pitchFamily="66" charset="0"/>
              </a:rPr>
              <a:t>Дал­мата</a:t>
            </a:r>
            <a:r>
              <a:rPr lang="ru-RU" b="1" i="1" dirty="0">
                <a:solidFill>
                  <a:srgbClr val="222222"/>
                </a:solidFill>
                <a:latin typeface="Monotype Corsiva" pitchFamily="66" charset="0"/>
              </a:rPr>
              <a:t> </a:t>
            </a:r>
            <a:r>
              <a:rPr lang="ru-RU" b="1" i="1" dirty="0" err="1">
                <a:solidFill>
                  <a:srgbClr val="222222"/>
                </a:solidFill>
                <a:latin typeface="Monotype Corsiva" pitchFamily="66" charset="0"/>
              </a:rPr>
              <a:t>Исетского</a:t>
            </a:r>
            <a:r>
              <a:rPr lang="ru-RU" b="1" i="1" dirty="0">
                <a:solidFill>
                  <a:srgbClr val="222222"/>
                </a:solidFill>
                <a:latin typeface="Monotype Corsiva" pitchFamily="66" charset="0"/>
              </a:rPr>
              <a:t>. </a:t>
            </a:r>
            <a:r>
              <a:rPr lang="ru-RU" b="1" i="1" dirty="0" err="1">
                <a:solidFill>
                  <a:srgbClr val="222222"/>
                </a:solidFill>
                <a:latin typeface="Monotype Corsiva" pitchFamily="66" charset="0"/>
              </a:rPr>
              <a:t>Далматовский</a:t>
            </a:r>
            <a:r>
              <a:rPr lang="ru-RU" b="1" i="1" dirty="0">
                <a:solidFill>
                  <a:srgbClr val="222222"/>
                </a:solidFill>
                <a:latin typeface="Monotype Corsiva" pitchFamily="66" charset="0"/>
              </a:rPr>
              <a:t> монастырь остро нуждался в железе, и когда в наших краях нашли месторождение руды, было решено создать поселе­ние и производство. По сути, игумен </a:t>
            </a:r>
            <a:r>
              <a:rPr lang="ru-RU" b="1" i="1" dirty="0" err="1">
                <a:solidFill>
                  <a:srgbClr val="222222"/>
                </a:solidFill>
                <a:latin typeface="Monotype Corsiva" pitchFamily="66" charset="0"/>
              </a:rPr>
              <a:t>далматовского</a:t>
            </a:r>
            <a:r>
              <a:rPr lang="ru-RU" b="1" i="1" dirty="0">
                <a:solidFill>
                  <a:srgbClr val="222222"/>
                </a:solidFill>
                <a:latin typeface="Monotype Corsiva" pitchFamily="66" charset="0"/>
              </a:rPr>
              <a:t> мона­стыря Исаак, принявший это решение, является основате­лем нашего города. Так препо­добный </a:t>
            </a:r>
            <a:r>
              <a:rPr lang="ru-RU" b="1" i="1" dirty="0" err="1">
                <a:solidFill>
                  <a:srgbClr val="222222"/>
                </a:solidFill>
                <a:latin typeface="Monotype Corsiva" pitchFamily="66" charset="0"/>
              </a:rPr>
              <a:t>Далмат</a:t>
            </a:r>
            <a:r>
              <a:rPr lang="ru-RU" b="1" i="1" dirty="0">
                <a:solidFill>
                  <a:srgbClr val="222222"/>
                </a:solidFill>
                <a:latin typeface="Monotype Corsiva" pitchFamily="66" charset="0"/>
              </a:rPr>
              <a:t>, благословив монахов на основание завода, положил начало городу.</a:t>
            </a:r>
            <a:endParaRPr lang="ru-RU" b="1" dirty="0">
              <a:latin typeface="Monotype Corsiva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896" y="1488069"/>
            <a:ext cx="4746104" cy="2871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3332" y="4346521"/>
            <a:ext cx="89254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датирована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3 февраля 1682 года (по старому календарному стилю). Она давала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Далматовскому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монастырю право владеть этой местностью. В июне того же года было проведено межевание отводимой территории. И с этого времени монастырь на законных основаниях стал селить здесь людей и разрабатывать земли, хотя некоторые исследователи считают, что хозяйственную деятельность на Каменке монахи вели еще до этого </a:t>
            </a:r>
            <a:r>
              <a:rPr lang="ru-RU" sz="1600" dirty="0" err="1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момента.Но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опустим подробности и зададимся вопросом: кого же считать основателем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Железенского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поселья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и, соответственно, города Каменска-Уральского – старца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Далмата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или его сына, игумена Исаака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?.</a:t>
            </a:r>
            <a:r>
              <a:rPr lang="ru-RU" sz="1600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Историки считают-нужно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считать их обоих – преподобного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Далмата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Исетского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и игумена Исаака (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Мокринского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) (впоследствии он получил сан архимандрита). Первый благословил это начинание, второй руководил созиданием.</a:t>
            </a:r>
            <a:endParaRPr lang="ru-RU" sz="1600" dirty="0">
              <a:solidFill>
                <a:srgbClr val="22222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20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07904" y="0"/>
            <a:ext cx="54495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В 1679-1680 гг. под руководством игумена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Далматовского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монастыря Исаака начинается основание монастырской заимки на реке Каменке. Здесь строятся жилые дома для крестьян, амбары и сараи для припасов, печи для плавки руды, кузница, мельница и др. Идет добыча руды, хотя официального разрешения – царской грамоты на владение этими землями у монастыря еще не было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Первая церковь города. Родилась вместе с ним, выстроена в 1700-1701, называлась "деревянная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Трёхсвятская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церковь с приделом Артемия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Веркольского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" , уничтожена пожаром в 1768, в 1770 освящена новая, и та сгорела в 1815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Но параллельно с 1792 года велось строительство каменного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трёхпрестольного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Троицкого храма , но в 1803 возведённое здание обрушилось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0375"/>
            <a:ext cx="3499185" cy="341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9197" y="3419538"/>
            <a:ext cx="91283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Строительство возобновилось по новому проекту. Приделы Трёх Московских Святителей и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Артемьевский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освящены в 1805, а главный престол - в 1813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Храм перестроен в 1821-1828. За создание нового проекта и взялся главный архитектор Екатеринбургского управления горных заводов М.П. Малахов.  "Сочетание старой, сохранившей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раннеклассические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черты, основной части храма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97" y="4352009"/>
            <a:ext cx="6079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новой, решенной уже в период расцвета стиля, придают особое очарование, свойственное лучшим сооружениям школы Казакова. Сложный силуэт, разнообразие портиков,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эскедры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приделов, мощная, и вместе с тем, стройная ротонда колокольни с коринфскими колоннами на фоне пилонов аркады с высоким аттиком, облегченным полуциркульными проемами, которые развили сходный мотив Спасской церкви, а также мажорная тональность ставят Троицкую церковь в Каменске в ряд лучших произведений культового зодчества первой трети XIX в. не только на Урале, но и во всей России".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96756"/>
            <a:ext cx="2919958" cy="2265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41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52920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250"/>
              </a:spcBef>
              <a:spcAft>
                <a:spcPts val="1500"/>
              </a:spcAft>
            </a:pP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До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середины XIX века в Каменском заводском поселении отпевания совершались в Свято-Троицком храме. Но так как он находился далеко от кладбища, в 1850 году для этих целей началось строительство специальной церкви. В 1885 году отстроенный храм был освящен во имя Покрова Божией Матери. В 1905 году надстроили храмовую колокольню, а в 1907 году при Покровской церкви образовался приход. Храм, расположенный на высокой Покровской горе, стал главной архитектурной доминантой поселка. Покровская церковь была богато расписана внутри. Ажурная чугунная решетка церковного подворья уходила к скалистым берегам реки Исеть.</a:t>
            </a:r>
            <a:r>
              <a:rPr lang="ru-RU" sz="16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Церковь Покрова Божией Матери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79752"/>
            <a:ext cx="3869998" cy="2967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16016" y="3186926"/>
            <a:ext cx="4211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Наряду со Свято-Троицким собором и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Спасо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-Преображенским храмом Покровская церковь является архитектурной доминантой исторического Каменска. Если из старого центра основную архитектурную линию образуют собор, башенка заводской конторы и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Спасо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-Преображенская церковь, то со стороны высокого правого берега Каменки, с обзорной площадки у «Пушки», — собор и Покровская церковь.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186926"/>
            <a:ext cx="4320480" cy="3540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326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93760"/>
            <a:ext cx="6372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Введенский храм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с.Травянское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еще не оправился от злополучий. Однако он имеет свой приход, а это - значительный плюс для возрождения.</a:t>
            </a:r>
          </a:p>
          <a:p>
            <a:pPr algn="just"/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Травянское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было основано в 1-й половине XVII в. Своим названием оно обязано небольшому озеру и болотам с камышом и осокой.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Первый в селе храм был построен в 1751 г. Здание было деревянным, но поставленным на каменный фундамент. Возведение шло за счет личных пожертвований, однако на начальном этапе строительства из-за нехватки материала была разобрана стоявшая в селе часовня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973" y="188640"/>
            <a:ext cx="276225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019" y="2246040"/>
            <a:ext cx="9036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Освящение храма состоялось в 1753 г. Он прослужил 96 лет. Когда вс. Волково был основан приход,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травянскую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церковь решили продать им. В 1847 г.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волковчанам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передали бревенчатую коробку здания и иконостас с образами первого </a:t>
            </a: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става.Еще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 продажи деревянного храма, в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Травянском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 1832 г. началось строительство новой кирпичной церкви. Через пять лет был возведен правый Богоявленский предел, который сразу стал принимать верующих. В 1845 г. завершилось строительство главного храма, который освятили в честь Введения во Храм Пресвятой Богородицы. А спустя три года, в 1848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г.,церковь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была сделана полностью. Левый придел носил имя святого Прокопия Устюжского. </a:t>
            </a:r>
            <a:endParaRPr lang="ru-RU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90130" y="4089708"/>
            <a:ext cx="5802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середины XIX века жителям села Волково приходилось пешком ходить на службу в ближайший населенный пункт, где был православный храм — село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Травянское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а это около 10 км. В 1848 году жители Волкова обратились к правящему архиерею о созданию собственного прихода. В селе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Травянском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в это время был выстроен новый каменный храм, а старый деревянный был выкуплен за 500 рублей из села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Травянское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и поставлен в Волково по разным источникам в 1847 или 1849 году. 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Храм был освящен во имя Покрова Пресвятой </a:t>
            </a:r>
            <a:r>
              <a:rPr lang="ru-RU" sz="1600" b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Богородицы.</a:t>
            </a:r>
            <a:r>
              <a:rPr lang="ru-RU" sz="1600" dirty="0">
                <a:solidFill>
                  <a:srgbClr val="222222"/>
                </a:solidFill>
                <a:latin typeface="Open Sans"/>
              </a:rPr>
              <a:t>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Каменный храм строился в 1914-1915 годах [3]. В 1916-м его освятили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" y="4308143"/>
            <a:ext cx="3233936" cy="2425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65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7944" y="30816"/>
            <a:ext cx="49137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На одной из центральных площадей города Каменска-Уральского к 300-летию города, в 2001 году, поставлен храм-часовня, освященный во имя святого благоверного великого князя Александра Невского. Храм возвели на высоком пьедестале в традициях древнерусского зодчества с использованием современных архитектурных приемов. Здание построено по проекту архитектора Александра Долгова, который является автором одного из первых проектов Храма-на-Крови в Екатеринбурге. Очень быстро новый храм превратился в одну из визитных карточек города Каменска-Уральского.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" y="30816"/>
            <a:ext cx="4042148" cy="3049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796" y="3112003"/>
            <a:ext cx="63464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Храм во имя Архистратига Михаила находится в микрорайоне Южном города Каменска-Уральского. До любого из уже открытых в начале XXI века городских храмов добраться с Южного было далеко. Поэтому верующие, основав в микрорайоне собственную общину, стали проводить богослужения в квартире одного из прихожан. Наконец, в 2011 году в микрорайоне был заложен собственный деревянный храм. Церковь в русском стиле была возведена добровольными строителями всего за год. Летом 2012 года 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состоя-лось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ее освящение во имя святого Архистратига Михаила.</a:t>
            </a:r>
          </a:p>
          <a:p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Предполагается, что в будущем рядом будет построен новый каменный храм. В проекте он носит имя святого апостола и евангелиста Иоанна Богослова. Рядом с ним планируется возвести здание духовно-просветительского центра в честь того же святого. Создан приход во имя апостола и евангелиста Иоанна Богослова, который занимается активной просветительской деятельностью. </a:t>
            </a:r>
            <a:endParaRPr lang="ru-RU" sz="1600" b="0" i="0" dirty="0">
              <a:solidFill>
                <a:srgbClr val="22222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3240633"/>
            <a:ext cx="289518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334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6594"/>
            <a:ext cx="3707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одним данным история 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  <a:hlinkClick r:id="rId2"/>
              </a:rPr>
              <a:t>Спасо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  <a:hlinkClick r:id="rId2"/>
              </a:rPr>
              <a:t>-Преображенского женского монастыря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в Каменском заводе начинается в 1850 году, по местным же источникам женское общежитие в Каменске существовало с 1822 года. В 1878 году в центре монастырского ансамбля был освящен каменный </a:t>
            </a:r>
            <a:r>
              <a:rPr lang="ru-RU" sz="1600" dirty="0" err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Спасо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-Преображенский храм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В 1920 году монастырь был ликвидирован, а в октябре 1921 года закрыли Преображенскую церковь. 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Лишь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в 1991 году монастырский комплекс был включен в список памятников истории и культуры.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779" y="101724"/>
            <a:ext cx="5108443" cy="3831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4145" y="3933056"/>
            <a:ext cx="8935710" cy="2264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1998 году 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патриарх Алексий II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принял решение основать в 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Каменске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мужской монастырь . Весной 2001 года в город на постоянное место послушания прибыли монахи.</a:t>
            </a:r>
            <a:b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данный момент в монастыре хранится пять святынь: частицы мощей 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Николая Чудотворца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 </a:t>
            </a:r>
            <a:r>
              <a:rPr lang="ru-RU" sz="1600" b="1" dirty="0" err="1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Симеона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Верхотурского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 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Димитрия и Исаии Ростовских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и патриарха 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Московского Тихона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Храм и келейное здание связывает подземный ход. Есть легенда, что другой ход шел на территорию чугунолитейного завода и в сторону </a:t>
            </a:r>
            <a:r>
              <a:rPr lang="ru-RU" sz="1600" b="1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Покровской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(верхней) церкви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79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3854" y="152400"/>
            <a:ext cx="910980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Летом 2006 года на территории исправительной колонии № 59 в поселке Силикатный близ Каменска-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Уральского был заложен каменный храм, освященный во имя святой великомученицы Анастасии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Узорешительницы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Небольшое здание с аккуратной маковкой возводилось руками осужденных.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Иконы для храма писали также сами заключенные. Святая Анастасия, жившая во времена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правления римского императора Диоклетиана, помогала заточенным в темницах. Трудами и словами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подвижница облегчала их состояние, разрешала от уз отчаяния, страха и беспомощности.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 descr="Храм Покрова Божией Матери в Каменск-Уральском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01" y="1739928"/>
            <a:ext cx="3360000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74564"/>
            <a:ext cx="420052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562936"/>
            <a:ext cx="4456113" cy="140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10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310583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u="sng" dirty="0" smtClean="0">
                <a:latin typeface="Times New Roman"/>
                <a:ea typeface="Calibri"/>
                <a:hlinkClick r:id="rId2"/>
              </a:rPr>
              <a:t>1. nashural@mail.ru</a:t>
            </a:r>
            <a:r>
              <a:rPr lang="ru-RU" b="1" dirty="0" smtClean="0">
                <a:latin typeface="Times New Roman"/>
                <a:ea typeface="Calibri"/>
              </a:rPr>
              <a:t> </a:t>
            </a:r>
          </a:p>
          <a:p>
            <a:r>
              <a:rPr lang="ru-RU" b="1" u="sng" dirty="0" smtClean="0">
                <a:latin typeface="Times New Roman"/>
                <a:ea typeface="Calibri"/>
                <a:hlinkClick r:id="rId3"/>
              </a:rPr>
              <a:t>2.mkt77@mail.ru</a:t>
            </a:r>
            <a:r>
              <a:rPr lang="ru-RU" b="1" dirty="0" smtClean="0">
                <a:latin typeface="Times New Roman"/>
                <a:ea typeface="Calibri"/>
              </a:rPr>
              <a:t> </a:t>
            </a:r>
          </a:p>
          <a:p>
            <a:r>
              <a:rPr lang="ru-RU" b="1" u="sng" dirty="0" smtClean="0">
                <a:latin typeface="Times New Roman"/>
                <a:ea typeface="Calibri"/>
                <a:hlinkClick r:id="rId4"/>
              </a:rPr>
              <a:t>3.https</a:t>
            </a:r>
            <a:r>
              <a:rPr lang="ru-RU" b="1" u="sng" dirty="0">
                <a:latin typeface="Times New Roman"/>
                <a:ea typeface="Calibri"/>
                <a:hlinkClick r:id="rId4"/>
              </a:rPr>
              <a:t>://museum-kamensk.ru</a:t>
            </a:r>
            <a:r>
              <a:rPr lang="ru-RU" b="1" u="sng" dirty="0" smtClean="0">
                <a:latin typeface="Times New Roman"/>
                <a:ea typeface="Calibri"/>
                <a:hlinkClick r:id="rId4"/>
              </a:rPr>
              <a:t>/</a:t>
            </a:r>
            <a:endParaRPr lang="ru-RU" b="1" u="sng" dirty="0" smtClean="0">
              <a:latin typeface="Times New Roman"/>
              <a:ea typeface="Calibri"/>
            </a:endParaRP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https://k-ur.info/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 smtClean="0">
              <a:latin typeface="Times New Roman"/>
            </a:endParaRPr>
          </a:p>
          <a:p>
            <a:r>
              <a:rPr lang="ru-RU" b="1" u="sng" dirty="0">
                <a:latin typeface="Times New Roman"/>
              </a:rPr>
              <a:t>5</a:t>
            </a:r>
            <a:r>
              <a:rPr lang="ru-RU" b="1" u="sng" dirty="0" smtClean="0">
                <a:latin typeface="Times New Roman"/>
              </a:rPr>
              <a:t>.</a:t>
            </a:r>
            <a:endParaRPr lang="ru-RU" b="1" dirty="0"/>
          </a:p>
        </p:txBody>
      </p:sp>
      <p:pic>
        <p:nvPicPr>
          <p:cNvPr id="9218" name="Picture 2" descr="Виртуальный Каменск-Уральский. Городской портал. Новости. Карта Каменска-Уральского. Справочник организаций. Доска объявлений. Форум. Блоги. История Каменска. Карта Каменска-Уральского. Схема маршрутов. Найти школу. Найти депутата. Найти участкового. Афиша. Видео. Фото. Телевидение on-line. Справка. Недвижимость. Авто. Работа. Доставка еды. Погода. Расписание транспорт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333962"/>
            <a:ext cx="2619375" cy="61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47664" y="1079414"/>
            <a:ext cx="653472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7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113</TotalTime>
  <Words>1196</Words>
  <Application>Microsoft Office PowerPoint</Application>
  <PresentationFormat>Экран (4:3)</PresentationFormat>
  <Paragraphs>45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Каменск православный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Каменск православный</dc:title>
  <dc:creator>1</dc:creator>
  <cp:lastModifiedBy>1</cp:lastModifiedBy>
  <cp:revision>11</cp:revision>
  <dcterms:created xsi:type="dcterms:W3CDTF">2022-05-16T11:00:34Z</dcterms:created>
  <dcterms:modified xsi:type="dcterms:W3CDTF">2022-05-16T13:04:16Z</dcterms:modified>
</cp:coreProperties>
</file>