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6" r:id="rId2"/>
    <p:sldId id="277" r:id="rId3"/>
    <p:sldId id="261" r:id="rId4"/>
    <p:sldId id="262" r:id="rId5"/>
    <p:sldId id="263" r:id="rId6"/>
    <p:sldId id="265" r:id="rId7"/>
    <p:sldId id="266" r:id="rId8"/>
    <p:sldId id="267" r:id="rId9"/>
    <p:sldId id="278" r:id="rId10"/>
    <p:sldId id="275" r:id="rId11"/>
    <p:sldId id="284" r:id="rId12"/>
    <p:sldId id="280" r:id="rId13"/>
    <p:sldId id="281" r:id="rId14"/>
    <p:sldId id="282" r:id="rId15"/>
    <p:sldId id="274" r:id="rId16"/>
    <p:sldId id="283" r:id="rId17"/>
    <p:sldId id="285" r:id="rId18"/>
    <p:sldId id="286" r:id="rId19"/>
    <p:sldId id="287" r:id="rId20"/>
    <p:sldId id="288" r:id="rId21"/>
    <p:sldId id="289" r:id="rId22"/>
    <p:sldId id="273" r:id="rId23"/>
  </p:sldIdLst>
  <p:sldSz cx="9144000" cy="6858000" type="screen4x3"/>
  <p:notesSz cx="6858000" cy="9144000"/>
  <p:custDataLst>
    <p:tags r:id="rId24"/>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3" d="100"/>
          <a:sy n="63" d="100"/>
        </p:scale>
        <p:origin x="-2154" y="-60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3645024"/>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691680" y="509262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1600459-0878-4086-9BDF-90E482B47D96}" type="datetimeFigureOut">
              <a:rPr lang="ru-RU" smtClean="0"/>
              <a:pPr/>
              <a:t>24.05.2022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F529093-120B-4C50-B562-9427B13E537A}" type="slidenum">
              <a:rPr lang="ru-RU" smtClean="0"/>
              <a:pPr/>
              <a:t>‹#›</a:t>
            </a:fld>
            <a:endParaRPr lang="ru-RU"/>
          </a:p>
        </p:txBody>
      </p:sp>
    </p:spTree>
    <p:extLst>
      <p:ext uri="{BB962C8B-B14F-4D97-AF65-F5344CB8AC3E}">
        <p14:creationId xmlns:p14="http://schemas.microsoft.com/office/powerpoint/2010/main" xmlns="" val="274077869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600459-0878-4086-9BDF-90E482B47D96}" type="datetimeFigureOut">
              <a:rPr lang="ru-RU" smtClean="0"/>
              <a:pPr/>
              <a:t>24.05.2022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F529093-120B-4C50-B562-9427B13E537A}" type="slidenum">
              <a:rPr lang="ru-RU" smtClean="0"/>
              <a:pPr/>
              <a:t>‹#›</a:t>
            </a:fld>
            <a:endParaRPr lang="ru-RU"/>
          </a:p>
        </p:txBody>
      </p:sp>
    </p:spTree>
    <p:extLst>
      <p:ext uri="{BB962C8B-B14F-4D97-AF65-F5344CB8AC3E}">
        <p14:creationId xmlns:p14="http://schemas.microsoft.com/office/powerpoint/2010/main" xmlns="" val="53095625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1600459-0878-4086-9BDF-90E482B47D96}" type="datetimeFigureOut">
              <a:rPr lang="ru-RU" smtClean="0"/>
              <a:pPr/>
              <a:t>24.05.2022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F529093-120B-4C50-B562-9427B13E537A}" type="slidenum">
              <a:rPr lang="ru-RU" smtClean="0"/>
              <a:pPr/>
              <a:t>‹#›</a:t>
            </a:fld>
            <a:endParaRPr lang="ru-RU"/>
          </a:p>
        </p:txBody>
      </p:sp>
    </p:spTree>
    <p:extLst>
      <p:ext uri="{BB962C8B-B14F-4D97-AF65-F5344CB8AC3E}">
        <p14:creationId xmlns:p14="http://schemas.microsoft.com/office/powerpoint/2010/main" xmlns="" val="3065627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1600459-0878-4086-9BDF-90E482B47D96}" type="datetimeFigureOut">
              <a:rPr lang="ru-RU" smtClean="0"/>
              <a:pPr/>
              <a:t>24.05.2022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F529093-120B-4C50-B562-9427B13E537A}" type="slidenum">
              <a:rPr lang="ru-RU" smtClean="0"/>
              <a:pPr/>
              <a:t>‹#›</a:t>
            </a:fld>
            <a:endParaRPr lang="ru-RU"/>
          </a:p>
        </p:txBody>
      </p:sp>
    </p:spTree>
    <p:extLst>
      <p:ext uri="{BB962C8B-B14F-4D97-AF65-F5344CB8AC3E}">
        <p14:creationId xmlns:p14="http://schemas.microsoft.com/office/powerpoint/2010/main" xmlns="" val="308701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1600459-0878-4086-9BDF-90E482B47D96}" type="datetimeFigureOut">
              <a:rPr lang="ru-RU" smtClean="0"/>
              <a:pPr/>
              <a:t>24.05.2022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F529093-120B-4C50-B562-9427B13E537A}" type="slidenum">
              <a:rPr lang="ru-RU" smtClean="0"/>
              <a:pPr/>
              <a:t>‹#›</a:t>
            </a:fld>
            <a:endParaRPr lang="ru-RU"/>
          </a:p>
        </p:txBody>
      </p:sp>
    </p:spTree>
    <p:extLst>
      <p:ext uri="{BB962C8B-B14F-4D97-AF65-F5344CB8AC3E}">
        <p14:creationId xmlns:p14="http://schemas.microsoft.com/office/powerpoint/2010/main" xmlns="" val="1473204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1600459-0878-4086-9BDF-90E482B47D96}" type="datetimeFigureOut">
              <a:rPr lang="ru-RU" smtClean="0"/>
              <a:pPr/>
              <a:t>24.05.2022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F529093-120B-4C50-B562-9427B13E537A}" type="slidenum">
              <a:rPr lang="ru-RU" smtClean="0"/>
              <a:pPr/>
              <a:t>‹#›</a:t>
            </a:fld>
            <a:endParaRPr lang="ru-RU"/>
          </a:p>
        </p:txBody>
      </p:sp>
    </p:spTree>
    <p:extLst>
      <p:ext uri="{BB962C8B-B14F-4D97-AF65-F5344CB8AC3E}">
        <p14:creationId xmlns:p14="http://schemas.microsoft.com/office/powerpoint/2010/main" xmlns="" val="3315787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1600459-0878-4086-9BDF-90E482B47D96}" type="datetimeFigureOut">
              <a:rPr lang="ru-RU" smtClean="0"/>
              <a:pPr/>
              <a:t>24.05.2022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F529093-120B-4C50-B562-9427B13E537A}" type="slidenum">
              <a:rPr lang="ru-RU" smtClean="0"/>
              <a:pPr/>
              <a:t>‹#›</a:t>
            </a:fld>
            <a:endParaRPr lang="ru-RU"/>
          </a:p>
        </p:txBody>
      </p:sp>
    </p:spTree>
    <p:extLst>
      <p:ext uri="{BB962C8B-B14F-4D97-AF65-F5344CB8AC3E}">
        <p14:creationId xmlns:p14="http://schemas.microsoft.com/office/powerpoint/2010/main" xmlns="" val="183678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1600459-0878-4086-9BDF-90E482B47D96}" type="datetimeFigureOut">
              <a:rPr lang="ru-RU" smtClean="0"/>
              <a:pPr/>
              <a:t>24.05.2022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F529093-120B-4C50-B562-9427B13E537A}" type="slidenum">
              <a:rPr lang="ru-RU" smtClean="0"/>
              <a:pPr/>
              <a:t>‹#›</a:t>
            </a:fld>
            <a:endParaRPr lang="ru-RU"/>
          </a:p>
        </p:txBody>
      </p:sp>
    </p:spTree>
    <p:extLst>
      <p:ext uri="{BB962C8B-B14F-4D97-AF65-F5344CB8AC3E}">
        <p14:creationId xmlns:p14="http://schemas.microsoft.com/office/powerpoint/2010/main" xmlns="" val="307165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1600459-0878-4086-9BDF-90E482B47D96}" type="datetimeFigureOut">
              <a:rPr lang="ru-RU" smtClean="0"/>
              <a:pPr/>
              <a:t>24.05.2022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F529093-120B-4C50-B562-9427B13E537A}" type="slidenum">
              <a:rPr lang="ru-RU" smtClean="0"/>
              <a:pPr/>
              <a:t>‹#›</a:t>
            </a:fld>
            <a:endParaRPr lang="ru-RU"/>
          </a:p>
        </p:txBody>
      </p:sp>
    </p:spTree>
    <p:extLst>
      <p:ext uri="{BB962C8B-B14F-4D97-AF65-F5344CB8AC3E}">
        <p14:creationId xmlns:p14="http://schemas.microsoft.com/office/powerpoint/2010/main" xmlns="" val="3911595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600459-0878-4086-9BDF-90E482B47D96}" type="datetimeFigureOut">
              <a:rPr lang="ru-RU" smtClean="0"/>
              <a:pPr/>
              <a:t>24.05.2022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F529093-120B-4C50-B562-9427B13E537A}" type="slidenum">
              <a:rPr lang="ru-RU" smtClean="0"/>
              <a:pPr/>
              <a:t>‹#›</a:t>
            </a:fld>
            <a:endParaRPr lang="ru-RU"/>
          </a:p>
        </p:txBody>
      </p:sp>
    </p:spTree>
    <p:extLst>
      <p:ext uri="{BB962C8B-B14F-4D97-AF65-F5344CB8AC3E}">
        <p14:creationId xmlns:p14="http://schemas.microsoft.com/office/powerpoint/2010/main" xmlns="" val="2352568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1600459-0878-4086-9BDF-90E482B47D96}" type="datetimeFigureOut">
              <a:rPr lang="ru-RU" smtClean="0"/>
              <a:pPr/>
              <a:t>24.05.2022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F529093-120B-4C50-B562-9427B13E537A}" type="slidenum">
              <a:rPr lang="ru-RU" smtClean="0"/>
              <a:pPr/>
              <a:t>‹#›</a:t>
            </a:fld>
            <a:endParaRPr lang="ru-RU"/>
          </a:p>
        </p:txBody>
      </p:sp>
    </p:spTree>
    <p:extLst>
      <p:ext uri="{BB962C8B-B14F-4D97-AF65-F5344CB8AC3E}">
        <p14:creationId xmlns:p14="http://schemas.microsoft.com/office/powerpoint/2010/main" xmlns="" val="757670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600459-0878-4086-9BDF-90E482B47D96}" type="datetimeFigureOut">
              <a:rPr lang="ru-RU" smtClean="0"/>
              <a:pPr/>
              <a:t>24.05.2022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529093-120B-4C50-B562-9427B13E537A}" type="slidenum">
              <a:rPr lang="ru-RU" smtClean="0"/>
              <a:pPr/>
              <a:t>‹#›</a:t>
            </a:fld>
            <a:endParaRPr lang="ru-RU"/>
          </a:p>
        </p:txBody>
      </p:sp>
    </p:spTree>
    <p:extLst>
      <p:ext uri="{BB962C8B-B14F-4D97-AF65-F5344CB8AC3E}">
        <p14:creationId xmlns:p14="http://schemas.microsoft.com/office/powerpoint/2010/main" xmlns="" val="7927147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hyperlink" Target="https://ru.wikipedia.org/wiki/&#1042;&#1083;&#1072;&#1076;&#1080;&#1084;&#1080;&#1088;_(&#1075;&#1086;&#1088;&#1086;&#1076;,_&#1056;&#1086;&#1089;&#1089;&#1080;&#1103;)"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a:xfrm>
            <a:off x="722313" y="3643314"/>
            <a:ext cx="7772400" cy="2786082"/>
          </a:xfrm>
        </p:spPr>
        <p:txBody>
          <a:bodyPr>
            <a:normAutofit fontScale="90000"/>
          </a:bodyPr>
          <a:lstStyle/>
          <a:p>
            <a:pPr algn="ctr"/>
            <a:r>
              <a:rPr lang="ru-RU" sz="3200" dirty="0" smtClean="0">
                <a:solidFill>
                  <a:schemeClr val="tx1">
                    <a:lumMod val="75000"/>
                    <a:lumOff val="25000"/>
                  </a:schemeClr>
                </a:solidFill>
              </a:rPr>
              <a:t>Тема:</a:t>
            </a:r>
            <a:r>
              <a:rPr lang="ru-RU" sz="2800" dirty="0" smtClean="0">
                <a:solidFill>
                  <a:schemeClr val="tx1">
                    <a:lumMod val="75000"/>
                    <a:lumOff val="25000"/>
                  </a:schemeClr>
                </a:solidFill>
              </a:rPr>
              <a:t> </a:t>
            </a:r>
            <a:r>
              <a:rPr lang="ru-RU" sz="2800" dirty="0" smtClean="0">
                <a:solidFill>
                  <a:schemeClr val="tx1">
                    <a:lumMod val="75000"/>
                    <a:lumOff val="25000"/>
                  </a:schemeClr>
                </a:solidFill>
              </a:rPr>
              <a:t>«</a:t>
            </a:r>
            <a:r>
              <a:rPr lang="ru-RU" dirty="0" smtClean="0">
                <a:solidFill>
                  <a:schemeClr val="tx1">
                    <a:lumMod val="75000"/>
                    <a:lumOff val="25000"/>
                  </a:schemeClr>
                </a:solidFill>
                <a:effectLst>
                  <a:outerShdw blurRad="38100" dist="38100" dir="2700000" algn="tl">
                    <a:srgbClr val="000000">
                      <a:alpha val="43137"/>
                    </a:srgbClr>
                  </a:outerShdw>
                </a:effectLst>
              </a:rPr>
              <a:t>Золотое </a:t>
            </a:r>
            <a:r>
              <a:rPr lang="ru-RU" dirty="0" smtClean="0">
                <a:solidFill>
                  <a:schemeClr val="tx1">
                    <a:lumMod val="75000"/>
                    <a:lumOff val="25000"/>
                  </a:schemeClr>
                </a:solidFill>
                <a:effectLst>
                  <a:outerShdw blurRad="38100" dist="38100" dir="2700000" algn="tl">
                    <a:srgbClr val="000000">
                      <a:alpha val="43137"/>
                    </a:srgbClr>
                  </a:outerShdw>
                </a:effectLst>
              </a:rPr>
              <a:t>кольцо России</a:t>
            </a:r>
            <a:br>
              <a:rPr lang="ru-RU" dirty="0" smtClean="0">
                <a:solidFill>
                  <a:schemeClr val="tx1">
                    <a:lumMod val="75000"/>
                    <a:lumOff val="25000"/>
                  </a:schemeClr>
                </a:solidFill>
                <a:effectLst>
                  <a:outerShdw blurRad="38100" dist="38100" dir="2700000" algn="tl">
                    <a:srgbClr val="000000">
                      <a:alpha val="43137"/>
                    </a:srgbClr>
                  </a:outerShdw>
                </a:effectLst>
              </a:rPr>
            </a:br>
            <a:r>
              <a:rPr lang="ru-RU" dirty="0" smtClean="0">
                <a:solidFill>
                  <a:schemeClr val="tx1">
                    <a:lumMod val="75000"/>
                    <a:lumOff val="25000"/>
                  </a:schemeClr>
                </a:solidFill>
                <a:effectLst>
                  <a:outerShdw blurRad="38100" dist="38100" dir="2700000" algn="tl">
                    <a:srgbClr val="000000">
                      <a:alpha val="43137"/>
                    </a:srgbClr>
                  </a:outerShdw>
                </a:effectLst>
              </a:rPr>
              <a:t/>
            </a:r>
            <a:br>
              <a:rPr lang="ru-RU" dirty="0" smtClean="0">
                <a:solidFill>
                  <a:schemeClr val="tx1">
                    <a:lumMod val="75000"/>
                    <a:lumOff val="25000"/>
                  </a:schemeClr>
                </a:solidFill>
                <a:effectLst>
                  <a:outerShdw blurRad="38100" dist="38100" dir="2700000" algn="tl">
                    <a:srgbClr val="000000">
                      <a:alpha val="43137"/>
                    </a:srgbClr>
                  </a:outerShdw>
                </a:effectLst>
              </a:rPr>
            </a:br>
            <a:r>
              <a:rPr lang="ru-RU" sz="2700" dirty="0" smtClean="0">
                <a:solidFill>
                  <a:schemeClr val="tx1">
                    <a:lumMod val="75000"/>
                    <a:lumOff val="25000"/>
                  </a:schemeClr>
                </a:solidFill>
                <a:effectLst>
                  <a:outerShdw blurRad="38100" dist="38100" dir="2700000" algn="tl">
                    <a:srgbClr val="000000">
                      <a:alpha val="43137"/>
                    </a:srgbClr>
                  </a:outerShdw>
                </a:effectLst>
              </a:rPr>
              <a:t>город   </a:t>
            </a:r>
            <a:r>
              <a:rPr lang="ru-RU" dirty="0" smtClean="0">
                <a:solidFill>
                  <a:schemeClr val="tx1">
                    <a:lumMod val="75000"/>
                    <a:lumOff val="25000"/>
                  </a:schemeClr>
                </a:solidFill>
                <a:effectLst>
                  <a:outerShdw blurRad="38100" dist="38100" dir="2700000" algn="tl">
                    <a:srgbClr val="000000">
                      <a:alpha val="43137"/>
                    </a:srgbClr>
                  </a:outerShdw>
                </a:effectLst>
              </a:rPr>
              <a:t> </a:t>
            </a:r>
            <a:r>
              <a:rPr lang="ru-RU" dirty="0" smtClean="0">
                <a:solidFill>
                  <a:schemeClr val="tx1">
                    <a:lumMod val="75000"/>
                    <a:lumOff val="25000"/>
                  </a:schemeClr>
                </a:solidFill>
                <a:effectLst>
                  <a:outerShdw blurRad="38100" dist="38100" dir="2700000" algn="tl">
                    <a:srgbClr val="000000">
                      <a:alpha val="43137"/>
                    </a:srgbClr>
                  </a:outerShdw>
                </a:effectLst>
              </a:rPr>
              <a:t>Владимир»</a:t>
            </a:r>
            <a:r>
              <a:rPr lang="ru-RU" dirty="0" smtClean="0">
                <a:solidFill>
                  <a:schemeClr val="tx1">
                    <a:lumMod val="75000"/>
                    <a:lumOff val="25000"/>
                  </a:schemeClr>
                </a:solidFill>
              </a:rPr>
              <a:t/>
            </a:r>
            <a:br>
              <a:rPr lang="ru-RU" dirty="0" smtClean="0">
                <a:solidFill>
                  <a:schemeClr val="tx1">
                    <a:lumMod val="75000"/>
                    <a:lumOff val="25000"/>
                  </a:schemeClr>
                </a:solidFill>
              </a:rPr>
            </a:br>
            <a:r>
              <a:rPr lang="ru-RU" dirty="0" smtClean="0">
                <a:solidFill>
                  <a:schemeClr val="bg1"/>
                </a:solidFill>
              </a:rPr>
              <a:t> </a:t>
            </a:r>
            <a:r>
              <a:rPr lang="ru-RU" sz="2200" dirty="0" smtClean="0">
                <a:solidFill>
                  <a:schemeClr val="tx1">
                    <a:lumMod val="75000"/>
                    <a:lumOff val="25000"/>
                  </a:schemeClr>
                </a:solidFill>
              </a:rPr>
              <a:t>руководитель: </a:t>
            </a:r>
            <a:r>
              <a:rPr lang="ru-RU" sz="2200" dirty="0" smtClean="0">
                <a:solidFill>
                  <a:schemeClr val="tx1">
                    <a:lumMod val="75000"/>
                    <a:lumOff val="25000"/>
                  </a:schemeClr>
                </a:solidFill>
              </a:rPr>
              <a:t>специалист по социальной работе </a:t>
            </a:r>
            <a:br>
              <a:rPr lang="ru-RU" sz="2200" dirty="0" smtClean="0">
                <a:solidFill>
                  <a:schemeClr val="tx1">
                    <a:lumMod val="75000"/>
                    <a:lumOff val="25000"/>
                  </a:schemeClr>
                </a:solidFill>
              </a:rPr>
            </a:br>
            <a:r>
              <a:rPr lang="ru-RU" sz="2200" dirty="0" err="1" smtClean="0">
                <a:solidFill>
                  <a:schemeClr val="tx1">
                    <a:lumMod val="75000"/>
                    <a:lumOff val="25000"/>
                  </a:schemeClr>
                </a:solidFill>
              </a:rPr>
              <a:t>Пучкова</a:t>
            </a:r>
            <a:r>
              <a:rPr lang="ru-RU" sz="2200" dirty="0" smtClean="0">
                <a:solidFill>
                  <a:schemeClr val="tx1">
                    <a:lumMod val="75000"/>
                    <a:lumOff val="25000"/>
                  </a:schemeClr>
                </a:solidFill>
              </a:rPr>
              <a:t> </a:t>
            </a:r>
            <a:r>
              <a:rPr lang="ru-RU" sz="2200" dirty="0" smtClean="0">
                <a:solidFill>
                  <a:schemeClr val="tx1">
                    <a:lumMod val="75000"/>
                    <a:lumOff val="25000"/>
                  </a:schemeClr>
                </a:solidFill>
              </a:rPr>
              <a:t>Марина Викторовна </a:t>
            </a:r>
            <a:r>
              <a:rPr lang="ru-RU" dirty="0" smtClean="0">
                <a:solidFill>
                  <a:schemeClr val="tx1">
                    <a:lumMod val="75000"/>
                    <a:lumOff val="25000"/>
                  </a:schemeClr>
                </a:solidFill>
              </a:rPr>
              <a:t/>
            </a:r>
            <a:br>
              <a:rPr lang="ru-RU" dirty="0" smtClean="0">
                <a:solidFill>
                  <a:schemeClr val="tx1">
                    <a:lumMod val="75000"/>
                    <a:lumOff val="25000"/>
                  </a:schemeClr>
                </a:solidFill>
              </a:rPr>
            </a:br>
            <a:endParaRPr lang="ru-RU" dirty="0">
              <a:solidFill>
                <a:schemeClr val="tx1">
                  <a:lumMod val="75000"/>
                  <a:lumOff val="25000"/>
                </a:schemeClr>
              </a:solidFill>
            </a:endParaRPr>
          </a:p>
        </p:txBody>
      </p:sp>
      <p:sp>
        <p:nvSpPr>
          <p:cNvPr id="9" name="Текст 8"/>
          <p:cNvSpPr>
            <a:spLocks noGrp="1"/>
          </p:cNvSpPr>
          <p:nvPr>
            <p:ph type="body" idx="1"/>
          </p:nvPr>
        </p:nvSpPr>
        <p:spPr>
          <a:xfrm>
            <a:off x="722313" y="428605"/>
            <a:ext cx="7772400" cy="2357453"/>
          </a:xfrm>
        </p:spPr>
        <p:txBody>
          <a:bodyPr>
            <a:normAutofit/>
          </a:bodyPr>
          <a:lstStyle/>
          <a:p>
            <a:pPr algn="ctr"/>
            <a:r>
              <a:rPr lang="ru-RU" sz="1800" dirty="0" smtClean="0">
                <a:solidFill>
                  <a:schemeClr val="tx1">
                    <a:lumMod val="85000"/>
                    <a:lumOff val="15000"/>
                  </a:schemeClr>
                </a:solidFill>
              </a:rPr>
              <a:t>ГАУ «КЦСОН города Каменска-Уральского»</a:t>
            </a:r>
          </a:p>
          <a:p>
            <a:pPr algn="ctr"/>
            <a:r>
              <a:rPr lang="ru-RU" sz="4000" dirty="0" smtClean="0">
                <a:solidFill>
                  <a:schemeClr val="tx1">
                    <a:lumMod val="85000"/>
                    <a:lumOff val="15000"/>
                  </a:schemeClr>
                </a:solidFill>
              </a:rPr>
              <a:t>Школа </a:t>
            </a:r>
            <a:r>
              <a:rPr lang="ru-RU" sz="4000" dirty="0" smtClean="0">
                <a:solidFill>
                  <a:schemeClr val="tx1">
                    <a:lumMod val="85000"/>
                    <a:lumOff val="15000"/>
                  </a:schemeClr>
                </a:solidFill>
              </a:rPr>
              <a:t>пожилого возраста по направлению:</a:t>
            </a:r>
            <a:br>
              <a:rPr lang="ru-RU" sz="4000" dirty="0" smtClean="0">
                <a:solidFill>
                  <a:schemeClr val="tx1">
                    <a:lumMod val="85000"/>
                    <a:lumOff val="15000"/>
                  </a:schemeClr>
                </a:solidFill>
              </a:rPr>
            </a:br>
            <a:r>
              <a:rPr lang="ru-RU" sz="4000" b="1" dirty="0" smtClean="0">
                <a:solidFill>
                  <a:schemeClr val="tx1">
                    <a:lumMod val="85000"/>
                    <a:lumOff val="15000"/>
                  </a:schemeClr>
                </a:solidFill>
              </a:rPr>
              <a:t> </a:t>
            </a:r>
            <a:r>
              <a:rPr lang="ru-RU" sz="4000" dirty="0" smtClean="0">
                <a:solidFill>
                  <a:schemeClr val="tx1">
                    <a:lumMod val="85000"/>
                    <a:lumOff val="15000"/>
                  </a:schemeClr>
                </a:solidFill>
              </a:rPr>
              <a:t>«</a:t>
            </a:r>
            <a:r>
              <a:rPr lang="ru-RU" sz="4000" dirty="0" smtClean="0">
                <a:solidFill>
                  <a:schemeClr val="tx1">
                    <a:lumMod val="85000"/>
                    <a:lumOff val="15000"/>
                  </a:schemeClr>
                </a:solidFill>
                <a:effectLst>
                  <a:outerShdw blurRad="38100" dist="38100" dir="2700000" algn="tl">
                    <a:srgbClr val="000000">
                      <a:alpha val="43137"/>
                    </a:srgbClr>
                  </a:outerShdw>
                </a:effectLst>
                <a:latin typeface="Times New Roman" pitchFamily="18" charset="0"/>
                <a:cs typeface="Times New Roman" pitchFamily="18" charset="0"/>
              </a:rPr>
              <a:t>Социальный туризм»</a:t>
            </a:r>
            <a:endParaRPr lang="ru-RU" sz="4000" dirty="0">
              <a:solidFill>
                <a:schemeClr val="tx1">
                  <a:lumMod val="85000"/>
                  <a:lumOff val="15000"/>
                </a:schemeClr>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ru-RU" b="1" i="1" dirty="0" smtClean="0">
                <a:solidFill>
                  <a:srgbClr val="C00000"/>
                </a:solidFill>
              </a:rPr>
              <a:t>Содержание :</a:t>
            </a:r>
            <a:endParaRPr lang="ru-RU" dirty="0"/>
          </a:p>
        </p:txBody>
      </p:sp>
      <p:sp>
        <p:nvSpPr>
          <p:cNvPr id="5" name="Содержимое 4"/>
          <p:cNvSpPr>
            <a:spLocks noGrp="1"/>
          </p:cNvSpPr>
          <p:nvPr>
            <p:ph idx="1"/>
          </p:nvPr>
        </p:nvSpPr>
        <p:spPr/>
        <p:txBody>
          <a:bodyPr/>
          <a:lstStyle/>
          <a:p>
            <a:r>
              <a:rPr lang="ru-RU" b="1" i="1" dirty="0" smtClean="0"/>
              <a:t>1.Название</a:t>
            </a:r>
          </a:p>
          <a:p>
            <a:r>
              <a:rPr lang="ru-RU" b="1" i="1" dirty="0" smtClean="0"/>
              <a:t>2.История</a:t>
            </a:r>
          </a:p>
          <a:p>
            <a:r>
              <a:rPr lang="ru-RU" b="1" i="1" dirty="0" smtClean="0"/>
              <a:t>3.Достопримечательности</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500166"/>
          </a:xfrm>
        </p:spPr>
        <p:txBody>
          <a:bodyPr>
            <a:normAutofit/>
          </a:bodyPr>
          <a:lstStyle/>
          <a:p>
            <a:r>
              <a:rPr lang="ru-RU" sz="2000" b="1" dirty="0" err="1" smtClean="0"/>
              <a:t>Влади́мир</a:t>
            </a:r>
            <a:r>
              <a:rPr lang="ru-RU" sz="2000" dirty="0" smtClean="0"/>
              <a:t> — город в России. Один из крупнейших туристических центров России, жемчужина Золотого кольца. Он является одним из самых древних городов России. Расположен на берегу реки </a:t>
            </a:r>
            <a:r>
              <a:rPr lang="ru-RU" sz="2000" dirty="0" err="1" smtClean="0"/>
              <a:t>Клязьмы</a:t>
            </a:r>
            <a:r>
              <a:rPr lang="ru-RU" sz="2000" dirty="0" smtClean="0"/>
              <a:t>. Население — 361 тыс. чел. </a:t>
            </a:r>
            <a:br>
              <a:rPr lang="ru-RU" sz="2000" dirty="0" smtClean="0"/>
            </a:br>
            <a:endParaRPr lang="ru-RU" sz="2000" dirty="0"/>
          </a:p>
        </p:txBody>
      </p:sp>
      <p:pic>
        <p:nvPicPr>
          <p:cNvPr id="4" name="Содержимое 3" descr="владимир.jpg"/>
          <p:cNvPicPr>
            <a:picLocks noGrp="1" noChangeAspect="1"/>
          </p:cNvPicPr>
          <p:nvPr>
            <p:ph idx="1"/>
          </p:nvPr>
        </p:nvPicPr>
        <p:blipFill>
          <a:blip r:embed="rId2" cstate="print"/>
          <a:stretch>
            <a:fillRect/>
          </a:stretch>
        </p:blipFill>
        <p:spPr>
          <a:xfrm>
            <a:off x="0" y="1571628"/>
            <a:ext cx="9144032" cy="5286372"/>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0"/>
            <a:ext cx="8715436" cy="1571612"/>
          </a:xfrm>
        </p:spPr>
        <p:txBody>
          <a:bodyPr>
            <a:noAutofit/>
          </a:bodyPr>
          <a:lstStyle/>
          <a:p>
            <a:pPr algn="just"/>
            <a:r>
              <a:rPr lang="ru-RU" sz="2000" dirty="0" smtClean="0"/>
              <a:t>      По основной версии город возник в 990 году, и основал его никто иной, как князь Владимир Святославович, тот самый князь, который крестил Русь. Основав город, князь Владимир возвел церковь Пресвятой Богородицы и велел крестить весь люд, в окрестностях города и возводить церкви</a:t>
            </a:r>
            <a:r>
              <a:rPr lang="ru-RU" sz="1800" dirty="0" smtClean="0"/>
              <a:t>.</a:t>
            </a:r>
            <a:endParaRPr lang="ru-RU" sz="1800" dirty="0"/>
          </a:p>
        </p:txBody>
      </p:sp>
      <p:pic>
        <p:nvPicPr>
          <p:cNvPr id="4" name="Содержимое 3" descr="крещ руси.jpg"/>
          <p:cNvPicPr>
            <a:picLocks noGrp="1" noChangeAspect="1"/>
          </p:cNvPicPr>
          <p:nvPr>
            <p:ph idx="1"/>
          </p:nvPr>
        </p:nvPicPr>
        <p:blipFill>
          <a:blip r:embed="rId2" cstate="print"/>
          <a:stretch>
            <a:fillRect/>
          </a:stretch>
        </p:blipFill>
        <p:spPr>
          <a:xfrm>
            <a:off x="0" y="1643050"/>
            <a:ext cx="9144000" cy="5214950"/>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571612"/>
          </a:xfrm>
        </p:spPr>
        <p:txBody>
          <a:bodyPr>
            <a:normAutofit fontScale="90000"/>
          </a:bodyPr>
          <a:lstStyle/>
          <a:p>
            <a:pPr algn="just"/>
            <a:r>
              <a:rPr lang="ru-RU" dirty="0" smtClean="0"/>
              <a:t> </a:t>
            </a:r>
            <a:r>
              <a:rPr lang="ru-RU" sz="2200" dirty="0" smtClean="0"/>
              <a:t>В 1108 г.князь Владимир  Мономах построил мощную крепость, защищенную с юга крутыми берегами реки </a:t>
            </a:r>
            <a:r>
              <a:rPr lang="ru-RU" sz="2200" dirty="0" err="1" smtClean="0"/>
              <a:t>Клязьмы</a:t>
            </a:r>
            <a:r>
              <a:rPr lang="ru-RU" sz="2200" dirty="0" smtClean="0"/>
              <a:t>, с севера речкой </a:t>
            </a:r>
            <a:r>
              <a:rPr lang="ru-RU" sz="2200" dirty="0" err="1" smtClean="0"/>
              <a:t>Лыбедью</a:t>
            </a:r>
            <a:r>
              <a:rPr lang="ru-RU" sz="2200" dirty="0" smtClean="0"/>
              <a:t>, с востока и запада - глубокими оврагами. Новая крепость была названа в честь основателя - Владимир. Все что осталось от древнейшей крепости - это лишь Золотые ворота.</a:t>
            </a:r>
            <a:br>
              <a:rPr lang="ru-RU" sz="2200" dirty="0" smtClean="0"/>
            </a:br>
            <a:endParaRPr lang="ru-RU" sz="2200" dirty="0"/>
          </a:p>
        </p:txBody>
      </p:sp>
      <p:pic>
        <p:nvPicPr>
          <p:cNvPr id="4" name="Содержимое 3" descr="крепость.jpg"/>
          <p:cNvPicPr>
            <a:picLocks noGrp="1" noChangeAspect="1"/>
          </p:cNvPicPr>
          <p:nvPr>
            <p:ph idx="1"/>
          </p:nvPr>
        </p:nvPicPr>
        <p:blipFill>
          <a:blip r:embed="rId2" cstate="print"/>
          <a:stretch>
            <a:fillRect/>
          </a:stretch>
        </p:blipFill>
        <p:spPr>
          <a:xfrm>
            <a:off x="0" y="1714488"/>
            <a:ext cx="9144000" cy="5143512"/>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85728"/>
            <a:ext cx="8229600" cy="1143000"/>
          </a:xfrm>
        </p:spPr>
        <p:txBody>
          <a:bodyPr>
            <a:normAutofit fontScale="90000"/>
          </a:bodyPr>
          <a:lstStyle/>
          <a:p>
            <a:pPr algn="just"/>
            <a:r>
              <a:rPr lang="ru-RU" sz="3200" dirty="0" smtClean="0"/>
              <a:t>Все главные храмы и монастыри Владимира построены Андреем </a:t>
            </a:r>
            <a:r>
              <a:rPr lang="ru-RU" sz="3200" dirty="0" err="1" smtClean="0"/>
              <a:t>Боголюбским</a:t>
            </a:r>
            <a:r>
              <a:rPr lang="ru-RU" sz="3200" dirty="0" smtClean="0"/>
              <a:t> в 12 веке, и прекрасно сохранились до наших дней</a:t>
            </a:r>
            <a:r>
              <a:rPr lang="ru-RU" sz="1900" dirty="0" smtClean="0"/>
              <a:t>. </a:t>
            </a:r>
            <a:endParaRPr lang="ru-RU" sz="1900" dirty="0"/>
          </a:p>
        </p:txBody>
      </p:sp>
      <p:pic>
        <p:nvPicPr>
          <p:cNvPr id="4" name="Содержимое 3" descr="все храмы.jpg"/>
          <p:cNvPicPr>
            <a:picLocks noGrp="1" noChangeAspect="1"/>
          </p:cNvPicPr>
          <p:nvPr>
            <p:ph idx="1"/>
          </p:nvPr>
        </p:nvPicPr>
        <p:blipFill>
          <a:blip r:embed="rId2" cstate="print"/>
          <a:stretch>
            <a:fillRect/>
          </a:stretch>
        </p:blipFill>
        <p:spPr>
          <a:xfrm>
            <a:off x="214282" y="1571612"/>
            <a:ext cx="8643998" cy="5046700"/>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14290"/>
            <a:ext cx="9144000" cy="1428760"/>
          </a:xfrm>
        </p:spPr>
        <p:txBody>
          <a:bodyPr>
            <a:noAutofit/>
          </a:bodyPr>
          <a:lstStyle/>
          <a:p>
            <a:r>
              <a:rPr lang="ru-RU" sz="2200" dirty="0" smtClean="0"/>
              <a:t>Владимир динамично развивался. Но продолжалось это недолго, пришедшие на Русь татары, на десятилетия остановили развитие города. Владимир слабел, но все равно был важной стратегической точкой. Город славился своими ремесленниками, да и расположение на реке </a:t>
            </a:r>
            <a:r>
              <a:rPr lang="ru-RU" sz="2200" dirty="0" err="1" smtClean="0"/>
              <a:t>Клязьма</a:t>
            </a:r>
            <a:r>
              <a:rPr lang="ru-RU" sz="2200" dirty="0" smtClean="0"/>
              <a:t>, делало Владимир крупным торговым центром.</a:t>
            </a:r>
            <a:r>
              <a:rPr lang="ru-RU" sz="2000" dirty="0" smtClean="0"/>
              <a:t/>
            </a:r>
            <a:br>
              <a:rPr lang="ru-RU" sz="2000" dirty="0" smtClean="0"/>
            </a:br>
            <a:endParaRPr lang="ru-RU" sz="2000" dirty="0"/>
          </a:p>
        </p:txBody>
      </p:sp>
      <p:pic>
        <p:nvPicPr>
          <p:cNvPr id="4" name="Содержимое 3" descr="татары.jpg"/>
          <p:cNvPicPr>
            <a:picLocks noGrp="1" noChangeAspect="1"/>
          </p:cNvPicPr>
          <p:nvPr>
            <p:ph idx="1"/>
          </p:nvPr>
        </p:nvPicPr>
        <p:blipFill>
          <a:blip r:embed="rId2" cstate="print"/>
          <a:stretch>
            <a:fillRect/>
          </a:stretch>
        </p:blipFill>
        <p:spPr>
          <a:xfrm>
            <a:off x="0" y="1571612"/>
            <a:ext cx="8929718" cy="5072098"/>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214290"/>
            <a:ext cx="9144000" cy="1200329"/>
          </a:xfrm>
          <a:prstGeom prst="rect">
            <a:avLst/>
          </a:prstGeom>
        </p:spPr>
        <p:txBody>
          <a:bodyPr wrap="square">
            <a:spAutoFit/>
          </a:bodyPr>
          <a:lstStyle/>
          <a:p>
            <a:pPr algn="ctr"/>
            <a:r>
              <a:rPr lang="ru-RU" sz="2400" dirty="0" smtClean="0"/>
              <a:t>В годы Великой Отечественной Войны  Владимир был одним из крупнейших эвакуационных центров. В городе располагалось 18 </a:t>
            </a:r>
            <a:r>
              <a:rPr lang="ru-RU" sz="2400" dirty="0" err="1" smtClean="0"/>
              <a:t>эвакуционных</a:t>
            </a:r>
            <a:r>
              <a:rPr lang="ru-RU" sz="2400" dirty="0" smtClean="0"/>
              <a:t>  госпиталей. Было сдано 40 тыс. литров крови.</a:t>
            </a:r>
            <a:endParaRPr lang="ru-RU" sz="2400" dirty="0"/>
          </a:p>
        </p:txBody>
      </p:sp>
      <p:pic>
        <p:nvPicPr>
          <p:cNvPr id="3073" name="Picture 1" descr="C:\Users\Владелец\Desktop\проект золоте кольцо\госпиталь.jpg"/>
          <p:cNvPicPr>
            <a:picLocks noChangeAspect="1" noChangeArrowheads="1"/>
          </p:cNvPicPr>
          <p:nvPr/>
        </p:nvPicPr>
        <p:blipFill>
          <a:blip r:embed="rId2" cstate="print"/>
          <a:srcRect/>
          <a:stretch>
            <a:fillRect/>
          </a:stretch>
        </p:blipFill>
        <p:spPr bwMode="auto">
          <a:xfrm>
            <a:off x="0" y="1285860"/>
            <a:ext cx="9144000" cy="557214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1\Desktop\slide-3.jpg"/>
          <p:cNvPicPr>
            <a:picLocks noChangeAspect="1" noChangeArrowheads="1"/>
          </p:cNvPicPr>
          <p:nvPr/>
        </p:nvPicPr>
        <p:blipFill>
          <a:blip r:embed="rId2" cstate="print"/>
          <a:srcRect/>
          <a:stretch>
            <a:fillRect/>
          </a:stretch>
        </p:blipFill>
        <p:spPr bwMode="auto">
          <a:xfrm>
            <a:off x="-5152" y="0"/>
            <a:ext cx="9149151" cy="685255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1\Desktop\img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8596" y="357166"/>
            <a:ext cx="8072494" cy="5509200"/>
          </a:xfrm>
          <a:prstGeom prst="rect">
            <a:avLst/>
          </a:prstGeom>
        </p:spPr>
        <p:txBody>
          <a:bodyPr wrap="square">
            <a:spAutoFit/>
          </a:bodyPr>
          <a:lstStyle/>
          <a:p>
            <a:r>
              <a:rPr lang="ru-RU" sz="3200" dirty="0" smtClean="0"/>
              <a:t>Одна из легенд рассказывает, что во время строительства свод Золотых ворот частично обрушился, погребя под собой 12 человек.</a:t>
            </a:r>
            <a:br>
              <a:rPr lang="ru-RU" sz="3200" dirty="0" smtClean="0"/>
            </a:br>
            <a:r>
              <a:rPr lang="ru-RU" sz="3200" dirty="0" smtClean="0"/>
              <a:t>Ни у кого не оставалось сомнения, что люди погибли. Андрей </a:t>
            </a:r>
            <a:r>
              <a:rPr lang="ru-RU" sz="3200" dirty="0" err="1" smtClean="0"/>
              <a:t>Боголюбский</a:t>
            </a:r>
            <a:r>
              <a:rPr lang="ru-RU" sz="3200" dirty="0" smtClean="0"/>
              <a:t> велел принести Чудотворную икону и стал молиться Богоматери, прося о спасении рабочих. В итоге, люди под завалом остались живы, а князь приказал выстроить на воротах небольшую церковь Положения риз Богородицы.</a:t>
            </a:r>
            <a:endParaRPr lang="ru-RU" sz="3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user1\Desktop\slide-46.jpg"/>
          <p:cNvPicPr>
            <a:picLocks noChangeAspect="1" noChangeArrowheads="1"/>
          </p:cNvPicPr>
          <p:nvPr/>
        </p:nvPicPr>
        <p:blipFill>
          <a:blip r:embed="rId2" cstate="print"/>
          <a:srcRect/>
          <a:stretch>
            <a:fillRect/>
          </a:stretch>
        </p:blipFill>
        <p:spPr bwMode="auto">
          <a:xfrm>
            <a:off x="0" y="3858"/>
            <a:ext cx="9144000" cy="6848697"/>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er1\Desktop\slide-15.jpg"/>
          <p:cNvPicPr>
            <a:picLocks noChangeAspect="1" noChangeArrowheads="1"/>
          </p:cNvPicPr>
          <p:nvPr/>
        </p:nvPicPr>
        <p:blipFill>
          <a:blip r:embed="rId2" cstate="print"/>
          <a:srcRect/>
          <a:stretch>
            <a:fillRect/>
          </a:stretch>
        </p:blipFill>
        <p:spPr bwMode="auto">
          <a:xfrm>
            <a:off x="-5152" y="0"/>
            <a:ext cx="9149151" cy="6852555"/>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30" name="Picture 10" descr="C:\Users\user1\Desktop\img1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14290"/>
            <a:ext cx="8229600" cy="1143000"/>
          </a:xfrm>
        </p:spPr>
        <p:txBody>
          <a:bodyPr>
            <a:normAutofit/>
          </a:bodyPr>
          <a:lstStyle/>
          <a:p>
            <a:r>
              <a:rPr lang="ru-RU" sz="3200" dirty="0" smtClean="0"/>
              <a:t>Памятник святителям земли русской, основателю города- Владимиру.</a:t>
            </a:r>
            <a:endParaRPr lang="ru-RU" sz="3200" dirty="0"/>
          </a:p>
        </p:txBody>
      </p:sp>
      <p:pic>
        <p:nvPicPr>
          <p:cNvPr id="4" name="Содержимое 3" descr="памятник владим.jpg"/>
          <p:cNvPicPr>
            <a:picLocks noGrp="1" noChangeAspect="1"/>
          </p:cNvPicPr>
          <p:nvPr>
            <p:ph idx="1"/>
          </p:nvPr>
        </p:nvPicPr>
        <p:blipFill>
          <a:blip r:embed="rId2" cstate="print"/>
          <a:stretch>
            <a:fillRect/>
          </a:stretch>
        </p:blipFill>
        <p:spPr>
          <a:xfrm>
            <a:off x="571472" y="1428735"/>
            <a:ext cx="7643866" cy="5384125"/>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user1\Desktop\img2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34" y="428604"/>
            <a:ext cx="8143932" cy="5016758"/>
          </a:xfrm>
          <a:prstGeom prst="rect">
            <a:avLst/>
          </a:prstGeom>
        </p:spPr>
        <p:txBody>
          <a:bodyPr wrap="square">
            <a:spAutoFit/>
          </a:bodyPr>
          <a:lstStyle/>
          <a:p>
            <a:r>
              <a:rPr lang="ru-RU" sz="3200" b="1" dirty="0" smtClean="0"/>
              <a:t>Музейный комплекс «Палаты»</a:t>
            </a:r>
          </a:p>
          <a:p>
            <a:r>
              <a:rPr lang="ru-RU" sz="3200" dirty="0" smtClean="0"/>
              <a:t>Здание присутственных мест XVIII века, или в народе – Палаты Владимира – сегодня является уникальной музейной площадкой, совмещающей театрализованные представления с серьёзнейшей исторической экспозицией. Все залы поделены на несколько тематик, включая обширную картинную галерею с подлинными работами русских мастеров.</a:t>
            </a:r>
            <a:endParaRPr lang="ru-RU" sz="3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s://avatars.mds.yandex.net/get-zen_doc/1804213/pub_5f4d8b70c0cde0189f5cc6cf_5f4d8c5d1246382cae52574a/scale_2400"/>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34" y="357166"/>
            <a:ext cx="8358246" cy="5016758"/>
          </a:xfrm>
          <a:prstGeom prst="rect">
            <a:avLst/>
          </a:prstGeom>
        </p:spPr>
        <p:txBody>
          <a:bodyPr wrap="square">
            <a:spAutoFit/>
          </a:bodyPr>
          <a:lstStyle/>
          <a:p>
            <a:r>
              <a:rPr lang="ru-RU" sz="3200" b="1" dirty="0" smtClean="0"/>
              <a:t>Музей «Старый Владимир»</a:t>
            </a:r>
          </a:p>
          <a:p>
            <a:r>
              <a:rPr lang="ru-RU" sz="3200" dirty="0" smtClean="0"/>
              <a:t>Экспозиция «Старый Владимир» в водонапорной башне, хоть и является одной из самых скромных по единицам хранения, но это никак не повлияло на её уникальное содержание. Помимо осмотра дореволюционных реликвий, выставленных на нескольких этажах, посетители могут подняться на смотровую площадку – некогда самую высокую точку города.</a:t>
            </a:r>
            <a:endParaRPr lang="ru-RU" sz="32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user1\Desktop\d5zyts2xoaaoivf.jpg"/>
          <p:cNvPicPr>
            <a:picLocks noChangeAspect="1" noChangeArrowheads="1"/>
          </p:cNvPicPr>
          <p:nvPr/>
        </p:nvPicPr>
        <p:blipFill>
          <a:blip r:embed="rId2" cstate="print"/>
          <a:srcRect/>
          <a:stretch>
            <a:fillRect/>
          </a:stretch>
        </p:blipFill>
        <p:spPr bwMode="auto">
          <a:xfrm>
            <a:off x="0" y="0"/>
            <a:ext cx="9438476" cy="6858000"/>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1142984"/>
            <a:ext cx="4572000" cy="3970318"/>
          </a:xfrm>
          <a:prstGeom prst="rect">
            <a:avLst/>
          </a:prstGeom>
        </p:spPr>
        <p:txBody>
          <a:bodyPr wrap="square">
            <a:spAutoFit/>
          </a:bodyPr>
          <a:lstStyle/>
          <a:p>
            <a:r>
              <a:rPr lang="ru-RU" sz="2800" dirty="0" smtClean="0">
                <a:solidFill>
                  <a:schemeClr val="tx1">
                    <a:lumMod val="85000"/>
                    <a:lumOff val="15000"/>
                  </a:schemeClr>
                </a:solidFill>
              </a:rPr>
              <a:t>Подробнее с материалом можно ознакомиться на сайте </a:t>
            </a:r>
            <a:r>
              <a:rPr lang="en-US" sz="2800" dirty="0" smtClean="0">
                <a:hlinkClick r:id="rId2"/>
              </a:rPr>
              <a:t>https://ru.wikipedia.org/wiki/</a:t>
            </a:r>
            <a:r>
              <a:rPr lang="ru-RU" sz="2800" dirty="0" err="1" smtClean="0">
                <a:hlinkClick r:id="rId2"/>
              </a:rPr>
              <a:t>Владимир_</a:t>
            </a:r>
            <a:r>
              <a:rPr lang="ru-RU" sz="2800" dirty="0" smtClean="0">
                <a:hlinkClick r:id="rId2"/>
              </a:rPr>
              <a:t>(</a:t>
            </a:r>
            <a:r>
              <a:rPr lang="ru-RU" sz="2800" dirty="0" err="1" smtClean="0">
                <a:hlinkClick r:id="rId2"/>
              </a:rPr>
              <a:t>город,_Россия</a:t>
            </a:r>
            <a:r>
              <a:rPr lang="ru-RU" sz="2800" dirty="0" smtClean="0">
                <a:hlinkClick r:id="rId2"/>
              </a:rPr>
              <a:t>)</a:t>
            </a:r>
            <a:endParaRPr lang="ru-RU" sz="2800" dirty="0" smtClean="0"/>
          </a:p>
          <a:p>
            <a:r>
              <a:rPr lang="ru-RU" sz="2800" dirty="0" smtClean="0"/>
              <a:t>На сайте Культура РФ город Владимир можно посмотреть экскурсию  в виде виртуального тура.</a:t>
            </a:r>
            <a:endParaRPr lang="ru-RU" sz="2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00232" y="2714620"/>
            <a:ext cx="5419304" cy="584775"/>
          </a:xfrm>
          <a:prstGeom prst="rect">
            <a:avLst/>
          </a:prstGeom>
        </p:spPr>
        <p:txBody>
          <a:bodyPr wrap="square">
            <a:spAutoFit/>
          </a:bodyPr>
          <a:lstStyle/>
          <a:p>
            <a:r>
              <a:rPr lang="ru-RU" sz="3200" b="1" dirty="0" smtClean="0"/>
              <a:t>СПАСИБО  ЗА  ВНИМАНИЕ</a:t>
            </a:r>
            <a:endParaRPr lang="ru-RU" sz="3200" b="1"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6436e9f2b4cdf58a97bfe1cb18b8dce3be67f13"/>
</p:tagLst>
</file>

<file path=ppt/theme/theme1.xml><?xml version="1.0" encoding="utf-8"?>
<a:theme xmlns:a="http://schemas.openxmlformats.org/drawingml/2006/main" name="Тема Office">
  <a:themeElements>
    <a:clrScheme name="Составная">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455</TotalTime>
  <Words>283</Words>
  <Application>Microsoft Office PowerPoint</Application>
  <PresentationFormat>Экран (4:3)</PresentationFormat>
  <Paragraphs>22</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Тема Office</vt:lpstr>
      <vt:lpstr>Тема: «Золотое кольцо России  город    Владимир»  руководитель: специалист по социальной работе  Пучкова Марина Викторовна  </vt:lpstr>
      <vt:lpstr>Содержание :</vt:lpstr>
      <vt:lpstr>Влади́мир — город в России. Один из крупнейших туристических центров России, жемчужина Золотого кольца. Он является одним из самых древних городов России. Расположен на берегу реки Клязьмы. Население — 361 тыс. чел.  </vt:lpstr>
      <vt:lpstr>      По основной версии город возник в 990 году, и основал его никто иной, как князь Владимир Святославович, тот самый князь, который крестил Русь. Основав город, князь Владимир возвел церковь Пресвятой Богородицы и велел крестить весь люд, в окрестностях города и возводить церкви.</vt:lpstr>
      <vt:lpstr> В 1108 г.князь Владимир  Мономах построил мощную крепость, защищенную с юга крутыми берегами реки Клязьмы, с севера речкой Лыбедью, с востока и запада - глубокими оврагами. Новая крепость была названа в честь основателя - Владимир. Все что осталось от древнейшей крепости - это лишь Золотые ворота. </vt:lpstr>
      <vt:lpstr>Все главные храмы и монастыри Владимира построены Андреем Боголюбским в 12 веке, и прекрасно сохранились до наших дней. </vt:lpstr>
      <vt:lpstr>Владимир динамично развивался. Но продолжалось это недолго, пришедшие на Русь татары, на десятилетия остановили развитие города. Владимир слабел, но все равно был важной стратегической точкой. Город славился своими ремесленниками, да и расположение на реке Клязьма, делало Владимир крупным торговым центром. </vt:lpstr>
      <vt:lpstr>Слайд 8</vt:lpstr>
      <vt:lpstr>Слайд 9</vt:lpstr>
      <vt:lpstr>Слайд 10</vt:lpstr>
      <vt:lpstr>Слайд 11</vt:lpstr>
      <vt:lpstr>Слайд 12</vt:lpstr>
      <vt:lpstr>Слайд 13</vt:lpstr>
      <vt:lpstr>Слайд 14</vt:lpstr>
      <vt:lpstr>Памятник святителям земли русской, основателю города- Владимиру.</vt:lpstr>
      <vt:lpstr>Слайд 16</vt:lpstr>
      <vt:lpstr>Слайд 17</vt:lpstr>
      <vt:lpstr>Слайд 18</vt:lpstr>
      <vt:lpstr>Слайд 19</vt:lpstr>
      <vt:lpstr>Слайд 20</vt:lpstr>
      <vt:lpstr>Слайд 21</vt:lpstr>
      <vt:lpstr>Слайд 22</vt:lpstr>
    </vt:vector>
  </TitlesOfParts>
  <Company>http://presentation-creation.ru/powerpoint-templates.html</Company>
  <LinksUpToDate>false</LinksUpToDate>
  <SharedDoc>false</SharedDoc>
  <HyperlinkBase>http://presentation-creation.ru/powerpoint-templates.html</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Пбстракция из зеленого, синего и оранжевого фона - шаблон презентации с сайта http://presentation-creation.ru</dc:title>
  <dc:creator>obstinate</dc:creator>
  <cp:keywords>шаблон презентациии, тема оформления презентации</cp:keywords>
  <dc:description>Шаблон презентации с сайта http://presentation-creation.ru/</dc:description>
  <cp:lastModifiedBy>Shafikova_GA</cp:lastModifiedBy>
  <cp:revision>50</cp:revision>
  <dcterms:created xsi:type="dcterms:W3CDTF">2017-09-03T18:10:31Z</dcterms:created>
  <dcterms:modified xsi:type="dcterms:W3CDTF">2022-05-24T10:15:55Z</dcterms:modified>
</cp:coreProperties>
</file>