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3" r:id="rId6"/>
    <p:sldId id="265" r:id="rId7"/>
    <p:sldId id="266" r:id="rId8"/>
    <p:sldId id="267" r:id="rId9"/>
    <p:sldId id="268" r:id="rId1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995" autoAdjust="0"/>
    <p:restoredTop sz="94660"/>
  </p:normalViewPr>
  <p:slideViewPr>
    <p:cSldViewPr snapToGrid="0">
      <p:cViewPr varScale="1">
        <p:scale>
          <a:sx n="91" d="100"/>
          <a:sy n="91" d="100"/>
        </p:scale>
        <p:origin x="-504"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76126B31-254B-4A05-AB14-DA18B185ED0C}" type="datetimeFigureOut">
              <a:rPr lang="ru-RU" smtClean="0"/>
              <a:pPr/>
              <a:t>12.05.2022</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F4E5D951-3EA0-460C-B687-9795FB5143B9}" type="slidenum">
              <a:rPr lang="ru-RU" smtClean="0"/>
              <a:pPr/>
              <a:t>‹#›</a:t>
            </a:fld>
            <a:endParaRPr lang="ru-RU"/>
          </a:p>
        </p:txBody>
      </p:sp>
    </p:spTree>
    <p:extLst>
      <p:ext uri="{BB962C8B-B14F-4D97-AF65-F5344CB8AC3E}">
        <p14:creationId xmlns:p14="http://schemas.microsoft.com/office/powerpoint/2010/main" xmlns="" val="2680874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76126B31-254B-4A05-AB14-DA18B185ED0C}" type="datetimeFigureOut">
              <a:rPr lang="ru-RU" smtClean="0"/>
              <a:pPr/>
              <a:t>12.05.2022</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4E5D951-3EA0-460C-B687-9795FB5143B9}" type="slidenum">
              <a:rPr lang="ru-RU" smtClean="0"/>
              <a:pPr/>
              <a:t>‹#›</a:t>
            </a:fld>
            <a:endParaRPr lang="ru-RU"/>
          </a:p>
        </p:txBody>
      </p:sp>
    </p:spTree>
    <p:extLst>
      <p:ext uri="{BB962C8B-B14F-4D97-AF65-F5344CB8AC3E}">
        <p14:creationId xmlns:p14="http://schemas.microsoft.com/office/powerpoint/2010/main" xmlns="" val="1835442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6126B31-254B-4A05-AB14-DA18B185ED0C}" type="datetimeFigureOut">
              <a:rPr lang="ru-RU" smtClean="0"/>
              <a:pPr/>
              <a:t>12.05.2022</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4E5D951-3EA0-460C-B687-9795FB5143B9}" type="slidenum">
              <a:rPr lang="ru-RU" smtClean="0"/>
              <a:pPr/>
              <a:t>‹#›</a:t>
            </a:fld>
            <a:endParaRPr lang="ru-RU"/>
          </a:p>
        </p:txBody>
      </p:sp>
    </p:spTree>
    <p:extLst>
      <p:ext uri="{BB962C8B-B14F-4D97-AF65-F5344CB8AC3E}">
        <p14:creationId xmlns:p14="http://schemas.microsoft.com/office/powerpoint/2010/main" xmlns="" val="24957820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76126B31-254B-4A05-AB14-DA18B185ED0C}" type="datetimeFigureOut">
              <a:rPr lang="ru-RU" smtClean="0"/>
              <a:pPr/>
              <a:t>12.05.2022</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F4E5D951-3EA0-460C-B687-9795FB5143B9}" type="slidenum">
              <a:rPr lang="ru-RU" smtClean="0"/>
              <a:pPr/>
              <a:t>‹#›</a:t>
            </a:fld>
            <a:endParaRPr lang="ru-RU"/>
          </a:p>
        </p:txBody>
      </p:sp>
    </p:spTree>
    <p:extLst>
      <p:ext uri="{BB962C8B-B14F-4D97-AF65-F5344CB8AC3E}">
        <p14:creationId xmlns:p14="http://schemas.microsoft.com/office/powerpoint/2010/main" xmlns="" val="3541711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6126B31-254B-4A05-AB14-DA18B185ED0C}" type="datetimeFigureOut">
              <a:rPr lang="ru-RU" smtClean="0"/>
              <a:pPr/>
              <a:t>12.05.2022</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F4E5D951-3EA0-460C-B687-9795FB5143B9}" type="slidenum">
              <a:rPr lang="ru-RU" smtClean="0"/>
              <a:pPr/>
              <a:t>‹#›</a:t>
            </a:fld>
            <a:endParaRPr lang="ru-RU"/>
          </a:p>
        </p:txBody>
      </p:sp>
    </p:spTree>
    <p:extLst>
      <p:ext uri="{BB962C8B-B14F-4D97-AF65-F5344CB8AC3E}">
        <p14:creationId xmlns:p14="http://schemas.microsoft.com/office/powerpoint/2010/main" xmlns="" val="2373647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76126B31-254B-4A05-AB14-DA18B185ED0C}" type="datetimeFigureOut">
              <a:rPr lang="ru-RU" smtClean="0"/>
              <a:pPr/>
              <a:t>12.05.2022</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F4E5D951-3EA0-460C-B687-9795FB5143B9}" type="slidenum">
              <a:rPr lang="ru-RU" smtClean="0"/>
              <a:pPr/>
              <a:t>‹#›</a:t>
            </a:fld>
            <a:endParaRPr lang="ru-RU"/>
          </a:p>
        </p:txBody>
      </p:sp>
    </p:spTree>
    <p:extLst>
      <p:ext uri="{BB962C8B-B14F-4D97-AF65-F5344CB8AC3E}">
        <p14:creationId xmlns:p14="http://schemas.microsoft.com/office/powerpoint/2010/main" xmlns="" val="3713344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126B31-254B-4A05-AB14-DA18B185ED0C}" type="datetimeFigureOut">
              <a:rPr lang="ru-RU" smtClean="0"/>
              <a:pPr/>
              <a:t>12.05.2022</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F4E5D951-3EA0-460C-B687-9795FB5143B9}" type="slidenum">
              <a:rPr lang="ru-RU" smtClean="0"/>
              <a:pPr/>
              <a:t>‹#›</a:t>
            </a:fld>
            <a:endParaRPr lang="ru-RU"/>
          </a:p>
        </p:txBody>
      </p:sp>
    </p:spTree>
    <p:extLst>
      <p:ext uri="{BB962C8B-B14F-4D97-AF65-F5344CB8AC3E}">
        <p14:creationId xmlns:p14="http://schemas.microsoft.com/office/powerpoint/2010/main" xmlns="" val="3595913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76126B31-254B-4A05-AB14-DA18B185ED0C}" type="datetimeFigureOut">
              <a:rPr lang="ru-RU" smtClean="0"/>
              <a:pPr/>
              <a:t>12.05.2022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F4E5D951-3EA0-460C-B687-9795FB5143B9}" type="slidenum">
              <a:rPr lang="ru-RU" smtClean="0"/>
              <a:pPr/>
              <a:t>‹#›</a:t>
            </a:fld>
            <a:endParaRPr lang="ru-RU"/>
          </a:p>
        </p:txBody>
      </p:sp>
    </p:spTree>
    <p:extLst>
      <p:ext uri="{BB962C8B-B14F-4D97-AF65-F5344CB8AC3E}">
        <p14:creationId xmlns:p14="http://schemas.microsoft.com/office/powerpoint/2010/main" xmlns="" val="2634730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76126B31-254B-4A05-AB14-DA18B185ED0C}" type="datetimeFigureOut">
              <a:rPr lang="ru-RU" smtClean="0"/>
              <a:pPr/>
              <a:t>12.05.2022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4E5D951-3EA0-460C-B687-9795FB5143B9}" type="slidenum">
              <a:rPr lang="ru-RU" smtClean="0"/>
              <a:pPr/>
              <a:t>‹#›</a:t>
            </a:fld>
            <a:endParaRPr lang="ru-RU"/>
          </a:p>
        </p:txBody>
      </p:sp>
    </p:spTree>
    <p:extLst>
      <p:ext uri="{BB962C8B-B14F-4D97-AF65-F5344CB8AC3E}">
        <p14:creationId xmlns:p14="http://schemas.microsoft.com/office/powerpoint/2010/main" xmlns="" val="2625478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6126B31-254B-4A05-AB14-DA18B185ED0C}" type="datetimeFigureOut">
              <a:rPr lang="ru-RU" smtClean="0"/>
              <a:pPr/>
              <a:t>12.05.2022</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4E5D951-3EA0-460C-B687-9795FB5143B9}" type="slidenum">
              <a:rPr lang="ru-RU" smtClean="0"/>
              <a:pPr/>
              <a:t>‹#›</a:t>
            </a:fld>
            <a:endParaRPr lang="ru-RU"/>
          </a:p>
        </p:txBody>
      </p:sp>
    </p:spTree>
    <p:extLst>
      <p:ext uri="{BB962C8B-B14F-4D97-AF65-F5344CB8AC3E}">
        <p14:creationId xmlns:p14="http://schemas.microsoft.com/office/powerpoint/2010/main" xmlns="" val="3703778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6126B31-254B-4A05-AB14-DA18B185ED0C}" type="datetimeFigureOut">
              <a:rPr lang="ru-RU" smtClean="0"/>
              <a:pPr/>
              <a:t>12.05.2022</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4E5D951-3EA0-460C-B687-9795FB5143B9}"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3178003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76126B31-254B-4A05-AB14-DA18B185ED0C}" type="datetimeFigureOut">
              <a:rPr lang="ru-RU" smtClean="0"/>
              <a:pPr/>
              <a:t>12.05.2022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4E5D951-3EA0-460C-B687-9795FB5143B9}" type="slidenum">
              <a:rPr lang="ru-RU" smtClean="0"/>
              <a:pPr/>
              <a:t>‹#›</a:t>
            </a:fld>
            <a:endParaRPr lang="ru-RU"/>
          </a:p>
        </p:txBody>
      </p:sp>
    </p:spTree>
    <p:extLst>
      <p:ext uri="{BB962C8B-B14F-4D97-AF65-F5344CB8AC3E}">
        <p14:creationId xmlns:p14="http://schemas.microsoft.com/office/powerpoint/2010/main" xmlns="" val="3221293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76126B31-254B-4A05-AB14-DA18B185ED0C}" type="datetimeFigureOut">
              <a:rPr lang="ru-RU" smtClean="0"/>
              <a:pPr/>
              <a:t>12.05.2022</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4E5D951-3EA0-460C-B687-9795FB5143B9}"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6956944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76126B31-254B-4A05-AB14-DA18B185ED0C}" type="datetimeFigureOut">
              <a:rPr lang="ru-RU" smtClean="0"/>
              <a:pPr/>
              <a:t>12.05.2022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4E5D951-3EA0-460C-B687-9795FB5143B9}" type="slidenum">
              <a:rPr lang="ru-RU" smtClean="0"/>
              <a:pPr/>
              <a:t>‹#›</a:t>
            </a:fld>
            <a:endParaRPr lang="ru-RU"/>
          </a:p>
        </p:txBody>
      </p:sp>
    </p:spTree>
    <p:extLst>
      <p:ext uri="{BB962C8B-B14F-4D97-AF65-F5344CB8AC3E}">
        <p14:creationId xmlns:p14="http://schemas.microsoft.com/office/powerpoint/2010/main" xmlns="" val="2670843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76126B31-254B-4A05-AB14-DA18B185ED0C}" type="datetimeFigureOut">
              <a:rPr lang="ru-RU" smtClean="0"/>
              <a:pPr/>
              <a:t>12.05.2022</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4E5D951-3EA0-460C-B687-9795FB5143B9}" type="slidenum">
              <a:rPr lang="ru-RU" smtClean="0"/>
              <a:pPr/>
              <a:t>‹#›</a:t>
            </a:fld>
            <a:endParaRPr lang="ru-RU"/>
          </a:p>
        </p:txBody>
      </p:sp>
    </p:spTree>
    <p:extLst>
      <p:ext uri="{BB962C8B-B14F-4D97-AF65-F5344CB8AC3E}">
        <p14:creationId xmlns:p14="http://schemas.microsoft.com/office/powerpoint/2010/main" xmlns="" val="1830995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76126B31-254B-4A05-AB14-DA18B185ED0C}" type="datetimeFigureOut">
              <a:rPr lang="ru-RU" smtClean="0"/>
              <a:pPr/>
              <a:t>12.05.2022</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4E5D951-3EA0-460C-B687-9795FB5143B9}" type="slidenum">
              <a:rPr lang="ru-RU" smtClean="0"/>
              <a:pPr/>
              <a:t>‹#›</a:t>
            </a:fld>
            <a:endParaRPr lang="ru-RU"/>
          </a:p>
        </p:txBody>
      </p:sp>
    </p:spTree>
    <p:extLst>
      <p:ext uri="{BB962C8B-B14F-4D97-AF65-F5344CB8AC3E}">
        <p14:creationId xmlns:p14="http://schemas.microsoft.com/office/powerpoint/2010/main" xmlns="" val="1301410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6126B31-254B-4A05-AB14-DA18B185ED0C}" type="datetimeFigureOut">
              <a:rPr lang="ru-RU" smtClean="0"/>
              <a:pPr/>
              <a:t>12.05.2022</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F4E5D951-3EA0-460C-B687-9795FB5143B9}" type="slidenum">
              <a:rPr lang="ru-RU" smtClean="0"/>
              <a:pPr/>
              <a:t>‹#›</a:t>
            </a:fld>
            <a:endParaRPr lang="ru-RU"/>
          </a:p>
        </p:txBody>
      </p:sp>
    </p:spTree>
    <p:extLst>
      <p:ext uri="{BB962C8B-B14F-4D97-AF65-F5344CB8AC3E}">
        <p14:creationId xmlns:p14="http://schemas.microsoft.com/office/powerpoint/2010/main" xmlns="" val="3143234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yandex.ru/images/search?from=tabbar&amp;text=&#1055;&#1086;&#1074;&#1077;&#1076;&#1077;&#1085;&#1080;&#1077;%20&#1080;%20&#1076;&#1077;&#1081;&#1089;&#1090;&#1074;&#1080;&#1103;%20&#1087;&#1088;&#1080;%20&#1079;&#1077;&#1084;&#1083;&#1077;&#1090;&#1088;&#1103;&#1089;&#1077;&#1085;&#1080;&#1103;&#1093;%20&#1080;%20&#1091;&#1088;&#1072;&#1075;&#1072;&#1085;&#1072;&#1093;&amp;pos=22&amp;img_url=https://fs.znanio.ru/d5af0e/8b/41/f2482b23cfc5000814ceac55dca338cb68.jpg&amp;rpt=simage" TargetMode="External"/><Relationship Id="rId2" Type="http://schemas.openxmlformats.org/officeDocument/2006/relationships/hyperlink" Target="https://studwood.ru/680335/bzhd/deystvie_naselenie_zemletryasenii_uraganah_pylnyh_buryah_snezhnyh_buranah_opolznyah_selyah" TargetMode="External"/><Relationship Id="rId1" Type="http://schemas.openxmlformats.org/officeDocument/2006/relationships/slideLayout" Target="../slideLayouts/slideLayout7.xml"/><Relationship Id="rId5" Type="http://schemas.openxmlformats.org/officeDocument/2006/relationships/hyperlink" Target="https://ds04.infourok.ru/uploads/ex/0fb4/001656d3-ffac1ff6/img17.jpg" TargetMode="External"/><Relationship Id="rId4" Type="http://schemas.openxmlformats.org/officeDocument/2006/relationships/hyperlink" Target="https://s0.slide-share.ru/s_slide/8632bac24fa932b14791f8cb62f7ee0e/dcea777c-bf80-4b92-b018-e37d4722fbe6.jpeg"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888273"/>
            <a:ext cx="12244251" cy="2262781"/>
          </a:xfrm>
        </p:spPr>
        <p:txBody>
          <a:bodyPr>
            <a:normAutofit fontScale="90000"/>
          </a:bodyPr>
          <a:lstStyle/>
          <a:p>
            <a:pPr algn="ctr"/>
            <a:r>
              <a:rPr lang="ru-RU" sz="4000" b="1" dirty="0" smtClean="0">
                <a:solidFill>
                  <a:prstClr val="black"/>
                </a:solidFill>
                <a:latin typeface="Times New Roman" panose="02020603050405020304" pitchFamily="18" charset="0"/>
                <a:cs typeface="Times New Roman" panose="02020603050405020304" pitchFamily="18" charset="0"/>
              </a:rPr>
              <a:t/>
            </a:r>
            <a:br>
              <a:rPr lang="ru-RU" sz="4000" b="1" dirty="0" smtClean="0">
                <a:solidFill>
                  <a:prstClr val="black"/>
                </a:solidFill>
                <a:latin typeface="Times New Roman" panose="02020603050405020304" pitchFamily="18" charset="0"/>
                <a:cs typeface="Times New Roman" panose="02020603050405020304" pitchFamily="18" charset="0"/>
              </a:rPr>
            </a:br>
            <a:r>
              <a:rPr lang="ru-RU" sz="4000" b="1" dirty="0" smtClean="0">
                <a:solidFill>
                  <a:prstClr val="black"/>
                </a:solidFill>
                <a:latin typeface="Times New Roman" panose="02020603050405020304" pitchFamily="18" charset="0"/>
                <a:cs typeface="Times New Roman" panose="02020603050405020304" pitchFamily="18" charset="0"/>
              </a:rPr>
              <a:t/>
            </a:r>
            <a:br>
              <a:rPr lang="ru-RU" sz="4000" b="1" dirty="0" smtClean="0">
                <a:solidFill>
                  <a:prstClr val="black"/>
                </a:solidFill>
                <a:latin typeface="Times New Roman" panose="02020603050405020304" pitchFamily="18" charset="0"/>
                <a:cs typeface="Times New Roman" panose="02020603050405020304" pitchFamily="18" charset="0"/>
              </a:rPr>
            </a:br>
            <a:r>
              <a:rPr lang="ru-RU" sz="2000" b="1" dirty="0" smtClean="0">
                <a:solidFill>
                  <a:prstClr val="black"/>
                </a:solidFill>
                <a:latin typeface="Times New Roman" panose="02020603050405020304" pitchFamily="18" charset="0"/>
                <a:cs typeface="Times New Roman" panose="02020603050405020304" pitchFamily="18" charset="0"/>
              </a:rPr>
              <a:t>ГАУ «КЦСОН города Каменска-Уральского»</a:t>
            </a:r>
            <a:br>
              <a:rPr lang="ru-RU" sz="2000" b="1" dirty="0" smtClean="0">
                <a:solidFill>
                  <a:prstClr val="black"/>
                </a:solidFill>
                <a:latin typeface="Times New Roman" panose="02020603050405020304" pitchFamily="18" charset="0"/>
                <a:cs typeface="Times New Roman" panose="02020603050405020304" pitchFamily="18" charset="0"/>
              </a:rPr>
            </a:br>
            <a:r>
              <a:rPr lang="ru-RU" sz="2000" b="1" dirty="0" smtClean="0">
                <a:solidFill>
                  <a:prstClr val="black"/>
                </a:solidFill>
                <a:latin typeface="Times New Roman" panose="02020603050405020304" pitchFamily="18" charset="0"/>
                <a:cs typeface="Times New Roman" panose="02020603050405020304" pitchFamily="18" charset="0"/>
              </a:rPr>
              <a:t/>
            </a:r>
            <a:br>
              <a:rPr lang="ru-RU" sz="2000" b="1" dirty="0" smtClean="0">
                <a:solidFill>
                  <a:prstClr val="black"/>
                </a:solidFill>
                <a:latin typeface="Times New Roman" panose="02020603050405020304" pitchFamily="18" charset="0"/>
                <a:cs typeface="Times New Roman" panose="02020603050405020304" pitchFamily="18" charset="0"/>
              </a:rPr>
            </a:br>
            <a:r>
              <a:rPr lang="ru-RU" sz="2000" b="1" dirty="0" smtClean="0">
                <a:solidFill>
                  <a:prstClr val="black"/>
                </a:solidFill>
                <a:latin typeface="Times New Roman" panose="02020603050405020304" pitchFamily="18" charset="0"/>
                <a:cs typeface="Times New Roman" panose="02020603050405020304" pitchFamily="18" charset="0"/>
              </a:rPr>
              <a:t>ШКОЛА </a:t>
            </a:r>
            <a:r>
              <a:rPr lang="ru-RU" sz="2000" b="1" dirty="0">
                <a:solidFill>
                  <a:prstClr val="black"/>
                </a:solidFill>
                <a:latin typeface="Times New Roman" panose="02020603050405020304" pitchFamily="18" charset="0"/>
                <a:cs typeface="Times New Roman" panose="02020603050405020304" pitchFamily="18" charset="0"/>
              </a:rPr>
              <a:t>ПОЖИЛОГО ВОЗРАСТА </a:t>
            </a:r>
            <a:br>
              <a:rPr lang="ru-RU" sz="2000" b="1" dirty="0">
                <a:solidFill>
                  <a:prstClr val="black"/>
                </a:solidFill>
                <a:latin typeface="Times New Roman" panose="02020603050405020304" pitchFamily="18" charset="0"/>
                <a:cs typeface="Times New Roman" panose="02020603050405020304" pitchFamily="18" charset="0"/>
              </a:rPr>
            </a:br>
            <a:r>
              <a:rPr lang="ru-RU" sz="2000" b="1" dirty="0">
                <a:solidFill>
                  <a:prstClr val="black"/>
                </a:solidFill>
                <a:latin typeface="Times New Roman" panose="02020603050405020304" pitchFamily="18" charset="0"/>
                <a:cs typeface="Times New Roman" panose="02020603050405020304" pitchFamily="18" charset="0"/>
              </a:rPr>
              <a:t>ПО НАПРАВЛЕНИЮ:</a:t>
            </a:r>
            <a:r>
              <a:rPr lang="ru-RU" sz="4000" b="1" dirty="0">
                <a:solidFill>
                  <a:prstClr val="black"/>
                </a:solidFill>
                <a:latin typeface="Times New Roman" panose="02020603050405020304" pitchFamily="18" charset="0"/>
                <a:cs typeface="Times New Roman" panose="02020603050405020304" pitchFamily="18" charset="0"/>
              </a:rPr>
              <a:t/>
            </a:r>
            <a:br>
              <a:rPr lang="ru-RU" sz="4000" b="1" dirty="0">
                <a:solidFill>
                  <a:prstClr val="black"/>
                </a:solidFill>
                <a:latin typeface="Times New Roman" panose="02020603050405020304" pitchFamily="18" charset="0"/>
                <a:cs typeface="Times New Roman" panose="02020603050405020304" pitchFamily="18" charset="0"/>
              </a:rPr>
            </a:br>
            <a:r>
              <a:rPr lang="ru-RU" sz="2700" b="1" u="sng" dirty="0">
                <a:solidFill>
                  <a:prstClr val="black"/>
                </a:solidFill>
                <a:latin typeface="Times New Roman" panose="02020603050405020304" pitchFamily="18" charset="0"/>
                <a:cs typeface="Times New Roman" panose="02020603050405020304" pitchFamily="18" charset="0"/>
              </a:rPr>
              <a:t>«Безопасная жизнедеятельность»</a:t>
            </a:r>
            <a:r>
              <a:rPr lang="ru-RU" sz="4000" b="1" dirty="0">
                <a:solidFill>
                  <a:prstClr val="black"/>
                </a:solidFill>
                <a:latin typeface="Times New Roman" panose="02020603050405020304" pitchFamily="18" charset="0"/>
                <a:cs typeface="Times New Roman" panose="02020603050405020304" pitchFamily="18" charset="0"/>
              </a:rPr>
              <a:t/>
            </a:r>
            <a:br>
              <a:rPr lang="ru-RU" sz="4000" b="1" dirty="0">
                <a:solidFill>
                  <a:prstClr val="black"/>
                </a:solidFill>
                <a:latin typeface="Times New Roman" panose="02020603050405020304" pitchFamily="18" charset="0"/>
                <a:cs typeface="Times New Roman" panose="02020603050405020304" pitchFamily="18" charset="0"/>
              </a:rPr>
            </a:br>
            <a:r>
              <a:rPr lang="ru-RU" sz="3600" b="1" dirty="0" smtClean="0">
                <a:solidFill>
                  <a:prstClr val="black"/>
                </a:solidFill>
                <a:latin typeface="Times New Roman" panose="02020603050405020304" pitchFamily="18" charset="0"/>
                <a:cs typeface="Times New Roman" panose="02020603050405020304" pitchFamily="18" charset="0"/>
              </a:rPr>
              <a:t>Тема: Поведение и действия при землетрясениях и ураганах</a:t>
            </a:r>
            <a:r>
              <a:rPr lang="ru-RU" sz="2800" b="1" dirty="0" smtClean="0">
                <a:solidFill>
                  <a:prstClr val="black"/>
                </a:solidFill>
                <a:latin typeface="Times New Roman" panose="02020603050405020304" pitchFamily="18" charset="0"/>
                <a:cs typeface="Times New Roman" panose="02020603050405020304" pitchFamily="18" charset="0"/>
              </a:rPr>
              <a:t>.</a:t>
            </a:r>
            <a:r>
              <a:rPr lang="ru-RU" sz="2800" b="1" dirty="0">
                <a:solidFill>
                  <a:prstClr val="black"/>
                </a:solidFill>
                <a:latin typeface="Times New Roman" panose="02020603050405020304" pitchFamily="18" charset="0"/>
                <a:cs typeface="Times New Roman" panose="02020603050405020304" pitchFamily="18" charset="0"/>
              </a:rPr>
              <a:t/>
            </a:r>
            <a:br>
              <a:rPr lang="ru-RU" sz="2800" b="1" dirty="0">
                <a:solidFill>
                  <a:prstClr val="black"/>
                </a:solidFill>
                <a:latin typeface="Times New Roman" panose="02020603050405020304" pitchFamily="18" charset="0"/>
                <a:cs typeface="Times New Roman" panose="02020603050405020304" pitchFamily="18" charset="0"/>
              </a:rPr>
            </a:br>
            <a:r>
              <a:rPr lang="ru-RU" sz="2700" b="1" dirty="0" smtClean="0">
                <a:solidFill>
                  <a:prstClr val="black"/>
                </a:solidFill>
                <a:latin typeface="Times New Roman" panose="02020603050405020304" pitchFamily="18" charset="0"/>
                <a:cs typeface="Times New Roman" panose="02020603050405020304" pitchFamily="18" charset="0"/>
              </a:rPr>
              <a:t>Руководитель: </a:t>
            </a:r>
            <a:r>
              <a:rPr lang="ru-RU" sz="2700" b="1" dirty="0">
                <a:solidFill>
                  <a:prstClr val="black"/>
                </a:solidFill>
                <a:latin typeface="Times New Roman" panose="02020603050405020304" pitchFamily="18" charset="0"/>
                <a:cs typeface="Times New Roman" panose="02020603050405020304" pitchFamily="18" charset="0"/>
              </a:rPr>
              <a:t>специалист по социальной </a:t>
            </a:r>
            <a:r>
              <a:rPr lang="ru-RU" sz="2700" b="1" dirty="0" smtClean="0">
                <a:solidFill>
                  <a:prstClr val="black"/>
                </a:solidFill>
                <a:latin typeface="Times New Roman" panose="02020603050405020304" pitchFamily="18" charset="0"/>
                <a:cs typeface="Times New Roman" panose="02020603050405020304" pitchFamily="18" charset="0"/>
              </a:rPr>
              <a:t>работе</a:t>
            </a:r>
            <a:br>
              <a:rPr lang="ru-RU" sz="2700" b="1" dirty="0" smtClean="0">
                <a:solidFill>
                  <a:prstClr val="black"/>
                </a:solidFill>
                <a:latin typeface="Times New Roman" panose="02020603050405020304" pitchFamily="18" charset="0"/>
                <a:cs typeface="Times New Roman" panose="02020603050405020304" pitchFamily="18" charset="0"/>
              </a:rPr>
            </a:br>
            <a:r>
              <a:rPr lang="ru-RU" sz="2700" b="1" dirty="0" smtClean="0">
                <a:solidFill>
                  <a:prstClr val="black"/>
                </a:solidFill>
                <a:latin typeface="Times New Roman" panose="02020603050405020304" pitchFamily="18" charset="0"/>
                <a:cs typeface="Times New Roman" panose="02020603050405020304" pitchFamily="18" charset="0"/>
              </a:rPr>
              <a:t> </a:t>
            </a:r>
            <a:r>
              <a:rPr lang="ru-RU" sz="2700" b="1" dirty="0" err="1" smtClean="0">
                <a:solidFill>
                  <a:prstClr val="black"/>
                </a:solidFill>
                <a:latin typeface="Times New Roman" panose="02020603050405020304" pitchFamily="18" charset="0"/>
                <a:cs typeface="Times New Roman" panose="02020603050405020304" pitchFamily="18" charset="0"/>
              </a:rPr>
              <a:t>Бабинова</a:t>
            </a:r>
            <a:r>
              <a:rPr lang="ru-RU" sz="2700" b="1" dirty="0" smtClean="0">
                <a:solidFill>
                  <a:prstClr val="black"/>
                </a:solidFill>
                <a:latin typeface="Times New Roman" panose="02020603050405020304" pitchFamily="18" charset="0"/>
                <a:cs typeface="Times New Roman" panose="02020603050405020304" pitchFamily="18" charset="0"/>
              </a:rPr>
              <a:t> Н.Д.</a:t>
            </a:r>
            <a:endParaRPr lang="ru-RU" sz="2700" dirty="0"/>
          </a:p>
        </p:txBody>
      </p:sp>
      <p:pic>
        <p:nvPicPr>
          <p:cNvPr id="4" name="Рисунок 3"/>
          <p:cNvPicPr>
            <a:picLocks noChangeAspect="1"/>
          </p:cNvPicPr>
          <p:nvPr/>
        </p:nvPicPr>
        <p:blipFill>
          <a:blip r:embed="rId2"/>
          <a:stretch>
            <a:fillRect/>
          </a:stretch>
        </p:blipFill>
        <p:spPr>
          <a:xfrm>
            <a:off x="1579382" y="3070713"/>
            <a:ext cx="9015045" cy="3787287"/>
          </a:xfrm>
          <a:prstGeom prst="rect">
            <a:avLst/>
          </a:prstGeom>
        </p:spPr>
      </p:pic>
    </p:spTree>
    <p:extLst>
      <p:ext uri="{BB962C8B-B14F-4D97-AF65-F5344CB8AC3E}">
        <p14:creationId xmlns:p14="http://schemas.microsoft.com/office/powerpoint/2010/main" xmlns="" val="3211150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114698" y="104504"/>
            <a:ext cx="10093234" cy="6629399"/>
          </a:xfrm>
          <a:prstGeom prst="rect">
            <a:avLst/>
          </a:prstGeom>
        </p:spPr>
      </p:pic>
    </p:spTree>
    <p:extLst>
      <p:ext uri="{BB962C8B-B14F-4D97-AF65-F5344CB8AC3E}">
        <p14:creationId xmlns:p14="http://schemas.microsoft.com/office/powerpoint/2010/main" xmlns="" val="35069065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95794" y="255462"/>
            <a:ext cx="12096206" cy="5632311"/>
          </a:xfrm>
          <a:prstGeom prst="rect">
            <a:avLst/>
          </a:prstGeom>
        </p:spPr>
        <p:txBody>
          <a:bodyPr wrap="square">
            <a:spAutoFit/>
          </a:bodyPr>
          <a:lstStyle/>
          <a:p>
            <a:r>
              <a:rPr lang="ru-RU" sz="2000" b="1" dirty="0">
                <a:latin typeface="Times New Roman" panose="02020603050405020304" pitchFamily="18" charset="0"/>
                <a:cs typeface="Times New Roman" panose="02020603050405020304" pitchFamily="18" charset="0"/>
              </a:rPr>
              <a:t>Действия во время землетрясения:</a:t>
            </a:r>
          </a:p>
          <a:p>
            <a:endParaRPr lang="ru-RU" sz="2000" dirty="0">
              <a:latin typeface="Times New Roman" panose="02020603050405020304" pitchFamily="18" charset="0"/>
              <a:cs typeface="Times New Roman" panose="02020603050405020304" pitchFamily="18" charset="0"/>
            </a:endParaRPr>
          </a:p>
          <a:p>
            <a:r>
              <a:rPr lang="ru-RU" sz="2000" b="1" dirty="0">
                <a:latin typeface="Times New Roman" panose="02020603050405020304" pitchFamily="18" charset="0"/>
                <a:cs typeface="Times New Roman" panose="02020603050405020304" pitchFamily="18" charset="0"/>
              </a:rPr>
              <a:t>В помещении</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Ощутив колебания здания, увидев качание светильников, падение предметов, услышав нарастающий гул и звон бьющегося стекла, не поддавайтесь панике. Если Вы находитесь в 2-3-х этажном здании, то лучше быстро покинуть его. Выбегайте быстро, но осторожно. При возможности захватите с собой документы, деньги, предметы первой необходимости, фонарик. Остерегайтесь падающих предметов, оборванных проводов и других источников опасности. Отойдите сразу же подальше от здания, на открытое место. Сохраняйте спокойствие и постарайтесь успокоить других!</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Если Вы находитесь на верхних этажах многоэтажного здания, ни в коем случае не пользуйтесь лифтами, спускайтесь только по лестницам. Если лестницы переполнены людьми - лучше остаться в здании. Предварительно откройте входную дверь, которая в дальнейшем может оказаться перекошенной и заклиненной.</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Быстро займите наиболее безопасное место в помещении: в дверных проемах капитальных стен, у ближайшей к центру здания капитальной стены, опорной колонны, в углу комнаты</a:t>
            </a:r>
          </a:p>
        </p:txBody>
      </p:sp>
    </p:spTree>
    <p:extLst>
      <p:ext uri="{BB962C8B-B14F-4D97-AF65-F5344CB8AC3E}">
        <p14:creationId xmlns:p14="http://schemas.microsoft.com/office/powerpoint/2010/main" xmlns="" val="458899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644434" y="0"/>
            <a:ext cx="11216640" cy="6857999"/>
          </a:xfrm>
          <a:prstGeom prst="rect">
            <a:avLst/>
          </a:prstGeom>
        </p:spPr>
      </p:pic>
    </p:spTree>
    <p:extLst>
      <p:ext uri="{BB962C8B-B14F-4D97-AF65-F5344CB8AC3E}">
        <p14:creationId xmlns:p14="http://schemas.microsoft.com/office/powerpoint/2010/main" xmlns="" val="24248859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49469" y="164272"/>
            <a:ext cx="11963400" cy="5632311"/>
          </a:xfrm>
          <a:prstGeom prst="rect">
            <a:avLst/>
          </a:prstGeom>
        </p:spPr>
        <p:txBody>
          <a:bodyPr wrap="square">
            <a:spAutoFit/>
          </a:bodyPr>
          <a:lstStyle/>
          <a:p>
            <a:r>
              <a:rPr lang="ru-RU" dirty="0"/>
              <a:t>Действия во время урагана:</a:t>
            </a:r>
          </a:p>
          <a:p>
            <a:endParaRPr lang="ru-RU" dirty="0"/>
          </a:p>
          <a:p>
            <a:r>
              <a:rPr lang="ru-RU" dirty="0"/>
              <a:t>Постоянно следите за сообщениями средств массовой информации; находясь в здании, следует остерегаться ранений осколкам разлетающихся стекол;</a:t>
            </a:r>
          </a:p>
          <a:p>
            <a:endParaRPr lang="ru-RU" dirty="0"/>
          </a:p>
          <a:p>
            <a:r>
              <a:rPr lang="ru-RU" dirty="0"/>
              <a:t>выходить из укрытия сразу же после ослабления ветра категорически запрещается;</a:t>
            </a:r>
          </a:p>
          <a:p>
            <a:endParaRPr lang="ru-RU" dirty="0"/>
          </a:p>
          <a:p>
            <a:r>
              <a:rPr lang="ru-RU" dirty="0"/>
              <a:t>находясь вне укрытия, необходимо либо разыскать ближайший овраг, яму, либо плотно прижаться к земле;</a:t>
            </a:r>
          </a:p>
          <a:p>
            <a:endParaRPr lang="ru-RU" dirty="0"/>
          </a:p>
          <a:p>
            <a:r>
              <a:rPr lang="ru-RU" dirty="0"/>
              <a:t>находясь под открытым небом, надо быть подальше от места, возможны травмы от различного рода падающих предметов порванных и не обесточенных проводов;</a:t>
            </a:r>
          </a:p>
          <a:p>
            <a:endParaRPr lang="ru-RU" dirty="0"/>
          </a:p>
          <a:p>
            <a:r>
              <a:rPr lang="ru-RU" dirty="0"/>
              <a:t>находясь в лесу, лучше выйти на открытое место;</a:t>
            </a:r>
          </a:p>
          <a:p>
            <a:endParaRPr lang="ru-RU" dirty="0"/>
          </a:p>
          <a:p>
            <a:r>
              <a:rPr lang="ru-RU" dirty="0"/>
              <a:t>при урагане с ливнем, грозой не укрывайтесь под отдельно стоящими деревьями, не подходите к опорам линий электропередач;</a:t>
            </a:r>
          </a:p>
          <a:p>
            <a:endParaRPr lang="ru-RU" dirty="0"/>
          </a:p>
          <a:p>
            <a:r>
              <a:rPr lang="ru-RU" dirty="0"/>
              <a:t>во время ураганного ветра, снежной бури выходите из помещения только в исключительных случаях, причем не в одиночку.</a:t>
            </a:r>
          </a:p>
        </p:txBody>
      </p:sp>
    </p:spTree>
    <p:extLst>
      <p:ext uri="{BB962C8B-B14F-4D97-AF65-F5344CB8AC3E}">
        <p14:creationId xmlns:p14="http://schemas.microsoft.com/office/powerpoint/2010/main" xmlns="" val="2524097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4461" y="641838"/>
            <a:ext cx="11957539" cy="5355312"/>
          </a:xfrm>
          <a:prstGeom prst="rect">
            <a:avLst/>
          </a:prstGeom>
        </p:spPr>
        <p:txBody>
          <a:bodyPr wrap="square">
            <a:spAutoFit/>
          </a:bodyPr>
          <a:lstStyle/>
          <a:p>
            <a:r>
              <a:rPr lang="ru-RU" dirty="0"/>
              <a:t>Все работы во время ураганного ветра, метели, снежной бури, особенно при пониженной видимости, производятся только группами, каждый работающий должен находиться в поле зрения, чтобы можно было прийти к нему на помощь. Во время метели нужно двигаться только вдоль четко направленных объектов: телефонных линий, лесопосадок вдоль дорог, иначе можно заблудиться и погибнуть. Но самое лучшее 1 : отложить выход на улицу.</a:t>
            </a:r>
          </a:p>
          <a:p>
            <a:endParaRPr lang="ru-RU" dirty="0"/>
          </a:p>
          <a:p>
            <a:r>
              <a:rPr lang="ru-RU" dirty="0"/>
              <a:t>Если метель, буран застали вас в дороге на автомобиле, необходимо остановиться, обозначить стоянку, для чего вывесить яркую ткань. Полностью закрыть жалюзи машины, укрыть двигатель со стороны радиатора. Расположив машину капотом на ветер, и, экономя топливо, не включайте печь непрерывно. При угрозе засыпания машины снежной массой периодически открывайте одну из дверей, отодвигайте, разбивайте сугроб, чтобы он не замуровал вас внутри салона.</a:t>
            </a:r>
          </a:p>
          <a:p>
            <a:endParaRPr lang="ru-RU" dirty="0"/>
          </a:p>
          <a:p>
            <a:r>
              <a:rPr lang="ru-RU" dirty="0"/>
              <a:t>В заметенной машине, как бы вы не замерзли, не запускайте двигатель. Выхлопные газы, выделяющиеся при работе двигателя и постепенно скапливающиеся в салоне автомобиля, убьют вас гораздо раньше, чем самый лютый мороз. Если вы хотите согреться, то выходите, на улицу и откапывайте выхлопную трубу так, чтобы газ из нее уходил в атмосферу, а не под автомобиль. Но только обязательно перед выходом, обвяжитесь веревкой, один конец которой оставьте в автомобиле. Известно много случаев, когда человек, отойдя в пургу на полметра от собственного дома или машины, мгновенно терял ориентир в мелькании снега, начинал метаться и погибал.</a:t>
            </a:r>
          </a:p>
        </p:txBody>
      </p:sp>
    </p:spTree>
    <p:extLst>
      <p:ext uri="{BB962C8B-B14F-4D97-AF65-F5344CB8AC3E}">
        <p14:creationId xmlns:p14="http://schemas.microsoft.com/office/powerpoint/2010/main" xmlns="" val="16179281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92211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21920" y="78603"/>
            <a:ext cx="11982994" cy="6186309"/>
          </a:xfrm>
          <a:prstGeom prst="rect">
            <a:avLst/>
          </a:prstGeom>
        </p:spPr>
        <p:txBody>
          <a:bodyPr wrap="square">
            <a:spAutoFit/>
          </a:bodyPr>
          <a:lstStyle/>
          <a:p>
            <a:r>
              <a:rPr lang="ru-RU" b="1" dirty="0" smtClean="0"/>
              <a:t>Источники:</a:t>
            </a:r>
          </a:p>
          <a:p>
            <a:r>
              <a:rPr lang="en-US" dirty="0" smtClean="0">
                <a:hlinkClick r:id="rId2"/>
              </a:rPr>
              <a:t>https</a:t>
            </a:r>
            <a:r>
              <a:rPr lang="en-US" dirty="0">
                <a:hlinkClick r:id="rId2"/>
              </a:rPr>
              <a:t>://studwood.ru/680335/bzhd/deystvie_naselenie_zemletryasenii_uraganah_pylnyh_buryah_snezhnyh_buranah_opolznyah_selyah#:~:text=</a:t>
            </a:r>
            <a:r>
              <a:rPr lang="ru-RU" dirty="0">
                <a:hlinkClick r:id="rId2"/>
              </a:rPr>
              <a:t>Действие%20население%20при%20землетрясении%2</a:t>
            </a:r>
            <a:r>
              <a:rPr lang="en-US" dirty="0">
                <a:hlinkClick r:id="rId2"/>
              </a:rPr>
              <a:t>C%20</a:t>
            </a:r>
            <a:r>
              <a:rPr lang="ru-RU" dirty="0">
                <a:hlinkClick r:id="rId2"/>
              </a:rPr>
              <a:t>ураганах%2</a:t>
            </a:r>
            <a:r>
              <a:rPr lang="en-US" dirty="0">
                <a:hlinkClick r:id="rId2"/>
              </a:rPr>
              <a:t>C,</a:t>
            </a:r>
            <a:r>
              <a:rPr lang="ru-RU" dirty="0">
                <a:hlinkClick r:id="rId2"/>
              </a:rPr>
              <a:t>бьющегося%20стекла%2</a:t>
            </a:r>
            <a:r>
              <a:rPr lang="en-US" dirty="0">
                <a:hlinkClick r:id="rId2"/>
              </a:rPr>
              <a:t>C%20</a:t>
            </a:r>
            <a:r>
              <a:rPr lang="ru-RU" dirty="0" smtClean="0">
                <a:hlinkClick r:id="rId2"/>
              </a:rPr>
              <a:t>не%20поддавайтесь%20панике</a:t>
            </a:r>
            <a:endParaRPr lang="ru-RU" dirty="0" smtClean="0"/>
          </a:p>
          <a:p>
            <a:endParaRPr lang="ru-RU" dirty="0" smtClean="0"/>
          </a:p>
          <a:p>
            <a:r>
              <a:rPr lang="en-US" dirty="0">
                <a:hlinkClick r:id="rId3"/>
              </a:rPr>
              <a:t>https://yandex.ru/images/search?from=tabbar&amp;text=</a:t>
            </a:r>
            <a:r>
              <a:rPr lang="ru-RU" dirty="0">
                <a:hlinkClick r:id="rId3"/>
              </a:rPr>
              <a:t>Поведение%20и%20действия%20при%20землетрясениях%20и%20ураганах&amp;</a:t>
            </a:r>
            <a:r>
              <a:rPr lang="en-US" dirty="0" err="1" smtClean="0">
                <a:hlinkClick r:id="rId3"/>
              </a:rPr>
              <a:t>pos</a:t>
            </a:r>
            <a:r>
              <a:rPr lang="en-US" dirty="0" smtClean="0">
                <a:hlinkClick r:id="rId3"/>
              </a:rPr>
              <a:t>=22&amp;img_url=https%3A%2F%2Ffs.znanio.ru%2Fd5af0e%2F8b%2F41%2Ff2482b23cfc5000814ceac55dca338cb68.jpg&amp;rpt=</a:t>
            </a:r>
            <a:r>
              <a:rPr lang="en-US" dirty="0" err="1" smtClean="0">
                <a:hlinkClick r:id="rId3"/>
              </a:rPr>
              <a:t>simage</a:t>
            </a:r>
            <a:endParaRPr lang="ru-RU" dirty="0" smtClean="0"/>
          </a:p>
          <a:p>
            <a:endParaRPr lang="ru-RU" dirty="0"/>
          </a:p>
          <a:p>
            <a:endParaRPr lang="ru-RU" dirty="0" smtClean="0"/>
          </a:p>
          <a:p>
            <a:r>
              <a:rPr lang="en-US" dirty="0">
                <a:hlinkClick r:id="rId4"/>
              </a:rPr>
              <a:t>https://</a:t>
            </a:r>
            <a:r>
              <a:rPr lang="en-US" dirty="0" smtClean="0">
                <a:hlinkClick r:id="rId4"/>
              </a:rPr>
              <a:t>s0.slide-share.ru/s_slide/8632bac24fa932b14791f8cb62f7ee0e/dcea777c-bf80-4b92-b018-e37d4722fbe6.jpeg</a:t>
            </a:r>
            <a:endParaRPr lang="ru-RU" dirty="0" smtClean="0"/>
          </a:p>
          <a:p>
            <a:endParaRPr lang="ru-RU" dirty="0"/>
          </a:p>
          <a:p>
            <a:endParaRPr lang="ru-RU" dirty="0"/>
          </a:p>
          <a:p>
            <a:r>
              <a:rPr lang="en-US" dirty="0">
                <a:hlinkClick r:id="rId2"/>
              </a:rPr>
              <a:t>https://</a:t>
            </a:r>
            <a:r>
              <a:rPr lang="en-US" dirty="0" smtClean="0">
                <a:hlinkClick r:id="rId2"/>
              </a:rPr>
              <a:t>studwood.ru/680335/bzhd/deystvie_naselenie_zemletryasenii_uraganah_pylnyh_buryah_snezhnyh_buranah_opolznyah_selyah</a:t>
            </a:r>
            <a:endParaRPr lang="ru-RU" dirty="0" smtClean="0"/>
          </a:p>
          <a:p>
            <a:endParaRPr lang="ru-RU" dirty="0" smtClean="0"/>
          </a:p>
          <a:p>
            <a:endParaRPr lang="ru-RU" dirty="0"/>
          </a:p>
          <a:p>
            <a:r>
              <a:rPr lang="en-US" dirty="0">
                <a:hlinkClick r:id="rId5"/>
              </a:rPr>
              <a:t>https://</a:t>
            </a:r>
            <a:r>
              <a:rPr lang="en-US" dirty="0" smtClean="0">
                <a:hlinkClick r:id="rId5"/>
              </a:rPr>
              <a:t>ds04.infourok.ru/uploads/ex/0fb4/001656d3-ffac1ff6/img17.jpg</a:t>
            </a:r>
            <a:endParaRPr lang="ru-RU" dirty="0" smtClean="0"/>
          </a:p>
          <a:p>
            <a:endParaRPr lang="ru-RU" dirty="0"/>
          </a:p>
          <a:p>
            <a:endParaRPr lang="ru-RU" dirty="0"/>
          </a:p>
          <a:p>
            <a:endParaRPr lang="ru-RU" dirty="0"/>
          </a:p>
        </p:txBody>
      </p:sp>
    </p:spTree>
    <p:extLst>
      <p:ext uri="{BB962C8B-B14F-4D97-AF65-F5344CB8AC3E}">
        <p14:creationId xmlns:p14="http://schemas.microsoft.com/office/powerpoint/2010/main" xmlns="" val="38252196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8576966"/>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58</TotalTime>
  <Words>583</Words>
  <Application>Microsoft Office PowerPoint</Application>
  <PresentationFormat>Произвольный</PresentationFormat>
  <Paragraphs>44</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Легкий дым</vt:lpstr>
      <vt:lpstr>  ГАУ «КЦСОН города Каменска-Уральского»  ШКОЛА ПОЖИЛОГО ВОЗРАСТА  ПО НАПРАВЛЕНИЮ: «Безопасная жизнедеятельность» Тема: Поведение и действия при землетрясениях и ураганах. Руководитель: специалист по социальной работе  Бабинова Н.Д.</vt:lpstr>
      <vt:lpstr>Слайд 2</vt:lpstr>
      <vt:lpstr>Слайд 3</vt:lpstr>
      <vt:lpstr>Слайд 4</vt:lpstr>
      <vt:lpstr>Слайд 5</vt:lpstr>
      <vt:lpstr>Слайд 6</vt:lpstr>
      <vt:lpstr>Слайд 7</vt:lpstr>
      <vt:lpstr>Слайд 8</vt:lpstr>
      <vt:lpstr>Слайд 9</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ШКОЛА ПОЖИЛОГО ВОЗРАСТА  ПО НАПРАВЛЕНИЮ: «Безопасная жизнедеятельность» Тема: Первая медицинская помощь при обмороке, тепловом и солнечном  ударах. Исполнитель: специалист по социальной работе  Бабинова Н.Д.</dc:title>
  <dc:creator>ДНС</dc:creator>
  <cp:lastModifiedBy>Shafikova_GA</cp:lastModifiedBy>
  <cp:revision>8</cp:revision>
  <dcterms:created xsi:type="dcterms:W3CDTF">2021-09-08T14:28:43Z</dcterms:created>
  <dcterms:modified xsi:type="dcterms:W3CDTF">2022-05-12T06:38:15Z</dcterms:modified>
</cp:coreProperties>
</file>