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embeddedFontLst>
    <p:embeddedFont>
      <p:font typeface="Nunito" charset="-52"/>
      <p:regular r:id="rId17"/>
      <p:bold r:id="rId18"/>
      <p:italic r:id="rId19"/>
      <p:boldItalic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Pacifico" charset="-52"/>
      <p:regular r:id="rId25"/>
    </p:embeddedFont>
    <p:embeddedFont>
      <p:font typeface="Comfortaa" charset="0"/>
      <p:regular r:id="rId26"/>
      <p:bold r:id="rId27"/>
    </p:embeddedFont>
    <p:embeddedFont>
      <p:font typeface="Impact" pitchFamily="34" charset="0"/>
      <p:regular r:id="rId28"/>
    </p:embeddedFont>
    <p:embeddedFont>
      <p:font typeface="Playfair Display" charset="-52"/>
      <p:regular r:id="rId29"/>
      <p:bold r:id="rId30"/>
      <p:italic r:id="rId31"/>
      <p:boldItalic r:id="rId32"/>
    </p:embeddedFont>
    <p:embeddedFont>
      <p:font typeface="Caveat" charset="0"/>
      <p:regular r:id="rId33"/>
      <p:bold r:id="rId34"/>
    </p:embeddedFont>
    <p:embeddedFont>
      <p:font typeface="Lobster" charset="-52"/>
      <p:regular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872dc58aff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872dc58aff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872dc58aff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872dc58aff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872dc58aff_1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872dc58aff_1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294a2ceab2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294a2ceab2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1294a2ceab2_1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1294a2ceab2_1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1294a2ceab2_1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1294a2ceab2_1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294a2ceab2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1294a2ceab2_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294a2ceab2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294a2ceab2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872dc58aff_1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872dc58aff_1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872dc58aff_1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872dc58aff_1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872dc58aff_1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872dc58aff_1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872dc58aff_1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872dc58aff_1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872dc58aff_1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872dc58aff_1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1335975" y="482138"/>
            <a:ext cx="5883900" cy="27888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dirty="0" smtClean="0"/>
              <a:t>ГАУ «КЦСОН города Каменска-Уральского»</a:t>
            </a:r>
            <a:br>
              <a:rPr lang="ru" sz="1600" b="1" dirty="0" smtClean="0"/>
            </a:br>
            <a:r>
              <a:rPr lang="ru" sz="4700" b="1" dirty="0" smtClean="0"/>
              <a:t>Профилактика </a:t>
            </a:r>
            <a:r>
              <a:rPr lang="ru" sz="4700" b="1" dirty="0"/>
              <a:t>травматизма лиц пожилого возраста</a:t>
            </a:r>
            <a:endParaRPr sz="4700" b="1"/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1"/>
          </p:nvPr>
        </p:nvSpPr>
        <p:spPr>
          <a:xfrm>
            <a:off x="1761500" y="3413150"/>
            <a:ext cx="5640900" cy="11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 dirty="0"/>
              <a:t> </a:t>
            </a:r>
            <a:r>
              <a:rPr lang="ru" b="1" i="1" dirty="0" smtClean="0">
                <a:solidFill>
                  <a:srgbClr val="660000"/>
                </a:solidFill>
              </a:rPr>
              <a:t>Школа пожилого возраста </a:t>
            </a:r>
            <a:r>
              <a:rPr lang="ru" b="1" i="1" dirty="0">
                <a:solidFill>
                  <a:srgbClr val="660000"/>
                </a:solidFill>
              </a:rPr>
              <a:t>по направлению “ОБУЧЕНИЕ НАВЫКАМ УХОДА”</a:t>
            </a:r>
            <a:endParaRPr b="1" i="1">
              <a:solidFill>
                <a:srgbClr val="66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 dirty="0">
                <a:solidFill>
                  <a:srgbClr val="660000"/>
                </a:solidFill>
              </a:rPr>
              <a:t>Руководитель: специалист по социальной работе</a:t>
            </a:r>
            <a:endParaRPr b="1" i="1">
              <a:solidFill>
                <a:srgbClr val="66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 dirty="0">
                <a:solidFill>
                  <a:srgbClr val="660000"/>
                </a:solidFill>
              </a:rPr>
              <a:t>                              Соломеина А.А.</a:t>
            </a:r>
            <a:endParaRPr b="1" i="1">
              <a:solidFill>
                <a:srgbClr val="66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 b="1" i="1" dirty="0">
                <a:solidFill>
                  <a:srgbClr val="660000"/>
                </a:solidFill>
              </a:rPr>
              <a:t>                МАЙ-2022 год.</a:t>
            </a:r>
            <a:endParaRPr sz="1900" b="1" i="1">
              <a:solidFill>
                <a:srgbClr val="66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>
            <a:spLocks noGrp="1"/>
          </p:cNvSpPr>
          <p:nvPr>
            <p:ph type="title"/>
          </p:nvPr>
        </p:nvSpPr>
        <p:spPr>
          <a:xfrm>
            <a:off x="868625" y="475025"/>
            <a:ext cx="7505700" cy="75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FF00FF"/>
                </a:solidFill>
              </a:rPr>
              <a:t>1.Меры профилактики травматизма</a:t>
            </a:r>
            <a:endParaRPr b="1">
              <a:solidFill>
                <a:srgbClr val="FF00FF"/>
              </a:solidFill>
            </a:endParaRPr>
          </a:p>
        </p:txBody>
      </p:sp>
      <p:sp>
        <p:nvSpPr>
          <p:cNvPr id="135" name="Google Shape;135;p14"/>
          <p:cNvSpPr txBox="1">
            <a:spLocks noGrp="1"/>
          </p:cNvSpPr>
          <p:nvPr>
            <p:ph type="body" idx="1"/>
          </p:nvPr>
        </p:nvSpPr>
        <p:spPr>
          <a:xfrm>
            <a:off x="469900" y="1040650"/>
            <a:ext cx="8035800" cy="350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СВОЕВРЕМЕННОЕ ЛЕЧЕНИЕ СЕРДЕЧНО-СОСУДИСТЫХ ЗАБОЛЕВАНИЙ, ОПОРНО-ДВИГАТЕЛЬНОГО АППАРАТА.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ВЫПОЛНЕНИЕ ФИЗИЧЕСКИХ УПРАЖНЕНИЙ.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ПОДДЕРЖКА В ЖИЛОМ ПОМЕЩЕНИИ ОПТИМАЛЬНОЙ ТЕМПЕРАТУРЫ.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РЕГУЛЯРНЫЕ ПРОГУЛКИ.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ПРАВИЛЬНО ПОДБИРАТЬ ОБУВЬ.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ОБЕСПЕЧИТЬ ХОРОШЕЕ ОСВЕЩЕНИЕ В КОМНАТЕ.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В НОЧНОЕ ВРЕМЯ ВКЛЮЧАТЬ НОЧНИКИ.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ПОЛЬЗОВАТЬСЯ ПЕРИЛАМИ И ПОРУЧНЯМИ ПОДНИМАЯСЬ И ОПУСКАЯСЬ ПО ЛЕСТНИЦЕ.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НЕ ЗАКРЫВАТЬ ИЗНУТРИ ВАННУЮ КОМНАТУ.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НА ПОЛУ ДОЛЖЕН БЫТЬ РЕЗИНОВЫЙ КОВРИК.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/>
              <a:t>В ТЕМНОЕ ВРЕМЯ СУТОК, КОГДА ИДЕТ СНЕГ ИЛИ ДОЖДЬ,  В СОПРОВОЖДЕНИИ  БЛИЗКИХ ИЛИ ЗНАКОМЫХ.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5"/>
          <p:cNvSpPr txBox="1">
            <a:spLocks noGrp="1"/>
          </p:cNvSpPr>
          <p:nvPr>
            <p:ph type="title"/>
          </p:nvPr>
        </p:nvSpPr>
        <p:spPr>
          <a:xfrm>
            <a:off x="819150" y="449750"/>
            <a:ext cx="7505700" cy="6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6D9EEB"/>
                </a:solidFill>
              </a:rPr>
              <a:t>2.ВИДЫ ТРАВМ У ПОЖИЛЫХ ЛЮДЕЙ.</a:t>
            </a:r>
            <a:endParaRPr>
              <a:solidFill>
                <a:srgbClr val="6D9EEB"/>
              </a:solidFill>
            </a:endParaRPr>
          </a:p>
        </p:txBody>
      </p:sp>
      <p:sp>
        <p:nvSpPr>
          <p:cNvPr id="141" name="Google Shape;141;p15"/>
          <p:cNvSpPr txBox="1">
            <a:spLocks noGrp="1"/>
          </p:cNvSpPr>
          <p:nvPr>
            <p:ph type="body" idx="1"/>
          </p:nvPr>
        </p:nvSpPr>
        <p:spPr>
          <a:xfrm>
            <a:off x="277100" y="1246000"/>
            <a:ext cx="8213700" cy="370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ТРАВМАТИЗМ ПРЕДСТАВЛЯЕТ СЕРЬЁЗНУЮ УГРОЗУ ДЛЯ ЗДОРОВЬЯ  И ЖИЗНИ ПОЖИЛЫХ ЛЮДЕЙ. ТРАВМАТИЗМ ЗАНИМАЕТ ВЕДУЩЕЕ МЕСТО В СТРУКТУРЕ ЗАБОЛЕВАЕМОСТИ И ЯВЛЯЕТСЯ ОДНОЙ ИЗ ОСНОВНЫХ ПРИЧИН ИНВАЛИДНОСТИ ЛЮДЕЙ.</a:t>
            </a:r>
            <a:endParaRPr/>
          </a:p>
          <a:p>
            <a:pPr marL="457200" lvl="0" indent="-311150" algn="l" rtl="0">
              <a:spcBef>
                <a:spcPts val="160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ПАДЕНИЕ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ПЕРЕЛОМЫ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ОЖОГИ И ОТМОРОЖЕНИЯ 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ТРАВМЫ</a:t>
            </a:r>
            <a:endParaRPr/>
          </a:p>
        </p:txBody>
      </p:sp>
      <p:pic>
        <p:nvPicPr>
          <p:cNvPr id="142" name="Google Shape;14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78600" y="1915300"/>
            <a:ext cx="1791725" cy="293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"/>
          <p:cNvSpPr txBox="1">
            <a:spLocks noGrp="1"/>
          </p:cNvSpPr>
          <p:nvPr>
            <p:ph type="title"/>
          </p:nvPr>
        </p:nvSpPr>
        <p:spPr>
          <a:xfrm>
            <a:off x="401600" y="316675"/>
            <a:ext cx="8392200" cy="117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FFFF00"/>
                </a:solidFill>
                <a:latin typeface="Pacifico"/>
                <a:ea typeface="Pacifico"/>
                <a:cs typeface="Pacifico"/>
                <a:sym typeface="Pacifico"/>
              </a:rPr>
              <a:t>3.Рекомендации  по самостоятельному перемещению и профилактике от травм.</a:t>
            </a:r>
            <a:endParaRPr sz="3600">
              <a:solidFill>
                <a:srgbClr val="FFFF0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48" name="Google Shape;148;p16"/>
          <p:cNvSpPr txBox="1">
            <a:spLocks noGrp="1"/>
          </p:cNvSpPr>
          <p:nvPr>
            <p:ph type="body" idx="1"/>
          </p:nvPr>
        </p:nvSpPr>
        <p:spPr>
          <a:xfrm>
            <a:off x="316800" y="1822625"/>
            <a:ext cx="4255200" cy="298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latin typeface="Comfortaa"/>
                <a:ea typeface="Comfortaa"/>
                <a:cs typeface="Comfortaa"/>
                <a:sym typeface="Comfortaa"/>
              </a:rPr>
              <a:t>При определении своей двигательной активности необходимо учитывать следующее:</a:t>
            </a:r>
            <a:endParaRPr sz="140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17500" algn="l" rtl="0">
              <a:spcBef>
                <a:spcPts val="1600"/>
              </a:spcBef>
              <a:spcAft>
                <a:spcPts val="0"/>
              </a:spcAft>
              <a:buSzPts val="1400"/>
              <a:buFont typeface="Comfortaa"/>
              <a:buAutoNum type="arabicParenR"/>
            </a:pPr>
            <a:r>
              <a:rPr lang="ru" sz="1400">
                <a:latin typeface="Comfortaa"/>
                <a:ea typeface="Comfortaa"/>
                <a:cs typeface="Comfortaa"/>
                <a:sym typeface="Comfortaa"/>
              </a:rPr>
              <a:t>Определите свою активность индивидуально, в зависимости от общего состояния организма, с учетом своих конкретных возрастных особенностей.</a:t>
            </a:r>
            <a:endParaRPr sz="140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fortaa"/>
              <a:buAutoNum type="arabicParenR"/>
            </a:pPr>
            <a:r>
              <a:rPr lang="ru" sz="1400">
                <a:latin typeface="Comfortaa"/>
                <a:ea typeface="Comfortaa"/>
                <a:cs typeface="Comfortaa"/>
                <a:sym typeface="Comfortaa"/>
              </a:rPr>
              <a:t>Используйте вспомогательные средства, например ходунки.</a:t>
            </a:r>
            <a:endParaRPr sz="14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49" name="Google Shape;149;p16"/>
          <p:cNvSpPr txBox="1">
            <a:spLocks noGrp="1"/>
          </p:cNvSpPr>
          <p:nvPr>
            <p:ph type="body" idx="2"/>
          </p:nvPr>
        </p:nvSpPr>
        <p:spPr>
          <a:xfrm>
            <a:off x="4638675" y="1647575"/>
            <a:ext cx="4041900" cy="316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50" name="Google Shape;15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1025" y="1647575"/>
            <a:ext cx="3945500" cy="280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"/>
          <p:cNvSpPr txBox="1">
            <a:spLocks noGrp="1"/>
          </p:cNvSpPr>
          <p:nvPr>
            <p:ph type="title"/>
          </p:nvPr>
        </p:nvSpPr>
        <p:spPr>
          <a:xfrm>
            <a:off x="556075" y="538650"/>
            <a:ext cx="8289300" cy="433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/>
              <a:t>3) Старайтесь соблюдать цикличность и умеренность: перемещение-это тоже физическая нагрузка, его необходимо чередовать с отдыхом.</a:t>
            </a: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/>
              <a:t>4) Контролируйте свое самочувствие: частоту дыхания, сердцебиение. Если почувствовали ухудшение самочувствия-остановитесь, присядьте на ближайшую скамейку, не стесняйтесь обратиться за помощью к прохожим.</a:t>
            </a: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/>
              <a:t>5) Соблюдайте адекватность нагрузки своему состоянию. Не стоит за один раз выполнять весь объем передвижений.</a:t>
            </a:r>
            <a:endParaRPr sz="1700" b="1"/>
          </a:p>
        </p:txBody>
      </p:sp>
      <p:sp>
        <p:nvSpPr>
          <p:cNvPr id="156" name="Google Shape;156;p17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57" name="Google Shape;157;p17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58" name="Google Shape;15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00900" y="2512550"/>
            <a:ext cx="3789375" cy="1987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8"/>
          <p:cNvSpPr txBox="1">
            <a:spLocks noGrp="1"/>
          </p:cNvSpPr>
          <p:nvPr>
            <p:ph type="title"/>
          </p:nvPr>
        </p:nvSpPr>
        <p:spPr>
          <a:xfrm>
            <a:off x="350100" y="370700"/>
            <a:ext cx="8474400" cy="459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8761D"/>
                </a:solidFill>
              </a:rPr>
              <a:t>ОСНОВНЫЕ НАПРАВЛЕНИЯ профилактики травматизма:</a:t>
            </a:r>
            <a:endParaRPr b="1">
              <a:solidFill>
                <a:srgbClr val="38761D"/>
              </a:solidFill>
            </a:endParaRPr>
          </a:p>
          <a:p>
            <a:pPr marL="457200" lvl="0" indent="-41910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3000"/>
              <a:buChar char="●"/>
            </a:pPr>
            <a:r>
              <a:rPr lang="ru" b="1">
                <a:solidFill>
                  <a:srgbClr val="38761D"/>
                </a:solidFill>
              </a:rPr>
              <a:t>организация безопасного быта и жилища</a:t>
            </a:r>
            <a:endParaRPr b="1">
              <a:solidFill>
                <a:srgbClr val="38761D"/>
              </a:solidFill>
            </a:endParaRPr>
          </a:p>
          <a:p>
            <a:pPr marL="457200" lvl="0" indent="-41910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3000"/>
              <a:buChar char="●"/>
            </a:pPr>
            <a:r>
              <a:rPr lang="ru" b="1">
                <a:solidFill>
                  <a:srgbClr val="38761D"/>
                </a:solidFill>
              </a:rPr>
              <a:t>занятия гимнастикой для увеличения силы мышц ног</a:t>
            </a:r>
            <a:endParaRPr b="1">
              <a:solidFill>
                <a:srgbClr val="38761D"/>
              </a:solidFill>
            </a:endParaRPr>
          </a:p>
          <a:p>
            <a:pPr marL="457200" lvl="0" indent="-41910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3000"/>
              <a:buChar char="●"/>
            </a:pPr>
            <a:r>
              <a:rPr lang="ru" b="1">
                <a:solidFill>
                  <a:srgbClr val="38761D"/>
                </a:solidFill>
              </a:rPr>
              <a:t>применение лекарственных препаратов для уменьшения головокружения и лечения остеопороза.</a:t>
            </a:r>
            <a:endParaRPr b="1">
              <a:solidFill>
                <a:srgbClr val="38761D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9"/>
          <p:cNvSpPr txBox="1">
            <a:spLocks noGrp="1"/>
          </p:cNvSpPr>
          <p:nvPr>
            <p:ph type="title"/>
          </p:nvPr>
        </p:nvSpPr>
        <p:spPr>
          <a:xfrm>
            <a:off x="819150" y="453075"/>
            <a:ext cx="7505700" cy="92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b="1" i="1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Организация безопасного быта и жилища пожилого человека в целях предупреждения травматизма.</a:t>
            </a:r>
            <a:endParaRPr sz="2300" b="1" i="1"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69" name="Google Shape;169;p19"/>
          <p:cNvSpPr txBox="1">
            <a:spLocks noGrp="1"/>
          </p:cNvSpPr>
          <p:nvPr>
            <p:ph type="body" idx="1"/>
          </p:nvPr>
        </p:nvSpPr>
        <p:spPr>
          <a:xfrm>
            <a:off x="319225" y="1699050"/>
            <a:ext cx="8649600" cy="320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23850" algn="l" rtl="0">
              <a:spcBef>
                <a:spcPts val="1600"/>
              </a:spcBef>
              <a:spcAft>
                <a:spcPts val="0"/>
              </a:spcAft>
              <a:buClr>
                <a:srgbClr val="274E13"/>
              </a:buClr>
              <a:buSzPts val="1500"/>
              <a:buAutoNum type="arabicParenR"/>
            </a:pPr>
            <a:r>
              <a:rPr lang="ru" sz="1500" b="1">
                <a:solidFill>
                  <a:srgbClr val="274E13"/>
                </a:solidFill>
              </a:rPr>
              <a:t>Уберите с пола все посторонние предметы( обувь, сумки, коробки..) , освободите все проходы.Передвигаться по дому должно быть удобно и свободно.</a:t>
            </a:r>
            <a:endParaRPr sz="1500" b="1">
              <a:solidFill>
                <a:srgbClr val="274E13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1500"/>
              <a:buAutoNum type="arabicParenR"/>
            </a:pPr>
            <a:r>
              <a:rPr lang="ru" sz="1500" b="1">
                <a:solidFill>
                  <a:srgbClr val="274E13"/>
                </a:solidFill>
              </a:rPr>
              <a:t>Уберите ковры и коврики или надежно прикрепите их с помощью двухстороннего скотча-пожилые зачастую спотыкаются о загнувшиеся или плохо прилегающие края.</a:t>
            </a:r>
            <a:endParaRPr sz="1500" b="1">
              <a:solidFill>
                <a:srgbClr val="274E13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1500"/>
              <a:buAutoNum type="arabicParenR"/>
            </a:pPr>
            <a:r>
              <a:rPr lang="ru" sz="1500" b="1">
                <a:solidFill>
                  <a:srgbClr val="274E13"/>
                </a:solidFill>
              </a:rPr>
              <a:t>Держите рядом все необходимые предметы: очки, тонометр, лекарства. не принимайте самостоятельно не рекомендованные вам лекарственные средства, особенно психотропного  действия, которые могут стать причиной падений.</a:t>
            </a:r>
            <a:endParaRPr sz="1500" b="1">
              <a:solidFill>
                <a:srgbClr val="274E13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1500"/>
              <a:buAutoNum type="arabicParenR"/>
            </a:pPr>
            <a:r>
              <a:rPr lang="ru" sz="1500" b="1">
                <a:solidFill>
                  <a:srgbClr val="274E13"/>
                </a:solidFill>
              </a:rPr>
              <a:t>Носите всегда с собой мобильный телефон( например повесьте его на шею, чтобы не торопиться к нему при звонке)</a:t>
            </a:r>
            <a:endParaRPr sz="1500" b="1">
              <a:solidFill>
                <a:srgbClr val="274E13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1500"/>
              <a:buAutoNum type="arabicParenR"/>
            </a:pPr>
            <a:r>
              <a:rPr lang="ru" sz="1500" b="1">
                <a:solidFill>
                  <a:srgbClr val="274E13"/>
                </a:solidFill>
              </a:rPr>
              <a:t>В случае падения, боли и невозможности встать сразу набирайте 103.</a:t>
            </a:r>
            <a:endParaRPr sz="1500"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500" b="1">
              <a:solidFill>
                <a:srgbClr val="274E13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C343D"/>
                </a:solidFill>
              </a:rPr>
              <a:t>Занятия гимнастикой для увеличения мышц ног</a:t>
            </a:r>
            <a:endParaRPr b="1">
              <a:solidFill>
                <a:srgbClr val="0C343D"/>
              </a:solidFill>
            </a:endParaRPr>
          </a:p>
        </p:txBody>
      </p:sp>
      <p:sp>
        <p:nvSpPr>
          <p:cNvPr id="175" name="Google Shape;175;p20"/>
          <p:cNvSpPr txBox="1">
            <a:spLocks noGrp="1"/>
          </p:cNvSpPr>
          <p:nvPr>
            <p:ph type="body" idx="1"/>
          </p:nvPr>
        </p:nvSpPr>
        <p:spPr>
          <a:xfrm>
            <a:off x="391300" y="1990725"/>
            <a:ext cx="8237700" cy="279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300"/>
              <a:buAutoNum type="arabicPeriod"/>
            </a:pPr>
            <a:r>
              <a:rPr lang="ru" b="1">
                <a:solidFill>
                  <a:srgbClr val="990000"/>
                </a:solidFill>
              </a:rPr>
              <a:t>Медленные приседания с нагрузкой. Это классическое упражнение, которое заставляет работать икры,ягодицы,квадрицепсы.</a:t>
            </a:r>
            <a:endParaRPr b="1">
              <a:solidFill>
                <a:srgbClr val="99000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300"/>
              <a:buAutoNum type="arabicPeriod"/>
            </a:pPr>
            <a:r>
              <a:rPr lang="ru" b="1">
                <a:solidFill>
                  <a:srgbClr val="990000"/>
                </a:solidFill>
              </a:rPr>
              <a:t>Жим ногами на платформе.</a:t>
            </a:r>
            <a:endParaRPr b="1">
              <a:solidFill>
                <a:srgbClr val="99000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300"/>
              <a:buAutoNum type="arabicPeriod"/>
            </a:pPr>
            <a:r>
              <a:rPr lang="ru" b="1">
                <a:solidFill>
                  <a:srgbClr val="990000"/>
                </a:solidFill>
              </a:rPr>
              <a:t>Сгибание ног на тренажере.</a:t>
            </a:r>
            <a:endParaRPr b="1">
              <a:solidFill>
                <a:srgbClr val="99000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300"/>
              <a:buAutoNum type="arabicPeriod"/>
            </a:pPr>
            <a:r>
              <a:rPr lang="ru" b="1">
                <a:solidFill>
                  <a:srgbClr val="990000"/>
                </a:solidFill>
              </a:rPr>
              <a:t>Сгибание ног, находясь в горизонтальном положении.</a:t>
            </a:r>
            <a:endParaRPr b="1">
              <a:solidFill>
                <a:srgbClr val="99000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300"/>
              <a:buAutoNum type="arabicPeriod"/>
            </a:pPr>
            <a:r>
              <a:rPr lang="ru" b="1">
                <a:solidFill>
                  <a:srgbClr val="990000"/>
                </a:solidFill>
              </a:rPr>
              <a:t>Разведение ног, находясь в сидячем положении.</a:t>
            </a:r>
            <a:endParaRPr b="1">
              <a:solidFill>
                <a:srgbClr val="990000"/>
              </a:solidFill>
            </a:endParaRPr>
          </a:p>
        </p:txBody>
      </p:sp>
      <p:pic>
        <p:nvPicPr>
          <p:cNvPr id="176" name="Google Shape;17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62349" y="3192150"/>
            <a:ext cx="2208251" cy="143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83817" y="2688990"/>
            <a:ext cx="1369600" cy="17362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1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  <a:latin typeface="Pacifico"/>
                <a:ea typeface="Pacifico"/>
                <a:cs typeface="Pacifico"/>
                <a:sym typeface="Pacifico"/>
              </a:rPr>
              <a:t>Безопасная работа на садовом участке.</a:t>
            </a:r>
            <a:endParaRPr>
              <a:solidFill>
                <a:srgbClr val="99000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83" name="Google Shape;183;p21"/>
          <p:cNvSpPr txBox="1">
            <a:spLocks noGrp="1"/>
          </p:cNvSpPr>
          <p:nvPr>
            <p:ph type="body" idx="1"/>
          </p:nvPr>
        </p:nvSpPr>
        <p:spPr>
          <a:xfrm>
            <a:off x="819150" y="1699050"/>
            <a:ext cx="7871700" cy="291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84" name="Google Shape;18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8750" y="2438675"/>
            <a:ext cx="3000076" cy="200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02698" y="1951300"/>
            <a:ext cx="2109400" cy="1583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4825" y="3034925"/>
            <a:ext cx="2500700" cy="1403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2"/>
          <p:cNvSpPr txBox="1">
            <a:spLocks noGrp="1"/>
          </p:cNvSpPr>
          <p:nvPr>
            <p:ph type="body" idx="1"/>
          </p:nvPr>
        </p:nvSpPr>
        <p:spPr>
          <a:xfrm>
            <a:off x="398400" y="1648400"/>
            <a:ext cx="8347200" cy="310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Вы же не хотите после ударного труда на огороде вместо приятного отдыха в гамаке или у костра отправится в травмпункт?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Оптимальный выход- использовать для работы в огороде наколенники, в которых удобно встать на специальную скамеечку с поручнями для рук. Перевернув такое приспособление, его легко трансформировать в стульчик для отдыха. Если нет такой скамейки и наколенников,можно взять любую плотную подстилку или коврик.Только ни в коем случае не стойте на коленях на холодной и влажной земле-так можно заработать воспаление сустава, лечить которое придется уже медикаментозными средствами.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92" name="Google Shape;19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3150" y="435425"/>
            <a:ext cx="5457700" cy="225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3"/>
          <p:cNvSpPr txBox="1">
            <a:spLocks noGrp="1"/>
          </p:cNvSpPr>
          <p:nvPr>
            <p:ph type="title"/>
          </p:nvPr>
        </p:nvSpPr>
        <p:spPr>
          <a:xfrm>
            <a:off x="415625" y="395850"/>
            <a:ext cx="7909200" cy="420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 В жару оставайтесь в тени.</a:t>
            </a:r>
            <a:endParaRPr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Погода на май во многих регионах прогнозируется сухой,теплой, а местами и жаркой.</a:t>
            </a:r>
            <a:endParaRPr sz="1600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ПОМНИТЕ! </a:t>
            </a:r>
            <a:r>
              <a:rPr lang="ru" sz="1600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Оставаться на солнце долгое время опасно для здоровья,только если над вашими любимыми грядками не натянут тент.</a:t>
            </a:r>
            <a:endParaRPr sz="1600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В весеннее время солнце очень активное,поэтому легко получить солнечный ожог.</a:t>
            </a:r>
            <a:endParaRPr sz="1600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Чтобы не обгорели шея,лицо и руки, обязательно пользуйтесь солнцезащитным кремом с фактором SPF-25 и выше.</a:t>
            </a:r>
            <a:endParaRPr sz="1600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Защищайте голову шляпой с широкими полями и пейте больше воды. А всю основную работу на грядках под ярким солнцем лучше перенести на утро или вечер.</a:t>
            </a:r>
            <a:endParaRPr sz="1600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98" name="Google Shape;19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2625" y="3216225"/>
            <a:ext cx="2008901" cy="119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8950" y="2958925"/>
            <a:ext cx="4320625" cy="184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4"/>
          <p:cNvSpPr txBox="1">
            <a:spLocks noGrp="1"/>
          </p:cNvSpPr>
          <p:nvPr>
            <p:ph type="title"/>
          </p:nvPr>
        </p:nvSpPr>
        <p:spPr>
          <a:xfrm>
            <a:off x="819150" y="370700"/>
            <a:ext cx="7505700" cy="126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</a:rPr>
              <a:t>Переносите тяжести грамотно.</a:t>
            </a:r>
            <a:endParaRPr>
              <a:solidFill>
                <a:srgbClr val="741B47"/>
              </a:solidFill>
            </a:endParaRPr>
          </a:p>
        </p:txBody>
      </p:sp>
      <p:sp>
        <p:nvSpPr>
          <p:cNvPr id="205" name="Google Shape;205;p2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64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">
                <a:latin typeface="Playfair Display"/>
                <a:ea typeface="Playfair Display"/>
                <a:cs typeface="Playfair Display"/>
                <a:sym typeface="Playfair Display"/>
              </a:rPr>
              <a:t>Об этой мере предосторожности мы часто забываем,когда берем в руки лопату,секатор или другие садовые инструменты. А между тем кожа рук после зимы еще недостаточно огрубела, и поэтому при работе без перчаток на ладонях могут возникнуть волдыри и кровавые мозоли. Чтобы этого не произошло-не переусердствуйте и всегда держите дачную аптечку со средствами первой помощи от ран и порезов.</a:t>
            </a:r>
            <a:endParaRPr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06" name="Google Shape;206;p24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852300" cy="283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Речь,прежде всего,о ведрах с травой,мусором или компостом,которые мы,как правило поднимаем и переносим неправильно. Подобная силовая нагрузка может вызвать мышечные спазмы,защемление нервных окончаний, а в просторечии-сильную боль в спине и шее.Распределяйте нагрузку по подъему тяжестей на обе руки.Держите тяжелый предмет на уровне груди.Поднимая ведро с золой или торфом,сгибайте не спину,а ноги в коленях. А самый идеальный вариант-использовать садовую тачку.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26B"/>
        </a:solidFill>
        <a:effectLst/>
      </p:bgPr>
    </p:bg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5"/>
          <p:cNvSpPr txBox="1">
            <a:spLocks noGrp="1"/>
          </p:cNvSpPr>
          <p:nvPr>
            <p:ph type="title"/>
          </p:nvPr>
        </p:nvSpPr>
        <p:spPr>
          <a:xfrm>
            <a:off x="819150" y="342375"/>
            <a:ext cx="7505700" cy="6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Выполняйте работу по силам.</a:t>
            </a:r>
            <a:endParaRPr>
              <a:solidFill>
                <a:srgbClr val="FF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12" name="Google Shape;212;p25"/>
          <p:cNvSpPr txBox="1">
            <a:spLocks noGrp="1"/>
          </p:cNvSpPr>
          <p:nvPr>
            <p:ph type="body" idx="1"/>
          </p:nvPr>
        </p:nvSpPr>
        <p:spPr>
          <a:xfrm>
            <a:off x="819150" y="940125"/>
            <a:ext cx="7505700" cy="391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latin typeface="Caveat"/>
                <a:ea typeface="Caveat"/>
                <a:cs typeface="Caveat"/>
                <a:sym typeface="Caveat"/>
              </a:rPr>
              <a:t>Р</a:t>
            </a:r>
            <a:r>
              <a:rPr lang="ru" sz="1800">
                <a:latin typeface="Caveat"/>
                <a:ea typeface="Caveat"/>
                <a:cs typeface="Caveat"/>
                <a:sym typeface="Caveat"/>
              </a:rPr>
              <a:t>абота в саду и огороде признана одной из самых полезных форм физической активности.</a:t>
            </a:r>
            <a:r>
              <a:rPr lang="ru" sz="1600">
                <a:latin typeface="Caveat"/>
                <a:ea typeface="Caveat"/>
                <a:cs typeface="Caveat"/>
                <a:sym typeface="Caveat"/>
              </a:rPr>
              <a:t> Не превращайте огородничество в огородоманию,когда уже силы на исходе, и дача не в радость. </a:t>
            </a:r>
            <a:r>
              <a:rPr lang="ru" sz="1800">
                <a:latin typeface="Caveat"/>
                <a:ea typeface="Caveat"/>
                <a:cs typeface="Caveat"/>
                <a:sym typeface="Caveat"/>
              </a:rPr>
              <a:t>Врачи рекомендуют проводить на грядках не более пяти-шести часов в день (2-3 часа до обеда и столько же-после),тогда вы получите и почувствуете целебный эффект умеренной физической нагрузки.</a:t>
            </a:r>
            <a:endParaRPr sz="18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1800">
                <a:latin typeface="Caveat"/>
                <a:ea typeface="Caveat"/>
                <a:cs typeface="Caveat"/>
                <a:sym typeface="Caveat"/>
              </a:rPr>
              <a:t>Работа на грядках должна приносить радость, а не быть источником проблем со здоровьем. Если уж и заниматься любимым огородом и садом,то только ради выращивания первой весенней зелени и цветов на клумбе, а не для того,чтобы установить новый мировой рекорд по непрерывной работе с лопатой! </a:t>
            </a:r>
            <a:endParaRPr sz="18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6"/>
          <p:cNvSpPr txBox="1">
            <a:spLocks noGrp="1"/>
          </p:cNvSpPr>
          <p:nvPr>
            <p:ph type="title"/>
          </p:nvPr>
        </p:nvSpPr>
        <p:spPr>
          <a:xfrm>
            <a:off x="1533900" y="593775"/>
            <a:ext cx="6739500" cy="39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  <a:latin typeface="Lobster"/>
                <a:ea typeface="Lobster"/>
                <a:cs typeface="Lobster"/>
                <a:sym typeface="Lobster"/>
              </a:rPr>
              <a:t>ЛИТЕРАТУРА:</a:t>
            </a:r>
            <a:endParaRPr>
              <a:solidFill>
                <a:srgbClr val="38761D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  <a:latin typeface="Lobster"/>
                <a:ea typeface="Lobster"/>
                <a:cs typeface="Lobster"/>
                <a:sym typeface="Lobster"/>
              </a:rPr>
              <a:t>Учебное пособие “Обучение навыкам ухода”(г.Екатеринбург, 2011 год)</a:t>
            </a:r>
            <a:endParaRPr>
              <a:solidFill>
                <a:srgbClr val="38761D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  <a:latin typeface="Lobster"/>
                <a:ea typeface="Lobster"/>
                <a:cs typeface="Lobster"/>
                <a:sym typeface="Lobster"/>
              </a:rPr>
              <a:t>Сайт : http//www.poliklinika6.by</a:t>
            </a:r>
            <a:endParaRPr>
              <a:solidFill>
                <a:srgbClr val="38761D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908</Words>
  <PresentationFormat>Экран (16:9)</PresentationFormat>
  <Paragraphs>66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Nunito</vt:lpstr>
      <vt:lpstr>Calibri</vt:lpstr>
      <vt:lpstr>Pacifico</vt:lpstr>
      <vt:lpstr>Comfortaa</vt:lpstr>
      <vt:lpstr>Impact</vt:lpstr>
      <vt:lpstr>Playfair Display</vt:lpstr>
      <vt:lpstr>Caveat</vt:lpstr>
      <vt:lpstr>Lobster</vt:lpstr>
      <vt:lpstr>Shift</vt:lpstr>
      <vt:lpstr>ГАУ «КЦСОН города Каменска-Уральского» Профилактика травматизма лиц пожилого возраста</vt:lpstr>
      <vt:lpstr>1.Меры профилактики травматизма</vt:lpstr>
      <vt:lpstr>2.ВИДЫ ТРАВМ У ПОЖИЛЫХ ЛЮДЕЙ.</vt:lpstr>
      <vt:lpstr>3.Рекомендации  по самостоятельному перемещению и профилактике от травм.</vt:lpstr>
      <vt:lpstr>3) Старайтесь соблюдать цикличность и умеренность: перемещение-это тоже физическая нагрузка, его необходимо чередовать с отдыхом. 4) Контролируйте свое самочувствие: частоту дыхания, сердцебиение. Если почувствовали ухудшение самочувствия-остановитесь, присядьте на ближайшую скамейку, не стесняйтесь обратиться за помощью к прохожим. 5) Соблюдайте адекватность нагрузки своему состоянию. Не стоит за один раз выполнять весь объем передвижений.</vt:lpstr>
      <vt:lpstr>ОСНОВНЫЕ НАПРАВЛЕНИЯ профилактики травматизма: организация безопасного быта и жилища занятия гимнастикой для увеличения силы мышц ног применение лекарственных препаратов для уменьшения головокружения и лечения остеопороза.</vt:lpstr>
      <vt:lpstr>Организация безопасного быта и жилища пожилого человека в целях предупреждения травматизма.</vt:lpstr>
      <vt:lpstr>Занятия гимнастикой для увеличения мышц ног</vt:lpstr>
      <vt:lpstr>Безопасная работа на садовом участке.</vt:lpstr>
      <vt:lpstr>Слайд 10</vt:lpstr>
      <vt:lpstr> В жару оставайтесь в тени. Погода на май во многих регионах прогнозируется сухой,теплой, а местами и жаркой. ПОМНИТЕ! Оставаться на солнце долгое время опасно для здоровья,только если над вашими любимыми грядками не натянут тент. В весеннее время солнце очень активное,поэтому легко получить солнечный ожог. Чтобы не обгорели шея,лицо и руки, обязательно пользуйтесь солнцезащитным кремом с фактором SPF-25 и выше. Защищайте голову шляпой с широкими полями и пейте больше воды. А всю основную работу на грядках под ярким солнцем лучше перенести на утро или вечер.  </vt:lpstr>
      <vt:lpstr> Переносите тяжести грамотно.</vt:lpstr>
      <vt:lpstr>Выполняйте работу по силам.</vt:lpstr>
      <vt:lpstr>ЛИТЕРАТУРА: Учебное пособие “Обучение навыкам ухода”(г.Екатеринбург, 2011 год) Сайт : http//www.poliklinika6.by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Профилактика травматизма лиц пожилого возраста</dc:title>
  <cp:lastModifiedBy>Shafikova_GA</cp:lastModifiedBy>
  <cp:revision>1</cp:revision>
  <dcterms:modified xsi:type="dcterms:W3CDTF">2022-05-26T11:48:48Z</dcterms:modified>
</cp:coreProperties>
</file>