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16"/>
  </p:notesMasterIdLst>
  <p:sldIdLst>
    <p:sldId id="256" r:id="rId2"/>
    <p:sldId id="257" r:id="rId3"/>
    <p:sldId id="270" r:id="rId4"/>
    <p:sldId id="261" r:id="rId5"/>
    <p:sldId id="271" r:id="rId6"/>
    <p:sldId id="272" r:id="rId7"/>
    <p:sldId id="263" r:id="rId8"/>
    <p:sldId id="265" r:id="rId9"/>
    <p:sldId id="273" r:id="rId10"/>
    <p:sldId id="274" r:id="rId11"/>
    <p:sldId id="275" r:id="rId12"/>
    <p:sldId id="276" r:id="rId13"/>
    <p:sldId id="277" r:id="rId14"/>
    <p:sldId id="269" r:id="rId15"/>
  </p:sldIdLst>
  <p:sldSz cx="9144000" cy="6858000" type="screen4x3"/>
  <p:notesSz cx="9144000" cy="6858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1" autoAdjust="0"/>
    <p:restoredTop sz="94540" autoAdjust="0"/>
  </p:normalViewPr>
  <p:slideViewPr>
    <p:cSldViewPr>
      <p:cViewPr varScale="1">
        <p:scale>
          <a:sx n="70" d="100"/>
          <a:sy n="70" d="100"/>
        </p:scale>
        <p:origin x="1196"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3EEA0078-77A0-40E7-B6F9-808EE7985CF1}" type="datetimeFigureOut">
              <a:rPr lang="ru-RU" smtClean="0"/>
              <a:pPr/>
              <a:t>15.04.2022</a:t>
            </a:fld>
            <a:endParaRPr lang="ru-RU"/>
          </a:p>
        </p:txBody>
      </p:sp>
      <p:sp>
        <p:nvSpPr>
          <p:cNvPr id="4" name="Образ слайда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3772E55D-ADB4-427A-B661-46A2490B766E}" type="slidenum">
              <a:rPr lang="ru-RU" smtClean="0"/>
              <a:pPr/>
              <a:t>‹#›</a:t>
            </a:fld>
            <a:endParaRPr lang="ru-RU"/>
          </a:p>
        </p:txBody>
      </p:sp>
    </p:spTree>
    <p:extLst>
      <p:ext uri="{BB962C8B-B14F-4D97-AF65-F5344CB8AC3E}">
        <p14:creationId xmlns:p14="http://schemas.microsoft.com/office/powerpoint/2010/main" val="4100805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857500" y="514350"/>
            <a:ext cx="3429000" cy="257175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772E55D-ADB4-427A-B661-46A2490B766E}" type="slidenum">
              <a:rPr lang="ru-RU" smtClean="0"/>
              <a:pPr/>
              <a:t>4</a:t>
            </a:fld>
            <a:endParaRPr lang="ru-RU"/>
          </a:p>
        </p:txBody>
      </p:sp>
    </p:spTree>
    <p:extLst>
      <p:ext uri="{BB962C8B-B14F-4D97-AF65-F5344CB8AC3E}">
        <p14:creationId xmlns:p14="http://schemas.microsoft.com/office/powerpoint/2010/main" val="424620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1"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B19B0651-EE4F-4900-A07F-96A6BFA9D0F0}"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7"/>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8"/>
            <a:ext cx="762000" cy="365125"/>
          </a:xfrm>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3"/>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600203"/>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3" y="1535115"/>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9" y="1535115"/>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3" y="2362203"/>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9" y="2362203"/>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4"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4" y="1524003"/>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575053" y="273053"/>
            <a:ext cx="5111751"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bg2">
                <a:shade val="3000"/>
                <a:satMod val="110000"/>
              </a:schemeClr>
              <a:schemeClr val="bg2">
                <a:tint val="60000"/>
                <a:satMod val="425000"/>
              </a:schemeClr>
            </a:duotone>
            <a:extLst>
              <a:ext uri="{BEBA8EAE-BF5A-486C-A8C5-ECC9F3942E4B}">
                <a14:imgProps xmlns:a14="http://schemas.microsoft.com/office/drawing/2010/main">
                  <a14:imgLayer r:embed="rId14">
                    <a14:imgEffect>
                      <a14:sharpenSoften amount="5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8"/>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B4C71EC6-210F-42DE-9C53-41977AD35B3D}" type="datetimeFigureOut">
              <a:rPr lang="ru-RU" smtClean="0"/>
              <a:pPr/>
              <a:t>15.04.2022</a:t>
            </a:fld>
            <a:endParaRPr lang="ru-RU"/>
          </a:p>
        </p:txBody>
      </p:sp>
      <p:sp>
        <p:nvSpPr>
          <p:cNvPr id="3" name="Нижний колонтитул 2"/>
          <p:cNvSpPr>
            <a:spLocks noGrp="1"/>
          </p:cNvSpPr>
          <p:nvPr>
            <p:ph type="ftr" sz="quarter" idx="3"/>
          </p:nvPr>
        </p:nvSpPr>
        <p:spPr>
          <a:xfrm>
            <a:off x="3124200" y="6416678"/>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8"/>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turizmkamensk.ru/gallery/default/moddocument/890/4dd67311fc10829d68e7ceeea377311815146736.jpg" TargetMode="Externa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p:txBody>
          <a:bodyPr/>
          <a:lstStyle/>
          <a:p>
            <a:r>
              <a:rPr lang="ru-RU" dirty="0" smtClean="0"/>
              <a:t>ДНЮ ПОБЕДЫ ПОСВЯЩАЕТСЯ</a:t>
            </a:r>
            <a:endParaRPr lang="ru-RU" dirty="0"/>
          </a:p>
        </p:txBody>
      </p:sp>
      <p:sp>
        <p:nvSpPr>
          <p:cNvPr id="3" name="Подзаголовок 2"/>
          <p:cNvSpPr>
            <a:spLocks noGrp="1"/>
          </p:cNvSpPr>
          <p:nvPr>
            <p:ph type="subTitle" idx="1"/>
          </p:nvPr>
        </p:nvSpPr>
        <p:spPr/>
        <p:txBody>
          <a:bodyPr>
            <a:normAutofit/>
          </a:bodyPr>
          <a:lstStyle/>
          <a:p>
            <a:r>
              <a:rPr lang="ru-RU" sz="1600" b="1" dirty="0" smtClean="0">
                <a:solidFill>
                  <a:schemeClr val="tx1">
                    <a:lumMod val="95000"/>
                    <a:lumOff val="5000"/>
                  </a:schemeClr>
                </a:solidFill>
                <a:latin typeface="Times New Roman" pitchFamily="18" charset="0"/>
                <a:cs typeface="Times New Roman" pitchFamily="18" charset="0"/>
              </a:rPr>
              <a:t>Школа пожилого возраста</a:t>
            </a:r>
          </a:p>
          <a:p>
            <a:r>
              <a:rPr lang="ru-RU" sz="1600" b="1" dirty="0" smtClean="0">
                <a:solidFill>
                  <a:schemeClr val="tx1">
                    <a:lumMod val="95000"/>
                    <a:lumOff val="5000"/>
                  </a:schemeClr>
                </a:solidFill>
                <a:latin typeface="Times New Roman" pitchFamily="18" charset="0"/>
                <a:cs typeface="Times New Roman" pitchFamily="18" charset="0"/>
              </a:rPr>
              <a:t>Направление </a:t>
            </a:r>
            <a:r>
              <a:rPr lang="en-US" sz="1600" b="1" dirty="0" smtClean="0">
                <a:solidFill>
                  <a:schemeClr val="tx1">
                    <a:lumMod val="95000"/>
                    <a:lumOff val="5000"/>
                  </a:schemeClr>
                </a:solidFill>
                <a:latin typeface="Times New Roman" pitchFamily="18" charset="0"/>
                <a:cs typeface="Times New Roman" pitchFamily="18" charset="0"/>
              </a:rPr>
              <a:t>“</a:t>
            </a:r>
            <a:r>
              <a:rPr lang="ru-RU" sz="1600" b="1" dirty="0" smtClean="0">
                <a:solidFill>
                  <a:schemeClr val="tx1">
                    <a:lumMod val="95000"/>
                    <a:lumOff val="5000"/>
                  </a:schemeClr>
                </a:solidFill>
                <a:latin typeface="Times New Roman" pitchFamily="18" charset="0"/>
                <a:cs typeface="Times New Roman" pitchFamily="18" charset="0"/>
              </a:rPr>
              <a:t>Социальный туризм</a:t>
            </a:r>
            <a:r>
              <a:rPr lang="en-US" sz="1600" b="1" dirty="0" smtClean="0">
                <a:solidFill>
                  <a:schemeClr val="tx1">
                    <a:lumMod val="95000"/>
                    <a:lumOff val="5000"/>
                  </a:schemeClr>
                </a:solidFill>
                <a:latin typeface="Times New Roman" pitchFamily="18" charset="0"/>
                <a:cs typeface="Times New Roman" pitchFamily="18" charset="0"/>
              </a:rPr>
              <a:t>”</a:t>
            </a:r>
            <a:endParaRPr lang="ru-RU" sz="1600" b="1" dirty="0" smtClean="0">
              <a:solidFill>
                <a:schemeClr val="tx1">
                  <a:lumMod val="95000"/>
                  <a:lumOff val="5000"/>
                </a:schemeClr>
              </a:solidFill>
              <a:latin typeface="Times New Roman" pitchFamily="18" charset="0"/>
              <a:cs typeface="Times New Roman" pitchFamily="18" charset="0"/>
            </a:endParaRPr>
          </a:p>
          <a:p>
            <a:r>
              <a:rPr lang="ru-RU" sz="1600" b="1" dirty="0" smtClean="0">
                <a:solidFill>
                  <a:schemeClr val="tx1">
                    <a:lumMod val="95000"/>
                    <a:lumOff val="5000"/>
                  </a:schemeClr>
                </a:solidFill>
                <a:latin typeface="Times New Roman" pitchFamily="18" charset="0"/>
                <a:cs typeface="Times New Roman" pitchFamily="18" charset="0"/>
              </a:rPr>
              <a:t>Преподаватель:</a:t>
            </a:r>
          </a:p>
          <a:p>
            <a:r>
              <a:rPr lang="ru-RU" sz="1600" b="1" dirty="0" smtClean="0">
                <a:solidFill>
                  <a:schemeClr val="tx1">
                    <a:lumMod val="95000"/>
                    <a:lumOff val="5000"/>
                  </a:schemeClr>
                </a:solidFill>
                <a:latin typeface="Times New Roman" pitchFamily="18" charset="0"/>
                <a:cs typeface="Times New Roman" pitchFamily="18" charset="0"/>
              </a:rPr>
              <a:t>Специалист по соц. работе </a:t>
            </a:r>
          </a:p>
          <a:p>
            <a:r>
              <a:rPr lang="ru-RU" sz="1600" b="1" dirty="0" smtClean="0">
                <a:solidFill>
                  <a:schemeClr val="tx1">
                    <a:lumMod val="95000"/>
                    <a:lumOff val="5000"/>
                  </a:schemeClr>
                </a:solidFill>
                <a:latin typeface="Times New Roman" pitchFamily="18" charset="0"/>
                <a:cs typeface="Times New Roman" pitchFamily="18" charset="0"/>
              </a:rPr>
              <a:t>Киричек В.М.</a:t>
            </a:r>
            <a:endParaRPr lang="ru-RU" dirty="0"/>
          </a:p>
        </p:txBody>
      </p:sp>
    </p:spTree>
    <p:extLst>
      <p:ext uri="{BB962C8B-B14F-4D97-AF65-F5344CB8AC3E}">
        <p14:creationId xmlns:p14="http://schemas.microsoft.com/office/powerpoint/2010/main" val="3560514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1737" y="260648"/>
            <a:ext cx="8988491" cy="707886"/>
          </a:xfrm>
          <a:prstGeom prst="rect">
            <a:avLst/>
          </a:prstGeom>
        </p:spPr>
        <p:txBody>
          <a:bodyPr wrap="square">
            <a:spAutoFit/>
          </a:bodyPr>
          <a:lstStyle/>
          <a:p>
            <a:pPr algn="ctr"/>
            <a:r>
              <a:rPr lang="ru-RU" sz="2000" dirty="0"/>
              <a:t>Маршруты Победы: прикосновение к истории Города трудовой </a:t>
            </a:r>
            <a:r>
              <a:rPr lang="ru-RU" sz="2000" dirty="0" smtClean="0"/>
              <a:t>доблести.</a:t>
            </a:r>
          </a:p>
          <a:p>
            <a:pPr algn="ctr"/>
            <a:r>
              <a:rPr lang="ru-RU" sz="2000" dirty="0"/>
              <a:t>Памятные места Синарского района</a:t>
            </a:r>
            <a:r>
              <a:rPr lang="ru-RU" sz="2000" dirty="0">
                <a:solidFill>
                  <a:srgbClr val="222222"/>
                </a:solidFill>
              </a:rPr>
              <a:t> </a:t>
            </a:r>
            <a:endParaRPr lang="ru-RU" sz="2000" dirty="0"/>
          </a:p>
        </p:txBody>
      </p:sp>
      <p:sp>
        <p:nvSpPr>
          <p:cNvPr id="4" name="Прямоугольник 3"/>
          <p:cNvSpPr/>
          <p:nvPr/>
        </p:nvSpPr>
        <p:spPr>
          <a:xfrm>
            <a:off x="479089" y="3807042"/>
            <a:ext cx="8448939" cy="923330"/>
          </a:xfrm>
          <a:prstGeom prst="rect">
            <a:avLst/>
          </a:prstGeom>
        </p:spPr>
        <p:txBody>
          <a:bodyPr wrap="square">
            <a:spAutoFit/>
          </a:bodyPr>
          <a:lstStyle/>
          <a:p>
            <a:r>
              <a:rPr lang="ru-RU" dirty="0" smtClean="0"/>
              <a:t/>
            </a:r>
            <a:br>
              <a:rPr lang="ru-RU" dirty="0" smtClean="0"/>
            </a:br>
            <a:r>
              <a:rPr lang="ru-RU" dirty="0" smtClean="0"/>
              <a:t/>
            </a:r>
            <a:br>
              <a:rPr lang="ru-RU" dirty="0" smtClean="0"/>
            </a:b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62" y="1268760"/>
            <a:ext cx="8448939" cy="5416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57347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179512" y="188640"/>
            <a:ext cx="5328591" cy="6210690"/>
          </a:xfrm>
        </p:spPr>
        <p:txBody>
          <a:bodyPr>
            <a:normAutofit fontScale="70000" lnSpcReduction="20000"/>
          </a:bodyPr>
          <a:lstStyle/>
          <a:p>
            <a:pPr algn="ctr"/>
            <a:r>
              <a:rPr lang="ru-RU" sz="2300" b="1" dirty="0" smtClean="0"/>
              <a:t>Памятник </a:t>
            </a:r>
            <a:r>
              <a:rPr lang="ru-RU" sz="2300" b="1" dirty="0"/>
              <a:t>Герою Советского Союза Григорию </a:t>
            </a:r>
            <a:r>
              <a:rPr lang="ru-RU" sz="2300" b="1" dirty="0" err="1"/>
              <a:t>Кунавину</a:t>
            </a:r>
            <a:r>
              <a:rPr lang="ru-RU" sz="2300" b="1" dirty="0"/>
              <a:t>.</a:t>
            </a:r>
          </a:p>
          <a:p>
            <a:pPr>
              <a:lnSpc>
                <a:spcPct val="170000"/>
              </a:lnSpc>
            </a:pPr>
            <a:r>
              <a:rPr lang="ru-RU" dirty="0"/>
              <a:t>Памятник, мемориал; Григорий Павлович </a:t>
            </a:r>
            <a:r>
              <a:rPr lang="ru-RU" dirty="0" err="1"/>
              <a:t>Кунавин</a:t>
            </a:r>
            <a:r>
              <a:rPr lang="ru-RU" dirty="0"/>
              <a:t> –герой Советского Союза, ефрейтор. Родился 8 (21) января 1903 года в селе </a:t>
            </a:r>
            <a:r>
              <a:rPr lang="ru-RU" dirty="0" err="1"/>
              <a:t>Байны</a:t>
            </a:r>
            <a:r>
              <a:rPr lang="ru-RU" dirty="0"/>
              <a:t> в крестьянской семье. Русский. Окончил начальную школу в посёлке (сейчас город) Каменск-Уральский. До войны работал на железнодорожной станции «Синарская», сейчас это черта города Каменск-Уральский. Член ВКП(б)/КПСС с 1932 года. 10 октября 1941 года ушел на войну. Участвовал в сражениях за освобождение Белоруссии и Польши. Погиб ефрейтор Григорий </a:t>
            </a:r>
            <a:r>
              <a:rPr lang="ru-RU" dirty="0" err="1"/>
              <a:t>Кунавин</a:t>
            </a:r>
            <a:r>
              <a:rPr lang="ru-RU" dirty="0"/>
              <a:t> 26 июля 1944 года в бою за деревню </a:t>
            </a:r>
            <a:r>
              <a:rPr lang="ru-RU" dirty="0" err="1"/>
              <a:t>Харасимовиче</a:t>
            </a:r>
            <a:r>
              <a:rPr lang="ru-RU" dirty="0"/>
              <a:t>. Своим телом, ценой собственной жизни закрыл вражеский дзот, который мешал продвижению советских войск. За мужество и героизм ефрейтору </a:t>
            </a:r>
            <a:r>
              <a:rPr lang="ru-RU" dirty="0" err="1"/>
              <a:t>Кунавину</a:t>
            </a:r>
            <a:r>
              <a:rPr lang="ru-RU" dirty="0"/>
              <a:t> Григорию Павловичу посмертно присвоено звание Героя Советского Союза. Награждён орденом Ленина. Памятник Герою Советского Союза Григорию </a:t>
            </a:r>
            <a:r>
              <a:rPr lang="ru-RU" dirty="0" err="1"/>
              <a:t>Кунавину</a:t>
            </a:r>
            <a:r>
              <a:rPr lang="ru-RU" dirty="0"/>
              <a:t> - первый памятник конкретному участнику Великой Отечественной войны в Каменске-Уральском. Открыт в честь 20-летия Победы. в Великой Отечественной войне</a:t>
            </a:r>
            <a:r>
              <a:rPr lang="ru-RU" sz="1900" dirty="0"/>
              <a:t>. </a:t>
            </a:r>
          </a:p>
          <a:p>
            <a:endParaRPr lang="ru-RU"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457" y="476672"/>
            <a:ext cx="3635896"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422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8856984" cy="6232475"/>
          </a:xfrm>
          <a:prstGeom prst="rect">
            <a:avLst/>
          </a:prstGeom>
          <a:ln>
            <a:solidFill>
              <a:schemeClr val="accent1"/>
            </a:solidFill>
          </a:ln>
        </p:spPr>
        <p:txBody>
          <a:bodyPr wrap="square">
            <a:spAutoFit/>
          </a:bodyPr>
          <a:lstStyle/>
          <a:p>
            <a:pPr>
              <a:lnSpc>
                <a:spcPct val="150000"/>
              </a:lnSpc>
            </a:pPr>
            <a:r>
              <a:rPr lang="ru-RU" sz="1400" dirty="0" smtClean="0"/>
              <a:t>                                                                                         </a:t>
            </a:r>
            <a:r>
              <a:rPr lang="ru-RU" sz="1400" b="1" dirty="0" smtClean="0"/>
              <a:t>Синарским </a:t>
            </a:r>
            <a:r>
              <a:rPr lang="ru-RU" sz="1400" b="1" dirty="0"/>
              <a:t>железнодорожникам </a:t>
            </a:r>
            <a:r>
              <a:rPr lang="ru-RU" sz="1400" dirty="0"/>
              <a:t>за самоотверженный труд в </a:t>
            </a:r>
            <a:r>
              <a:rPr lang="ru-RU" sz="1400" dirty="0" smtClean="0"/>
              <a:t>             .                                                                                            грозные </a:t>
            </a:r>
            <a:r>
              <a:rPr lang="ru-RU" sz="1400" dirty="0"/>
              <a:t>годы Великой Отечественной войны 1941-1945 гг.</a:t>
            </a:r>
          </a:p>
          <a:p>
            <a:pPr>
              <a:lnSpc>
                <a:spcPct val="150000"/>
              </a:lnSpc>
            </a:pPr>
            <a:r>
              <a:rPr lang="ru-RU" sz="1400" dirty="0" smtClean="0"/>
              <a:t>.                                                                                           Памятник</a:t>
            </a:r>
            <a:r>
              <a:rPr lang="ru-RU" sz="1400" dirty="0"/>
              <a:t>, мемориал; </a:t>
            </a:r>
            <a:r>
              <a:rPr lang="ru-RU" sz="1400" dirty="0" smtClean="0"/>
              <a:t>Что </a:t>
            </a:r>
            <a:r>
              <a:rPr lang="ru-RU" sz="1400" dirty="0"/>
              <a:t>бы увековечить подвиг </a:t>
            </a:r>
            <a:r>
              <a:rPr lang="ru-RU" sz="1400" dirty="0" smtClean="0"/>
              <a:t>.                 .                                                                                          Синарских </a:t>
            </a:r>
            <a:r>
              <a:rPr lang="ru-RU" sz="1400" dirty="0"/>
              <a:t>железнодорожников и Железнодорожных войск </a:t>
            </a:r>
            <a:r>
              <a:rPr lang="ru-RU" sz="1400" dirty="0" smtClean="0">
                <a:solidFill>
                  <a:schemeClr val="bg2"/>
                </a:solidFill>
              </a:rPr>
              <a:t>. </a:t>
            </a:r>
            <a:r>
              <a:rPr lang="ru-RU" sz="1400" dirty="0" smtClean="0"/>
              <a:t>      .                                                                                           вообще</a:t>
            </a:r>
            <a:r>
              <a:rPr lang="ru-RU" sz="1400" dirty="0"/>
              <a:t>, в Каменск-Уральском был установлен особый </a:t>
            </a:r>
            <a:r>
              <a:rPr lang="ru-RU" sz="1400" dirty="0" smtClean="0">
                <a:solidFill>
                  <a:schemeClr val="bg2"/>
                </a:solidFill>
              </a:rPr>
              <a:t>.  . . . </a:t>
            </a:r>
            <a:r>
              <a:rPr lang="ru-RU" sz="1400" dirty="0" smtClean="0"/>
              <a:t>.                                                                                           памятник</a:t>
            </a:r>
            <a:r>
              <a:rPr lang="ru-RU" sz="1400" dirty="0"/>
              <a:t>. В народе за ним закрепилось неофициальное </a:t>
            </a:r>
            <a:r>
              <a:rPr lang="ru-RU" sz="1400" dirty="0" smtClean="0">
                <a:solidFill>
                  <a:schemeClr val="bg2"/>
                </a:solidFill>
              </a:rPr>
              <a:t>.  . . </a:t>
            </a:r>
            <a:r>
              <a:rPr lang="ru-RU" sz="1400" dirty="0" smtClean="0"/>
              <a:t>.                                                                                          название </a:t>
            </a:r>
            <a:r>
              <a:rPr lang="ru-RU" sz="1400" dirty="0"/>
              <a:t>— «Звезда». Монумент действительно </a:t>
            </a:r>
            <a:r>
              <a:rPr lang="ru-RU" sz="1400" dirty="0" smtClean="0"/>
              <a:t>представ-</a:t>
            </a:r>
            <a:r>
              <a:rPr lang="ru-RU" sz="1400" dirty="0" smtClean="0">
                <a:solidFill>
                  <a:schemeClr val="bg2"/>
                </a:solidFill>
              </a:rPr>
              <a:t>. </a:t>
            </a:r>
            <a:r>
              <a:rPr lang="ru-RU" sz="1400" dirty="0" smtClean="0"/>
              <a:t>   .                                                                                           </a:t>
            </a:r>
            <a:r>
              <a:rPr lang="ru-RU" sz="1400" dirty="0" err="1" smtClean="0"/>
              <a:t>ляет</a:t>
            </a:r>
            <a:r>
              <a:rPr lang="ru-RU" sz="1400" dirty="0" smtClean="0"/>
              <a:t> </a:t>
            </a:r>
            <a:r>
              <a:rPr lang="ru-RU" sz="1400" dirty="0"/>
              <a:t>собой металлическую пятиконечную звезду – одну </a:t>
            </a:r>
            <a:r>
              <a:rPr lang="ru-RU" sz="1400" dirty="0" smtClean="0"/>
              <a:t>из </a:t>
            </a:r>
            <a:r>
              <a:rPr lang="ru-RU" sz="1400" dirty="0" smtClean="0">
                <a:solidFill>
                  <a:schemeClr val="bg2"/>
                </a:solidFill>
              </a:rPr>
              <a:t>. </a:t>
            </a:r>
            <a:r>
              <a:rPr lang="ru-RU" sz="1400" dirty="0" smtClean="0"/>
              <a:t>.                                                                                           главных </a:t>
            </a:r>
            <a:r>
              <a:rPr lang="ru-RU" sz="1400" dirty="0"/>
              <a:t>эмблем СССР. Также ее можно трактовать, как составную часть известного нагрудного знака, получаемого вместе со званием Героя Советского Союза. Звезда установлена на длинном прямоугольном пьедестале. Рядом с ней – импровизированный молот, стоящий на рукояти. Он олицетворяет собой и основной рабочий инструмент путейцев, и ударный труд, которым прославились ж/д-войска. Местом установки памятника был выбран небольшой сквер рядом с домом № 19 по ул. </a:t>
            </a:r>
            <a:r>
              <a:rPr lang="ru-RU" sz="1400" dirty="0" err="1"/>
              <a:t>Кунавина</a:t>
            </a:r>
            <a:r>
              <a:rPr lang="ru-RU" sz="1400" dirty="0"/>
              <a:t>. И Монумент, как символ скорби, возведен в тиши, среди деревьев и кустов. При этом он находится в относительной близости от железнодорожного вокзала Каменска-Уральского. А расположение скульптуры именно на ул. </a:t>
            </a:r>
            <a:r>
              <a:rPr lang="ru-RU" sz="1400" dirty="0" err="1"/>
              <a:t>Кунавина</a:t>
            </a:r>
            <a:r>
              <a:rPr lang="ru-RU" sz="1400" dirty="0"/>
              <a:t> косвенно намекает на самого Героя Советского Союза Г. П. </a:t>
            </a:r>
            <a:r>
              <a:rPr lang="ru-RU" sz="1400" dirty="0" err="1"/>
              <a:t>Кунавина</a:t>
            </a:r>
            <a:r>
              <a:rPr lang="ru-RU" sz="1400" dirty="0"/>
              <a:t>, работавший до войны на станции «Синарская</a:t>
            </a:r>
            <a:r>
              <a:rPr lang="ru-RU" sz="1400" dirty="0" smtClean="0"/>
              <a:t>».. </a:t>
            </a:r>
            <a:r>
              <a:rPr lang="ru-RU" sz="1400" dirty="0"/>
              <a:t>Торжественное открытие монумента Железнодорожникам состоялось 30 декабря 1972 г.</a:t>
            </a: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315709"/>
            <a:ext cx="3518595" cy="2638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17320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45716" y="116632"/>
            <a:ext cx="4290780" cy="3000821"/>
          </a:xfrm>
          <a:prstGeom prst="rect">
            <a:avLst/>
          </a:prstGeom>
        </p:spPr>
        <p:txBody>
          <a:bodyPr wrap="square">
            <a:spAutoFit/>
          </a:bodyPr>
          <a:lstStyle/>
          <a:p>
            <a:pPr>
              <a:lnSpc>
                <a:spcPct val="150000"/>
              </a:lnSpc>
            </a:pPr>
            <a:r>
              <a:rPr lang="ru-RU" sz="1400" b="1" dirty="0">
                <a:latin typeface="Times New Roman" pitchFamily="18" charset="0"/>
                <a:cs typeface="Times New Roman" pitchFamily="18" charset="0"/>
              </a:rPr>
              <a:t>Мемориал Великой Отечественной войны</a:t>
            </a:r>
          </a:p>
          <a:p>
            <a:pPr>
              <a:lnSpc>
                <a:spcPct val="150000"/>
              </a:lnSpc>
            </a:pPr>
            <a:r>
              <a:rPr lang="ru-RU" sz="1400" dirty="0">
                <a:latin typeface="Times New Roman" pitchFamily="18" charset="0"/>
                <a:cs typeface="Times New Roman" pitchFamily="18" charset="0"/>
              </a:rPr>
              <a:t>Памятник, мемориал; Родина высоко оценила самоотверженный труд синарских трубников. За годы войны было награждено более пяти тысяч работников завода. 1960-х администрация СТЗ выдвинула идею о возведении в </a:t>
            </a:r>
            <a:r>
              <a:rPr lang="ru-RU" sz="1400" dirty="0" err="1">
                <a:latin typeface="Times New Roman" pitchFamily="18" charset="0"/>
                <a:cs typeface="Times New Roman" pitchFamily="18" charset="0"/>
              </a:rPr>
              <a:t>соцгородке</a:t>
            </a:r>
            <a:r>
              <a:rPr lang="ru-RU" sz="1400" dirty="0">
                <a:latin typeface="Times New Roman" pitchFamily="18" charset="0"/>
                <a:cs typeface="Times New Roman" pitchFamily="18" charset="0"/>
              </a:rPr>
              <a:t> Трубников памятного обелиска с именами погибших коллег, родственников и друзей. Мемориал был открыт 23 марта 1966 года</a:t>
            </a:r>
            <a:r>
              <a:rPr lang="ru-RU" sz="1400" dirty="0" smtClean="0">
                <a:latin typeface="Times New Roman" pitchFamily="18" charset="0"/>
                <a:cs typeface="Times New Roman" pitchFamily="18" charset="0"/>
              </a:rPr>
              <a:t>.. </a:t>
            </a:r>
            <a:endParaRPr lang="ru-RU" sz="1400" b="0" i="0" dirty="0">
              <a:effectLst/>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3905"/>
            <a:ext cx="4422188" cy="2945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79512" y="3265782"/>
            <a:ext cx="8856984" cy="2677656"/>
          </a:xfrm>
          <a:prstGeom prst="rect">
            <a:avLst/>
          </a:prstGeom>
        </p:spPr>
        <p:txBody>
          <a:bodyPr wrap="square">
            <a:spAutoFit/>
          </a:bodyPr>
          <a:lstStyle/>
          <a:p>
            <a:pPr lvl="0">
              <a:lnSpc>
                <a:spcPct val="150000"/>
              </a:lnSpc>
            </a:pPr>
            <a:r>
              <a:rPr lang="ru-RU" sz="1400" dirty="0">
                <a:solidFill>
                  <a:prstClr val="white"/>
                </a:solidFill>
                <a:latin typeface="Times New Roman" pitchFamily="18" charset="0"/>
                <a:cs typeface="Times New Roman" pitchFamily="18" charset="0"/>
              </a:rPr>
              <a:t>На обелиске высечен барельеф матери, скорбящей по тем, кто не вернулся с войны и мраморные плиты с именами. За обелиском посажены семь елей, это число символично, это напоминание о том, что каждый седьмой солдат с войны не вернулся. Важной частью памятников является Вечный огонь, который призывает помолчать и задуматься. В конце парка установлена скульптурная группа «Четыре штыка», которые обозначают четыре года Великой Отечественной войны. Напротив мемориала в 1975 году, в честь 30-летия Победы, по инициативе рабочих Синарского трубного завода установлен памятник Воину-Победителю. Монументальный боец стоит в полный рост. На его голове – стальной шлем, поверх мундира одета плащ-палатка. Эти элементы воинской амуниции показывают, что солдат находится на вечном боевом посту. В руках он сжимает щит и меч. </a:t>
            </a:r>
          </a:p>
        </p:txBody>
      </p:sp>
    </p:spTree>
    <p:extLst>
      <p:ext uri="{BB962C8B-B14F-4D97-AF65-F5344CB8AC3E}">
        <p14:creationId xmlns:p14="http://schemas.microsoft.com/office/powerpoint/2010/main" val="4242911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768038"/>
            <a:ext cx="4067944" cy="271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51520" y="3185744"/>
            <a:ext cx="4572000" cy="3416320"/>
          </a:xfrm>
          <a:prstGeom prst="rect">
            <a:avLst/>
          </a:prstGeom>
        </p:spPr>
        <p:txBody>
          <a:bodyPr>
            <a:spAutoFit/>
          </a:bodyPr>
          <a:lstStyle/>
          <a:p>
            <a:pPr>
              <a:lnSpc>
                <a:spcPct val="150000"/>
              </a:lnSpc>
            </a:pPr>
            <a:r>
              <a:rPr lang="ru-RU" sz="1400" dirty="0" smtClean="0">
                <a:latin typeface="Times New Roman" pitchFamily="18" charset="0"/>
                <a:cs typeface="Times New Roman" pitchFamily="18" charset="0"/>
              </a:rPr>
              <a:t>Госпиталь </a:t>
            </a:r>
            <a:r>
              <a:rPr lang="ru-RU" sz="1400" dirty="0">
                <a:latin typeface="Times New Roman" pitchFamily="18" charset="0"/>
                <a:cs typeface="Times New Roman" pitchFamily="18" charset="0"/>
              </a:rPr>
              <a:t>был переполнен. Для его функционирования сюда собрали всех лучших врачей и медсестер города. В госпитале работало 16 врачей, 40 медсестер. На каждую медсестру приходилось по 80 раненых, больных бойцов Советской армии. В сентябре 1943 года ЭГ № 3118 расформировали, на его базе было создано два других эвакогоспиталя № 3104 и № 5929, которые развернули свою работу на западе Родины. Сейчас в школе №3 открыт школьный музей, посвященный работе эвакогоспиталю №3118 в годы ВОВ</a:t>
            </a:r>
            <a:r>
              <a:rPr lang="ru-RU" dirty="0">
                <a:solidFill>
                  <a:srgbClr val="000000"/>
                </a:solidFill>
                <a:latin typeface="Yandex Sans Text"/>
              </a:rPr>
              <a:t>.</a:t>
            </a:r>
            <a:endParaRPr lang="ru-RU" b="0" i="0" dirty="0">
              <a:solidFill>
                <a:srgbClr val="000000"/>
              </a:solidFill>
              <a:effectLst/>
              <a:latin typeface="Yandex Sans Text"/>
            </a:endParaRPr>
          </a:p>
        </p:txBody>
      </p:sp>
      <p:sp>
        <p:nvSpPr>
          <p:cNvPr id="5" name="Прямоугольник 4"/>
          <p:cNvSpPr/>
          <p:nvPr/>
        </p:nvSpPr>
        <p:spPr>
          <a:xfrm>
            <a:off x="224131" y="260648"/>
            <a:ext cx="8640960" cy="2893100"/>
          </a:xfrm>
          <a:prstGeom prst="rect">
            <a:avLst/>
          </a:prstGeom>
        </p:spPr>
        <p:txBody>
          <a:bodyPr wrap="square">
            <a:spAutoFit/>
          </a:bodyPr>
          <a:lstStyle/>
          <a:p>
            <a:pPr lvl="0" algn="ctr"/>
            <a:r>
              <a:rPr lang="ru-RU" sz="1400" b="1" dirty="0">
                <a:solidFill>
                  <a:prstClr val="white"/>
                </a:solidFill>
                <a:latin typeface="Times New Roman" pitchFamily="18" charset="0"/>
                <a:cs typeface="Times New Roman" pitchFamily="18" charset="0"/>
              </a:rPr>
              <a:t>Средняя школа № 3 ул. Карла Маркса, 64</a:t>
            </a:r>
          </a:p>
          <a:p>
            <a:pPr lvl="0">
              <a:lnSpc>
                <a:spcPct val="150000"/>
              </a:lnSpc>
            </a:pPr>
            <a:r>
              <a:rPr lang="ru-RU" sz="1400" dirty="0">
                <a:solidFill>
                  <a:prstClr val="white"/>
                </a:solidFill>
                <a:latin typeface="Times New Roman" pitchFamily="18" charset="0"/>
                <a:cs typeface="Times New Roman" pitchFamily="18" charset="0"/>
              </a:rPr>
              <a:t>Общеобразовательная школа; Мемориальная доска «Эвакогоспиталь №3118. 1941-1944гг.» Средняя школа №3 - одна из старейших школ город Каменска- Уральского. Она была образована в 1934 году. Современное здание школы построено в 1940 году. При строительстве нового здания сразу был предусмотрен вариант перевода ее в медицинское учреждение, т.е. внутренние системы водопровода, канализации и электросети были выполнены для обоих вариантов "Школа" и "Госпиталь". В самом начале войны, в августе 1941 года, школа была эвакуирована в другое здание и переоборудована в госпиталь №3118. 2 августа 1941 года эвакогоспиталь №3118 принял первых раненых. Это были тяжелораненые с Ленинградского фронта</a:t>
            </a:r>
            <a:r>
              <a:rPr lang="ru-RU" sz="1400" dirty="0" smtClean="0">
                <a:solidFill>
                  <a:prstClr val="white"/>
                </a:solidFill>
                <a:latin typeface="Times New Roman" pitchFamily="18" charset="0"/>
                <a:cs typeface="Times New Roman" pitchFamily="18" charset="0"/>
              </a:rPr>
              <a:t>.</a:t>
            </a:r>
            <a:r>
              <a:rPr lang="ru-RU" sz="1400" dirty="0">
                <a:solidFill>
                  <a:prstClr val="white"/>
                </a:solidFill>
                <a:latin typeface="Times New Roman" pitchFamily="18" charset="0"/>
                <a:cs typeface="Times New Roman" pitchFamily="18" charset="0"/>
              </a:rPr>
              <a:t> Всего было привезено первым эшелоном около 400 человек из-под города Старая Русса, и среди них было немало моряков.</a:t>
            </a:r>
            <a:endParaRPr lang="ru-RU" dirty="0"/>
          </a:p>
        </p:txBody>
      </p:sp>
    </p:spTree>
    <p:extLst>
      <p:ext uri="{BB962C8B-B14F-4D97-AF65-F5344CB8AC3E}">
        <p14:creationId xmlns:p14="http://schemas.microsoft.com/office/powerpoint/2010/main" val="244292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803" y="116632"/>
            <a:ext cx="9144000" cy="3285323"/>
          </a:xfrm>
          <a:prstGeom prst="rect">
            <a:avLst/>
          </a:prstGeom>
        </p:spPr>
        <p:txBody>
          <a:bodyPr wrap="square">
            <a:spAutoFit/>
          </a:bodyPr>
          <a:lstStyle/>
          <a:p>
            <a:pPr>
              <a:lnSpc>
                <a:spcPct val="150000"/>
              </a:lnSpc>
            </a:pPr>
            <a:r>
              <a:rPr lang="ru-RU" sz="1400" dirty="0">
                <a:latin typeface="Times New Roman" pitchFamily="18" charset="0"/>
                <a:cs typeface="Times New Roman" pitchFamily="18" charset="0"/>
              </a:rPr>
              <a:t>Синарский трубный завод – производил оборонную продукцию в годы ВОВ. Во время Великой Отечественной Войны был полностью реконструирован и превращен в мощное предприятие по производству катаных, волоченых и электросварных труб, холоднокатаной стальной ленты и </a:t>
            </a:r>
            <a:r>
              <a:rPr lang="ru-RU" sz="1400" dirty="0" err="1">
                <a:latin typeface="Times New Roman" pitchFamily="18" charset="0"/>
                <a:cs typeface="Times New Roman" pitchFamily="18" charset="0"/>
              </a:rPr>
              <a:t>термообработанных</a:t>
            </a:r>
            <a:r>
              <a:rPr lang="ru-RU" sz="1400" dirty="0">
                <a:latin typeface="Times New Roman" pitchFamily="18" charset="0"/>
                <a:cs typeface="Times New Roman" pitchFamily="18" charset="0"/>
              </a:rPr>
              <a:t> пружин. Предприятие выпускало самые длинные в мире 10-метровые чугунные трубы, стальную ленту для пружин автоматов, звенья пулеметных лент, взрывателей. В пружинном цехе из особо качественной – «куликовской» – ленты ленинградские специалисты организовали производство тончайших пружин для взрывателей и часовых механизмов, которые до войны в СССР не производились, закупались в Швеции. Всего за годы войны завод поставил оборонным предприятиям: • более 24 млн метров тонкостенных труб, • свыше 30 тыс. метров стальной ленты, • более 3 млн снарядных гильз, • свыше 46 млн штук пружин, в т. ч. 9 млн пружин для автоматического оружия. Заводы страны получили более 80 тыс. тонн трубной заготовки.</a:t>
            </a:r>
          </a:p>
        </p:txBody>
      </p:sp>
      <p:pic>
        <p:nvPicPr>
          <p:cNvPr id="6146" name="Picture 2" descr="http://visualrian.ru/images/old_preview/132/19/1321931_previ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8439" y="3212976"/>
            <a:ext cx="6552728"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8270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188640"/>
            <a:ext cx="8640960" cy="338554"/>
          </a:xfrm>
          <a:prstGeom prst="rect">
            <a:avLst/>
          </a:prstGeom>
        </p:spPr>
        <p:txBody>
          <a:bodyPr wrap="square">
            <a:spAutoFit/>
          </a:bodyPr>
          <a:lstStyle/>
          <a:p>
            <a:pPr algn="ctr"/>
            <a:r>
              <a:rPr lang="ru-RU" sz="1600" b="1" dirty="0">
                <a:latin typeface="Times New Roman" pitchFamily="18" charset="0"/>
                <a:cs typeface="Times New Roman" pitchFamily="18" charset="0"/>
              </a:rPr>
              <a:t>Маршрут Победы проходит в Красногорском районе города Каменска-Уральского</a:t>
            </a:r>
            <a:r>
              <a:rPr lang="ru-RU" sz="1600" dirty="0">
                <a:latin typeface="Times New Roman" pitchFamily="18" charset="0"/>
                <a:cs typeface="Times New Roman" pitchFamily="18" charset="0"/>
              </a:rPr>
              <a:t> </a:t>
            </a:r>
          </a:p>
        </p:txBody>
      </p:sp>
      <p:sp>
        <p:nvSpPr>
          <p:cNvPr id="4" name="Прямоугольник 3"/>
          <p:cNvSpPr/>
          <p:nvPr/>
        </p:nvSpPr>
        <p:spPr>
          <a:xfrm>
            <a:off x="0" y="620688"/>
            <a:ext cx="5364088" cy="6232475"/>
          </a:xfrm>
          <a:prstGeom prst="rect">
            <a:avLst/>
          </a:prstGeom>
        </p:spPr>
        <p:txBody>
          <a:bodyPr wrap="square">
            <a:spAutoFit/>
          </a:bodyPr>
          <a:lstStyle/>
          <a:p>
            <a:pPr>
              <a:lnSpc>
                <a:spcPct val="150000"/>
              </a:lnSpc>
            </a:pPr>
            <a:r>
              <a:rPr lang="ru-RU" sz="1400" dirty="0">
                <a:latin typeface="Times New Roman" pitchFamily="18" charset="0"/>
                <a:cs typeface="Times New Roman" pitchFamily="18" charset="0"/>
              </a:rPr>
              <a:t>Памятник «Жителям деревни </a:t>
            </a:r>
            <a:r>
              <a:rPr lang="ru-RU" sz="1400" dirty="0" err="1">
                <a:latin typeface="Times New Roman" pitchFamily="18" charset="0"/>
                <a:cs typeface="Times New Roman" pitchFamily="18" charset="0"/>
              </a:rPr>
              <a:t>Байнова</a:t>
            </a:r>
            <a:r>
              <a:rPr lang="ru-RU" sz="1400" dirty="0">
                <a:latin typeface="Times New Roman" pitchFamily="18" charset="0"/>
                <a:cs typeface="Times New Roman" pitchFamily="18" charset="0"/>
              </a:rPr>
              <a:t>, павшим в боях за </a:t>
            </a:r>
            <a:r>
              <a:rPr lang="ru-RU" sz="1400" dirty="0" smtClean="0">
                <a:latin typeface="Times New Roman" pitchFamily="18" charset="0"/>
                <a:cs typeface="Times New Roman" pitchFamily="18" charset="0"/>
              </a:rPr>
              <a:t>Родину</a:t>
            </a:r>
          </a:p>
          <a:p>
            <a:pPr>
              <a:lnSpc>
                <a:spcPct val="150000"/>
              </a:lnSpc>
            </a:pP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в Великой Отечественной войне 1941-1945 гг.».</a:t>
            </a:r>
          </a:p>
          <a:p>
            <a:pPr>
              <a:lnSpc>
                <a:spcPct val="150000"/>
              </a:lnSpc>
            </a:pPr>
            <a:r>
              <a:rPr lang="ru-RU" sz="1400" dirty="0" smtClean="0">
                <a:latin typeface="Times New Roman" pitchFamily="18" charset="0"/>
                <a:cs typeface="Times New Roman" pitchFamily="18" charset="0"/>
              </a:rPr>
              <a:t>Открыт </a:t>
            </a:r>
            <a:r>
              <a:rPr lang="ru-RU" sz="1400" dirty="0">
                <a:latin typeface="Times New Roman" pitchFamily="18" charset="0"/>
                <a:cs typeface="Times New Roman" pitchFamily="18" charset="0"/>
              </a:rPr>
              <a:t>28 мая 1966 </a:t>
            </a:r>
            <a:r>
              <a:rPr lang="ru-RU" sz="1400" dirty="0" smtClean="0">
                <a:latin typeface="Times New Roman" pitchFamily="18" charset="0"/>
                <a:cs typeface="Times New Roman" pitchFamily="18" charset="0"/>
              </a:rPr>
              <a:t>года, находится</a:t>
            </a:r>
            <a:r>
              <a:rPr lang="ru-RU" sz="1400" dirty="0">
                <a:latin typeface="Times New Roman" pitchFamily="18" charset="0"/>
                <a:cs typeface="Times New Roman" pitchFamily="18" charset="0"/>
              </a:rPr>
              <a:t>: </a:t>
            </a:r>
            <a:r>
              <a:rPr lang="ru-RU" sz="1400" dirty="0" smtClean="0">
                <a:latin typeface="Times New Roman" pitchFamily="18" charset="0"/>
                <a:cs typeface="Times New Roman" pitchFamily="18" charset="0"/>
              </a:rPr>
              <a:t>у  </a:t>
            </a:r>
            <a:r>
              <a:rPr lang="ru-RU" sz="1400" dirty="0">
                <a:latin typeface="Times New Roman" pitchFamily="18" charset="0"/>
                <a:cs typeface="Times New Roman" pitchFamily="18" charset="0"/>
              </a:rPr>
              <a:t>школы № 16 им. В. П. </a:t>
            </a:r>
            <a:r>
              <a:rPr lang="ru-RU" sz="1400" dirty="0" err="1">
                <a:latin typeface="Times New Roman" pitchFamily="18" charset="0"/>
                <a:cs typeface="Times New Roman" pitchFamily="18" charset="0"/>
              </a:rPr>
              <a:t>Шевалева</a:t>
            </a:r>
            <a:r>
              <a:rPr lang="ru-RU" sz="1400" dirty="0">
                <a:latin typeface="Times New Roman" pitchFamily="18" charset="0"/>
                <a:cs typeface="Times New Roman" pitchFamily="18" charset="0"/>
              </a:rPr>
              <a:t> </a:t>
            </a:r>
            <a:r>
              <a:rPr lang="ru-RU" sz="1400" dirty="0" smtClean="0">
                <a:latin typeface="Times New Roman" pitchFamily="18" charset="0"/>
                <a:cs typeface="Times New Roman" pitchFamily="18" charset="0"/>
              </a:rPr>
              <a:t>В </a:t>
            </a:r>
            <a:r>
              <a:rPr lang="ru-RU" sz="1400" dirty="0">
                <a:latin typeface="Times New Roman" pitchFamily="18" charset="0"/>
                <a:cs typeface="Times New Roman" pitchFamily="18" charset="0"/>
              </a:rPr>
              <a:t>день 20-летия Победы, 9 мая 1965 года, на месте будущего монумента был заложен первый камень. Монумент жителям деревни </a:t>
            </a:r>
            <a:r>
              <a:rPr lang="ru-RU" sz="1400" dirty="0" err="1">
                <a:latin typeface="Times New Roman" pitchFamily="18" charset="0"/>
                <a:cs typeface="Times New Roman" pitchFamily="18" charset="0"/>
              </a:rPr>
              <a:t>Байново</a:t>
            </a:r>
            <a:r>
              <a:rPr lang="ru-RU" sz="1400" dirty="0">
                <a:latin typeface="Times New Roman" pitchFamily="18" charset="0"/>
                <a:cs typeface="Times New Roman" pitchFamily="18" charset="0"/>
              </a:rPr>
              <a:t> - один из первых в России школьных памятников героям Великой Отечественной войны. Первая плита, установленная на мемориале в 1966 году, гласила: «Вечная слава воинам, жителям села </a:t>
            </a:r>
            <a:r>
              <a:rPr lang="ru-RU" sz="1400" dirty="0" err="1">
                <a:latin typeface="Times New Roman" pitchFamily="18" charset="0"/>
                <a:cs typeface="Times New Roman" pitchFamily="18" charset="0"/>
              </a:rPr>
              <a:t>Байново</a:t>
            </a:r>
            <a:r>
              <a:rPr lang="ru-RU" sz="1400" dirty="0">
                <a:latin typeface="Times New Roman" pitchFamily="18" charset="0"/>
                <a:cs typeface="Times New Roman" pitchFamily="18" charset="0"/>
              </a:rPr>
              <a:t>, павшим в борьбе с фашизмом в Великой Отечественной войне 1941 – 1945 гг. Октябрята, пионеры, комсомольцы школы № 16. Май 1966 г.» Спустя некоторое время ее и барельеф головы воина в каске по неизвестной ныне причине решили заменить. Вторую табличку спустя десятилетия украли. Сейчас на памятнике установлена уже третья плита с простым текстом: «Жителям деревни </a:t>
            </a:r>
            <a:r>
              <a:rPr lang="ru-RU" sz="1400" dirty="0" err="1">
                <a:latin typeface="Times New Roman" pitchFamily="18" charset="0"/>
                <a:cs typeface="Times New Roman" pitchFamily="18" charset="0"/>
              </a:rPr>
              <a:t>Байново</a:t>
            </a:r>
            <a:r>
              <a:rPr lang="ru-RU" sz="1400" dirty="0">
                <a:latin typeface="Times New Roman" pitchFamily="18" charset="0"/>
                <a:cs typeface="Times New Roman" pitchFamily="18" charset="0"/>
              </a:rPr>
              <a:t>, погибшим в боях за Родину в Великой Отечественной войне 1941-1945 </a:t>
            </a:r>
            <a:r>
              <a:rPr lang="ru-RU" sz="1400" dirty="0" err="1">
                <a:latin typeface="Times New Roman" pitchFamily="18" charset="0"/>
                <a:cs typeface="Times New Roman" pitchFamily="18" charset="0"/>
              </a:rPr>
              <a:t>г.г</a:t>
            </a:r>
            <a:r>
              <a:rPr lang="ru-RU" sz="1400" dirty="0">
                <a:latin typeface="Times New Roman" pitchFamily="18" charset="0"/>
                <a:cs typeface="Times New Roman" pitchFamily="18" charset="0"/>
              </a:rPr>
              <a:t>.». Порядка 90 жителей деревни ушли на фронт в годы Великой Отечественной войны и не вернулись. Установить их имена и фамилии помогла поисковая работа следопытов.</a:t>
            </a:r>
            <a:endParaRPr lang="ru-RU" sz="1400" b="0" i="0" dirty="0">
              <a:effectLst/>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620688"/>
            <a:ext cx="4032371" cy="4001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8449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55776" y="249562"/>
            <a:ext cx="6480720" cy="954107"/>
          </a:xfrm>
          <a:prstGeom prst="rect">
            <a:avLst/>
          </a:prstGeom>
        </p:spPr>
        <p:txBody>
          <a:bodyPr wrap="square">
            <a:spAutoFit/>
          </a:bodyPr>
          <a:lstStyle/>
          <a:p>
            <a:r>
              <a:rPr lang="ru-RU" sz="1400" b="1" dirty="0">
                <a:latin typeface="Times New Roman" pitchFamily="18" charset="0"/>
                <a:cs typeface="Times New Roman" pitchFamily="18" charset="0"/>
              </a:rPr>
              <a:t>Мемориальная доска «Вечная слава защитникам Родины 1941-1945 гг.».</a:t>
            </a:r>
          </a:p>
          <a:p>
            <a:r>
              <a:rPr lang="ru-RU" sz="1400" dirty="0">
                <a:latin typeface="Times New Roman" pitchFamily="18" charset="0"/>
                <a:cs typeface="Times New Roman" pitchFamily="18" charset="0"/>
              </a:rPr>
              <a:t>Открытие этой памятной доски было в декабре 1986 года. На ней высечены 13 фамилий учителей и учащихся школы, погибших в годы Великой Отечественной войны на фронте.</a:t>
            </a:r>
            <a:endParaRPr lang="ru-RU" sz="1400" b="0" i="0" dirty="0">
              <a:effectLst/>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49562"/>
            <a:ext cx="1885494" cy="1955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109736" y="2204864"/>
            <a:ext cx="5544616" cy="1669496"/>
          </a:xfrm>
          <a:prstGeom prst="rect">
            <a:avLst/>
          </a:prstGeom>
        </p:spPr>
        <p:txBody>
          <a:bodyPr wrap="square">
            <a:spAutoFit/>
          </a:bodyPr>
          <a:lstStyle/>
          <a:p>
            <a:pPr lvl="0">
              <a:lnSpc>
                <a:spcPct val="150000"/>
              </a:lnSpc>
            </a:pPr>
            <a:r>
              <a:rPr lang="ru-RU" sz="1400" b="1" dirty="0">
                <a:latin typeface="Times New Roman" pitchFamily="18" charset="0"/>
                <a:cs typeface="Times New Roman" pitchFamily="18" charset="0"/>
              </a:rPr>
              <a:t>Мемориальная доска герою Советского Союза Кадочникову Ивану Петровичу </a:t>
            </a:r>
            <a:r>
              <a:rPr lang="ru-RU" sz="1400" dirty="0">
                <a:latin typeface="Times New Roman" pitchFamily="18" charset="0"/>
                <a:cs typeface="Times New Roman" pitchFamily="18" charset="0"/>
              </a:rPr>
              <a:t>установлена в 80-е годы на доме №6 по Алюминиевой, где он проживал. Там же установлен бюст героя. Открытие бюста состоялось 19 июля 2017 года. Высокой награды Герой Советского Союза Иван Кадочников был удостоен за подвиг, </a:t>
            </a:r>
          </a:p>
        </p:txBody>
      </p:sp>
      <p:pic>
        <p:nvPicPr>
          <p:cNvPr id="819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6772" y="1203669"/>
            <a:ext cx="3290211" cy="2381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107505" y="3857179"/>
            <a:ext cx="8819478" cy="3000821"/>
          </a:xfrm>
          <a:prstGeom prst="rect">
            <a:avLst/>
          </a:prstGeom>
        </p:spPr>
        <p:txBody>
          <a:bodyPr wrap="square">
            <a:spAutoFit/>
          </a:bodyPr>
          <a:lstStyle/>
          <a:p>
            <a:pPr lvl="0">
              <a:lnSpc>
                <a:spcPct val="150000"/>
              </a:lnSpc>
            </a:pPr>
            <a:r>
              <a:rPr lang="ru-RU" sz="1400" dirty="0" smtClean="0">
                <a:solidFill>
                  <a:prstClr val="white"/>
                </a:solidFill>
                <a:latin typeface="Times New Roman" pitchFamily="18" charset="0"/>
                <a:cs typeface="Times New Roman" pitchFamily="18" charset="0"/>
              </a:rPr>
              <a:t> </a:t>
            </a:r>
            <a:r>
              <a:rPr lang="ru-RU" sz="1400" dirty="0">
                <a:solidFill>
                  <a:prstClr val="white"/>
                </a:solidFill>
                <a:latin typeface="Times New Roman" pitchFamily="18" charset="0"/>
                <a:cs typeface="Times New Roman" pitchFamily="18" charset="0"/>
              </a:rPr>
              <a:t>совершенный во время переправы советских войск через Днепр 23-25 сентября 1943 </a:t>
            </a:r>
            <a:r>
              <a:rPr lang="ru-RU" sz="1400" dirty="0" smtClean="0">
                <a:solidFill>
                  <a:prstClr val="white"/>
                </a:solidFill>
                <a:latin typeface="Times New Roman" pitchFamily="18" charset="0"/>
                <a:cs typeface="Times New Roman" pitchFamily="18" charset="0"/>
              </a:rPr>
              <a:t>года.  </a:t>
            </a:r>
            <a:r>
              <a:rPr lang="ru-RU" sz="1400" dirty="0">
                <a:solidFill>
                  <a:prstClr val="white"/>
                </a:solidFill>
                <a:latin typeface="Times New Roman" pitchFamily="18" charset="0"/>
                <a:cs typeface="Times New Roman" pitchFamily="18" charset="0"/>
              </a:rPr>
              <a:t>Под огнем противника гвардии ефрейтор Иван Кадочников вместе с товарищами подготовил плоты и переправил через реку первую группу бойцов. В течение суток переправлял через реку личный состав и технику </a:t>
            </a:r>
            <a:r>
              <a:rPr lang="ru-RU" sz="1400" dirty="0" err="1">
                <a:solidFill>
                  <a:prstClr val="white"/>
                </a:solidFill>
                <a:latin typeface="Times New Roman" pitchFamily="18" charset="0"/>
                <a:cs typeface="Times New Roman" pitchFamily="18" charset="0"/>
              </a:rPr>
              <a:t>передовыхподразделений</a:t>
            </a:r>
            <a:r>
              <a:rPr lang="ru-RU" sz="1400" dirty="0">
                <a:solidFill>
                  <a:prstClr val="white"/>
                </a:solidFill>
                <a:latin typeface="Times New Roman" pitchFamily="18" charset="0"/>
                <a:cs typeface="Times New Roman" pitchFamily="18" charset="0"/>
              </a:rPr>
              <a:t>. Золотая Звезда Героя, Орден Ленина, Орден Отечественной войны II степени, Орден Красной Звезды, медали: «За отвагу», «За оборону Сталинграда», «За взятие Берлина» и «За победу над Германией» - таковы награды гвардии младшего лейтенанта Ивана Петровича Кадочникова. Золотая Звезда Героя, Орден Ленина, Орден Отечественной войны II степени, Орден Красной Звезды, медали: «За отвагу», «За оборону Сталинграда», «За взятие Берлина» и «За победу над Германией» - таковы награды гвардии младшего лейтенанта </a:t>
            </a:r>
            <a:r>
              <a:rPr lang="ru-RU" sz="1400" dirty="0" smtClean="0">
                <a:solidFill>
                  <a:prstClr val="white"/>
                </a:solidFill>
                <a:latin typeface="Times New Roman" pitchFamily="18" charset="0"/>
                <a:cs typeface="Times New Roman" pitchFamily="18" charset="0"/>
              </a:rPr>
              <a:t>И.П. </a:t>
            </a:r>
            <a:r>
              <a:rPr lang="ru-RU" sz="1400" dirty="0">
                <a:solidFill>
                  <a:prstClr val="white"/>
                </a:solidFill>
                <a:latin typeface="Times New Roman" pitchFamily="18" charset="0"/>
                <a:cs typeface="Times New Roman" pitchFamily="18" charset="0"/>
              </a:rPr>
              <a:t>Кадочникова</a:t>
            </a:r>
            <a:endParaRPr lang="ru-RU" dirty="0"/>
          </a:p>
        </p:txBody>
      </p:sp>
    </p:spTree>
    <p:extLst>
      <p:ext uri="{BB962C8B-B14F-4D97-AF65-F5344CB8AC3E}">
        <p14:creationId xmlns:p14="http://schemas.microsoft.com/office/powerpoint/2010/main" val="19970302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870" y="2648617"/>
            <a:ext cx="9000702" cy="4185761"/>
          </a:xfrm>
          <a:prstGeom prst="rect">
            <a:avLst/>
          </a:prstGeom>
        </p:spPr>
        <p:txBody>
          <a:bodyPr wrap="square">
            <a:spAutoFit/>
          </a:bodyPr>
          <a:lstStyle/>
          <a:p>
            <a:r>
              <a:rPr lang="ru-RU" sz="1400" b="1" dirty="0">
                <a:latin typeface="Times New Roman" pitchFamily="18" charset="0"/>
                <a:cs typeface="Times New Roman" pitchFamily="18" charset="0"/>
              </a:rPr>
              <a:t>Мемориал уральским </a:t>
            </a:r>
            <a:r>
              <a:rPr lang="ru-RU" sz="1400" b="1" dirty="0" err="1">
                <a:latin typeface="Times New Roman" pitchFamily="18" charset="0"/>
                <a:cs typeface="Times New Roman" pitchFamily="18" charset="0"/>
              </a:rPr>
              <a:t>алюминщикам</a:t>
            </a:r>
            <a:r>
              <a:rPr lang="ru-RU" sz="1400" b="1" dirty="0">
                <a:latin typeface="Times New Roman" pitchFamily="18" charset="0"/>
                <a:cs typeface="Times New Roman" pitchFamily="18" charset="0"/>
              </a:rPr>
              <a:t>, павшим в боях с немецко-фашистскими захватчиками</a:t>
            </a:r>
            <a:r>
              <a:rPr lang="ru-RU" sz="1400" dirty="0">
                <a:latin typeface="Times New Roman" pitchFamily="18" charset="0"/>
                <a:cs typeface="Times New Roman" pitchFamily="18" charset="0"/>
              </a:rPr>
              <a:t>.</a:t>
            </a:r>
          </a:p>
          <a:p>
            <a:r>
              <a:rPr lang="ru-RU" sz="1400" dirty="0" smtClean="0">
                <a:latin typeface="Times New Roman" pitchFamily="18" charset="0"/>
                <a:cs typeface="Times New Roman" pitchFamily="18" charset="0"/>
              </a:rPr>
              <a:t>Находится:, </a:t>
            </a:r>
            <a:r>
              <a:rPr lang="ru-RU" sz="1400" dirty="0">
                <a:latin typeface="Times New Roman" pitchFamily="18" charset="0"/>
                <a:cs typeface="Times New Roman" pitchFamily="18" charset="0"/>
              </a:rPr>
              <a:t>напротив ДК УАЗа Мемориальный комплекс уральским </a:t>
            </a:r>
            <a:r>
              <a:rPr lang="ru-RU" sz="1400" dirty="0" err="1">
                <a:latin typeface="Times New Roman" pitchFamily="18" charset="0"/>
                <a:cs typeface="Times New Roman" pitchFamily="18" charset="0"/>
              </a:rPr>
              <a:t>алюминщикам</a:t>
            </a:r>
            <a:r>
              <a:rPr lang="ru-RU" sz="1400" dirty="0">
                <a:latin typeface="Times New Roman" pitchFamily="18" charset="0"/>
                <a:cs typeface="Times New Roman" pitchFamily="18" charset="0"/>
              </a:rPr>
              <a:t> был открыт 7 сентября 1969 года. Сооружен в память о работниках Уральского Ордена Ленина алюминиевого завода, погибших в годы Великой Отечественной войны</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Мемориал состоит из четырех частей: Стены памяти, скульптуры «Скорбящая мать», вечного огня и прямоугольной стелы</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На мемориальных плитах увековечены более трех сотен фамилий погибших. Над ними склонилась и скорбит женщина-мать. Скульптура Скорбящей матери является центральной деталью композиции мемориала. По задумке автора </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не только лицо героини, но и жесты, положение ее одежды, должны были передать чувство безутешного горя. Именно поэтому на тяжеловесном одеянии Матери видна каждая складка. Моделью для скульптуры «Скорбящая мать» стала методист отдела технического обучения Уральского алюминиевого завода Зинаида Николаевна Черепанова. Высота статуи «Скорбящая мать» достигает порядка 4 метров. На стене, помимо надписи «Уральским </a:t>
            </a:r>
            <a:r>
              <a:rPr lang="ru-RU" sz="1400" dirty="0" err="1">
                <a:latin typeface="Times New Roman" pitchFamily="18" charset="0"/>
                <a:cs typeface="Times New Roman" pitchFamily="18" charset="0"/>
              </a:rPr>
              <a:t>алюминщикам</a:t>
            </a:r>
            <a:r>
              <a:rPr lang="ru-RU" sz="1400" dirty="0">
                <a:latin typeface="Times New Roman" pitchFamily="18" charset="0"/>
                <a:cs typeface="Times New Roman" pitchFamily="18" charset="0"/>
              </a:rPr>
              <a:t>, павшим в боях с немецко-фашистскими захватчиками» во всю длину, находится 32 мраморные плиты с именами. В год открытия монумента восемь плит остались незаполненными. Автор намеренно сделал это, потому что догадывался, что предоставленный ему список погибших окажется неполным. Так и случилось – впоследствии на адрес завода начали приходить письма с историями и фамилиями неуказанных бойцов. Скульптор был вынужден брать в руки молоток и зубило, чтоб отчеканить недостающие имена. Лишь через 50 лет после Победы все плиты оказались заполненными. С правой стороны мемориала расположилась легкая четырехгранная стела. На одной ее стороне находился известная надпись «Никто не забыт – ничто не забыто». Завершает фигуру красная звезда — символ Советской Армии, боевой награды и СССР в целом.</a:t>
            </a:r>
            <a:endParaRPr lang="ru-RU" sz="1400" b="0" i="0" dirty="0">
              <a:effectLst/>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70" y="-37687"/>
            <a:ext cx="8604448" cy="268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76679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turizmkamensk.ru/gallery/default/moddocument/890/4dd67311fc10829d68e7ceeea377311815146736.jpg">
            <a:hlinkClick r:id="rId2" tooltip="пушка"/>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3874" y="167163"/>
            <a:ext cx="3324880" cy="240217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07504" y="166903"/>
            <a:ext cx="5544616" cy="523220"/>
          </a:xfrm>
          <a:prstGeom prst="rect">
            <a:avLst/>
          </a:prstGeom>
        </p:spPr>
        <p:txBody>
          <a:bodyPr wrap="square">
            <a:spAutoFit/>
          </a:bodyPr>
          <a:lstStyle/>
          <a:p>
            <a:r>
              <a:rPr lang="ru-RU" sz="1400" b="1" dirty="0" smtClean="0"/>
              <a:t>Памятник </a:t>
            </a:r>
            <a:r>
              <a:rPr lang="ru-RU" sz="1400" b="1" dirty="0"/>
              <a:t>труженикам тыла – рабочим филиала «Свердловский», ОАО «ТГК-9», ПП «</a:t>
            </a:r>
            <a:r>
              <a:rPr lang="ru-RU" sz="1400" b="1" dirty="0" err="1"/>
              <a:t>Красногорская</a:t>
            </a:r>
            <a:r>
              <a:rPr lang="ru-RU" sz="1400" b="1" dirty="0"/>
              <a:t> ТЭЦ».</a:t>
            </a:r>
          </a:p>
        </p:txBody>
      </p:sp>
      <p:sp>
        <p:nvSpPr>
          <p:cNvPr id="6" name="Прямоугольник 5"/>
          <p:cNvSpPr/>
          <p:nvPr/>
        </p:nvSpPr>
        <p:spPr>
          <a:xfrm>
            <a:off x="107504" y="690123"/>
            <a:ext cx="5688632" cy="1992661"/>
          </a:xfrm>
          <a:prstGeom prst="rect">
            <a:avLst/>
          </a:prstGeom>
        </p:spPr>
        <p:txBody>
          <a:bodyPr wrap="square">
            <a:spAutoFit/>
          </a:bodyPr>
          <a:lstStyle/>
          <a:p>
            <a:pPr>
              <a:lnSpc>
                <a:spcPct val="150000"/>
              </a:lnSpc>
            </a:pPr>
            <a:r>
              <a:rPr lang="ru-RU" sz="1400" dirty="0"/>
              <a:t>В годы войны </a:t>
            </a:r>
            <a:r>
              <a:rPr lang="ru-RU" sz="1400" dirty="0" err="1"/>
              <a:t>Красногорская</a:t>
            </a:r>
            <a:r>
              <a:rPr lang="ru-RU" sz="1400" dirty="0"/>
              <a:t> ТЭЦ стала самой крупной на то время электростанцией на Урале, обеспечивая Уральский алюминиевый </a:t>
            </a:r>
            <a:endParaRPr lang="ru-RU" sz="1400" dirty="0" smtClean="0"/>
          </a:p>
          <a:p>
            <a:pPr>
              <a:lnSpc>
                <a:spcPct val="150000"/>
              </a:lnSpc>
            </a:pPr>
            <a:r>
              <a:rPr lang="ru-RU" sz="1400" dirty="0" smtClean="0"/>
              <a:t>завод </a:t>
            </a:r>
            <a:r>
              <a:rPr lang="ru-RU" sz="1400" dirty="0"/>
              <a:t>электроэнергией и паром. Красной Армии требовался крылатый металл, а УАЗ противостоял 20 алюминиевым заводам Европы, работавшим на рейх. 1 апреля 1945 года </a:t>
            </a:r>
            <a:r>
              <a:rPr lang="ru-RU" sz="1400" dirty="0" err="1"/>
              <a:t>Красногорская</a:t>
            </a:r>
            <a:r>
              <a:rPr lang="ru-RU" sz="1400" dirty="0"/>
              <a:t> ТЭЦ и её коллектив получили высшую награду – орден Ленина.</a:t>
            </a:r>
          </a:p>
        </p:txBody>
      </p:sp>
      <p:sp>
        <p:nvSpPr>
          <p:cNvPr id="7" name="Прямоугольник 6"/>
          <p:cNvSpPr/>
          <p:nvPr/>
        </p:nvSpPr>
        <p:spPr>
          <a:xfrm>
            <a:off x="134967" y="2682784"/>
            <a:ext cx="8743787" cy="700000"/>
          </a:xfrm>
          <a:prstGeom prst="rect">
            <a:avLst/>
          </a:prstGeom>
        </p:spPr>
        <p:txBody>
          <a:bodyPr wrap="square">
            <a:spAutoFit/>
          </a:bodyPr>
          <a:lstStyle/>
          <a:p>
            <a:pPr algn="ctr">
              <a:lnSpc>
                <a:spcPct val="150000"/>
              </a:lnSpc>
            </a:pPr>
            <a:r>
              <a:rPr lang="ru-RU" sz="1400" b="1" dirty="0"/>
              <a:t>Памятник «Самолет-истребитель «ЯК» установлен на площади перед Уральским алюминиевым заводом</a:t>
            </a:r>
            <a:r>
              <a:rPr lang="ru-RU" sz="1400" b="1" dirty="0" smtClean="0"/>
              <a:t>..</a:t>
            </a:r>
            <a:endParaRPr lang="ru-RU" sz="1400" b="1" dirty="0"/>
          </a:p>
        </p:txBody>
      </p:sp>
      <p:sp>
        <p:nvSpPr>
          <p:cNvPr id="8" name="Прямоугольник 7"/>
          <p:cNvSpPr/>
          <p:nvPr/>
        </p:nvSpPr>
        <p:spPr>
          <a:xfrm>
            <a:off x="251520" y="3269335"/>
            <a:ext cx="4572000" cy="2638992"/>
          </a:xfrm>
          <a:prstGeom prst="rect">
            <a:avLst/>
          </a:prstGeom>
        </p:spPr>
        <p:txBody>
          <a:bodyPr>
            <a:spAutoFit/>
          </a:bodyPr>
          <a:lstStyle/>
          <a:p>
            <a:pPr>
              <a:lnSpc>
                <a:spcPct val="150000"/>
              </a:lnSpc>
            </a:pPr>
            <a:r>
              <a:rPr lang="ru-RU" sz="1400" dirty="0">
                <a:latin typeface="Times New Roman" pitchFamily="18" charset="0"/>
                <a:cs typeface="Times New Roman" pitchFamily="18" charset="0"/>
              </a:rPr>
              <a:t>Как дань уважения подвигу тружеников тыла, около центральной проходной завода был открыт памятник самолет-истребитель «ЯК». Он был открыт в честь эскадрильи «Уральский </a:t>
            </a:r>
            <a:r>
              <a:rPr lang="ru-RU" sz="1400" dirty="0" err="1">
                <a:latin typeface="Times New Roman" pitchFamily="18" charset="0"/>
                <a:cs typeface="Times New Roman" pitchFamily="18" charset="0"/>
              </a:rPr>
              <a:t>алюминщик</a:t>
            </a:r>
            <a:r>
              <a:rPr lang="ru-RU" sz="1400" dirty="0">
                <a:latin typeface="Times New Roman" pitchFamily="18" charset="0"/>
                <a:cs typeface="Times New Roman" pitchFamily="18" charset="0"/>
              </a:rPr>
              <a:t>», созданной в 1943 году на собранные заводчанами средства. Эта объемная композиция была открыта в преддверии 60-летия УАЗа и 60-летия Победы. Автор идеи ― генеральный директор ОАО «УАЗ-СУАЛ» Б.И. </a:t>
            </a:r>
            <a:r>
              <a:rPr lang="ru-RU" sz="1400" dirty="0" err="1">
                <a:latin typeface="Times New Roman" pitchFamily="18" charset="0"/>
                <a:cs typeface="Times New Roman" pitchFamily="18" charset="0"/>
              </a:rPr>
              <a:t>Смоляницкий</a:t>
            </a:r>
            <a:r>
              <a:rPr lang="ru-RU" sz="1400" dirty="0">
                <a:latin typeface="Times New Roman" pitchFamily="18" charset="0"/>
                <a:cs typeface="Times New Roman" pitchFamily="18" charset="0"/>
              </a:rPr>
              <a:t>.</a:t>
            </a:r>
          </a:p>
        </p:txBody>
      </p:sp>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5602" y="3269334"/>
            <a:ext cx="4128216" cy="3184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79655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3264" y="70383"/>
            <a:ext cx="2750544" cy="6340197"/>
          </a:xfrm>
          <a:prstGeom prst="rect">
            <a:avLst/>
          </a:prstGeom>
        </p:spPr>
        <p:txBody>
          <a:bodyPr wrap="square">
            <a:spAutoFit/>
          </a:bodyPr>
          <a:lstStyle/>
          <a:p>
            <a:r>
              <a:rPr lang="ru-RU" sz="1400" dirty="0" smtClean="0">
                <a:latin typeface="Times New Roman" pitchFamily="18" charset="0"/>
                <a:cs typeface="Times New Roman" pitchFamily="18" charset="0"/>
              </a:rPr>
              <a:t>. Открыт - 23 сентября 2006 года. Находится: у храма Покрова Пресвятой Богородицы.. Центр памятника – скульптура солдата, которого достигла вражеская пуля. Боец подпоясан офицерской портупеей, тогда как носит погоны рядового. Он обут в ботинки с обмотками, которые практически исчезли к середине войны, но в гимнастерку, введенную в 1943 году. Подобные детали делают образ бойца реалистичным. Так, например, отразился тот факт, что солдатский состав не всегда хорошо снабжали. В руках у солдата – винтовка Мосина с примкнутым игольчатым штыком. Это распространенное оружие Красной армии времен Великой Отечественной войны.</a:t>
            </a:r>
            <a:r>
              <a:rPr lang="ru-RU" sz="1400" dirty="0">
                <a:solidFill>
                  <a:prstClr val="white"/>
                </a:solidFill>
                <a:latin typeface="Times New Roman" pitchFamily="18" charset="0"/>
                <a:cs typeface="Times New Roman" pitchFamily="18" charset="0"/>
              </a:rPr>
              <a:t> Скульптура солдата полая внутри.. В правой части постамента есть место для памятного огня – его зажигают в дни военных праздников. Особе внимание авторы памятника уделили бронзовым звездам.</a:t>
            </a:r>
            <a:r>
              <a:rPr lang="ru-RU" sz="1400" dirty="0" smtClean="0">
                <a:latin typeface="Times New Roman" pitchFamily="18" charset="0"/>
                <a:cs typeface="Times New Roman" pitchFamily="18" charset="0"/>
              </a:rPr>
              <a:t> </a:t>
            </a:r>
            <a:endParaRPr lang="ru-RU" sz="1400" b="0" i="0" dirty="0">
              <a:effectLst/>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1556792"/>
            <a:ext cx="3888431"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732239" y="70383"/>
            <a:ext cx="2195736" cy="6555641"/>
          </a:xfrm>
          <a:prstGeom prst="rect">
            <a:avLst/>
          </a:prstGeom>
        </p:spPr>
        <p:txBody>
          <a:bodyPr wrap="square">
            <a:spAutoFit/>
          </a:bodyPr>
          <a:lstStyle/>
          <a:p>
            <a:r>
              <a:rPr lang="ru-RU" sz="1400" dirty="0" smtClean="0">
                <a:solidFill>
                  <a:prstClr val="white"/>
                </a:solidFill>
                <a:latin typeface="Times New Roman" pitchFamily="18" charset="0"/>
                <a:cs typeface="Times New Roman" pitchFamily="18" charset="0"/>
              </a:rPr>
              <a:t>Они </a:t>
            </a:r>
            <a:r>
              <a:rPr lang="ru-RU" sz="1400" dirty="0">
                <a:solidFill>
                  <a:prstClr val="white"/>
                </a:solidFill>
                <a:latin typeface="Times New Roman" pitchFamily="18" charset="0"/>
                <a:cs typeface="Times New Roman" pitchFamily="18" charset="0"/>
              </a:rPr>
              <a:t>имеют несколько значений, самые очевидные: внешняя часть боевых наград (например, ордена Отечественной Войны, Суворова, Александра Невского), символ СССР и Красной армии. В правом верхнем углу памятника – групповой барельеф солдатских лиц. Все мужчины разного возраста. На лицах разные эмоции: от страха первой атаки до яростного боевого оскала. Все воины изображены в хвосте падающей звезды. Они продолжают наступать, но их уже нет на этом свете. Ранее на месте мемориала высился четырехгранный обелиск со звездой на вершине. Плита с фамилиями павших односельчан стояла левее. Долгое время перечень имен был неполным. </a:t>
            </a:r>
            <a:endParaRPr lang="ru-RU" dirty="0"/>
          </a:p>
        </p:txBody>
      </p:sp>
      <p:sp>
        <p:nvSpPr>
          <p:cNvPr id="6" name="Прямоугольник 5"/>
          <p:cNvSpPr/>
          <p:nvPr/>
        </p:nvSpPr>
        <p:spPr>
          <a:xfrm>
            <a:off x="2843808" y="188640"/>
            <a:ext cx="3888431" cy="738664"/>
          </a:xfrm>
          <a:prstGeom prst="rect">
            <a:avLst/>
          </a:prstGeom>
        </p:spPr>
        <p:txBody>
          <a:bodyPr wrap="square">
            <a:spAutoFit/>
          </a:bodyPr>
          <a:lstStyle/>
          <a:p>
            <a:pPr lvl="0" algn="ctr"/>
            <a:r>
              <a:rPr lang="ru-RU" sz="1400" b="1" dirty="0">
                <a:solidFill>
                  <a:prstClr val="white"/>
                </a:solidFill>
                <a:latin typeface="Times New Roman" pitchFamily="18" charset="0"/>
                <a:cs typeface="Times New Roman" pitchFamily="18" charset="0"/>
              </a:rPr>
              <a:t>Мемориальный комплекс в честь памяти жителей деревни Волкова, погибших на фронтах Великой Отечественной войны</a:t>
            </a:r>
            <a:r>
              <a:rPr lang="ru-RU" sz="1400" dirty="0">
                <a:solidFill>
                  <a:prstClr val="white"/>
                </a:solidFill>
                <a:latin typeface="Times New Roman" pitchFamily="18" charset="0"/>
                <a:cs typeface="Times New Roman" pitchFamily="18" charset="0"/>
              </a:rPr>
              <a:t>.</a:t>
            </a:r>
          </a:p>
        </p:txBody>
      </p:sp>
    </p:spTree>
    <p:extLst>
      <p:ext uri="{BB962C8B-B14F-4D97-AF65-F5344CB8AC3E}">
        <p14:creationId xmlns:p14="http://schemas.microsoft.com/office/powerpoint/2010/main" val="14133518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77071"/>
            <a:ext cx="8892480" cy="280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07504" y="155833"/>
            <a:ext cx="9036496" cy="4401205"/>
          </a:xfrm>
          <a:prstGeom prst="rect">
            <a:avLst/>
          </a:prstGeom>
        </p:spPr>
        <p:txBody>
          <a:bodyPr wrap="square">
            <a:spAutoFit/>
          </a:bodyPr>
          <a:lstStyle/>
          <a:p>
            <a:pPr algn="ctr"/>
            <a:r>
              <a:rPr lang="ru-RU" sz="1400" b="1" dirty="0">
                <a:latin typeface="Times New Roman" pitchFamily="18" charset="0"/>
                <a:cs typeface="Times New Roman" pitchFamily="18" charset="0"/>
              </a:rPr>
              <a:t>Мемориал погибшим жителям деревни </a:t>
            </a:r>
            <a:r>
              <a:rPr lang="ru-RU" sz="1400" b="1" dirty="0" err="1">
                <a:latin typeface="Times New Roman" pitchFamily="18" charset="0"/>
                <a:cs typeface="Times New Roman" pitchFamily="18" charset="0"/>
              </a:rPr>
              <a:t>Монастырка</a:t>
            </a:r>
            <a:r>
              <a:rPr lang="ru-RU" sz="1400" b="1" dirty="0">
                <a:latin typeface="Times New Roman" pitchFamily="18" charset="0"/>
                <a:cs typeface="Times New Roman" pitchFamily="18" charset="0"/>
              </a:rPr>
              <a:t>.</a:t>
            </a:r>
          </a:p>
          <a:p>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Открыт 9 мая 2015 года</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Нынешний памятник в деревне </a:t>
            </a:r>
            <a:r>
              <a:rPr lang="ru-RU" sz="1400" dirty="0" err="1">
                <a:latin typeface="Times New Roman" pitchFamily="18" charset="0"/>
                <a:cs typeface="Times New Roman" pitchFamily="18" charset="0"/>
              </a:rPr>
              <a:t>Монастырка</a:t>
            </a:r>
            <a:r>
              <a:rPr lang="ru-RU" sz="1400" dirty="0">
                <a:latin typeface="Times New Roman" pitchFamily="18" charset="0"/>
                <a:cs typeface="Times New Roman" pitchFamily="18" charset="0"/>
              </a:rPr>
              <a:t> – второй по счету. Первый мемориал погибшим односельчанам был открыт в 1965 году. Он представлял собой бетонный обелиск на квадратном одноступенчатом бетонном же основании. Его остроконечную вершину венчала металлическая красная звезда. В двух метрах от памятника на четырех металлических столбах была установлена плита со списком павших в боях Великой Отечественной войны жителей </a:t>
            </a:r>
            <a:r>
              <a:rPr lang="ru-RU" sz="1400" dirty="0" smtClean="0">
                <a:latin typeface="Times New Roman" pitchFamily="18" charset="0"/>
                <a:cs typeface="Times New Roman" pitchFamily="18" charset="0"/>
              </a:rPr>
              <a:t>деревни </a:t>
            </a:r>
            <a:r>
              <a:rPr lang="ru-RU" sz="1400" dirty="0">
                <a:latin typeface="Times New Roman" pitchFamily="18" charset="0"/>
                <a:cs typeface="Times New Roman" pitchFamily="18" charset="0"/>
              </a:rPr>
              <a:t>Силуэт памятника напоминает знамя: развивающееся полотнище прикреплено к древку с </a:t>
            </a:r>
            <a:r>
              <a:rPr lang="ru-RU" sz="1400" dirty="0" err="1">
                <a:latin typeface="Times New Roman" pitchFamily="18" charset="0"/>
                <a:cs typeface="Times New Roman" pitchFamily="18" charset="0"/>
              </a:rPr>
              <a:t>навершием</a:t>
            </a:r>
            <a:r>
              <a:rPr lang="ru-RU" sz="1400" dirty="0">
                <a:latin typeface="Times New Roman" pitchFamily="18" charset="0"/>
                <a:cs typeface="Times New Roman" pitchFamily="18" charset="0"/>
              </a:rPr>
              <a:t> - звездой, двумя шнурами и орденской лентой. «Полотно» знамени оформлено в виде кирпичной стены. Это символизирует твердость солдат и русского народа в целом, а также показывает нерушимость государственных границ. Стену пересекает надпись «Слава павшим воинам деревни </a:t>
            </a:r>
            <a:r>
              <a:rPr lang="ru-RU" sz="1400" dirty="0" err="1">
                <a:latin typeface="Times New Roman" pitchFamily="18" charset="0"/>
                <a:cs typeface="Times New Roman" pitchFamily="18" charset="0"/>
              </a:rPr>
              <a:t>Монастырка</a:t>
            </a:r>
            <a:r>
              <a:rPr lang="ru-RU" sz="1400" dirty="0">
                <a:latin typeface="Times New Roman" pitchFamily="18" charset="0"/>
                <a:cs typeface="Times New Roman" pitchFamily="18" charset="0"/>
              </a:rPr>
              <a:t>». Она сделана по аналогии с надписью на знамени Победы. В левой верхней части «полотнища», где у флагов СССР располагался серп и молот – цифры с датами войны «1941-1945». Пятиконечная звезда – символ Советского Союза и Красной армии - является самой высокой точкой мемориала. Динамика элементов памятника будто показывает – звезда движется ввысь. Это по-своему символично: в 1941 году СССР не был готов к войне, однако, выстоял и смог дать отпор врагу. В центре памятника – чугунный рельеф с портретом солдата. Черты его лица твердые – мужчина показывает, что готов защищать Родину. Голова бойца повернута влево– на запад, откуда вероломно напали фашисты. То, что солдат изображен один показывает единение всех войск под одной идеей - борьбе с врагом. На голове солдата каска СШ-40, на плечах плащ- палатка. В кулаке он крепко сжимает цевье винтовки. Памятник построен на народные деньги. В годы войны из </a:t>
            </a:r>
            <a:r>
              <a:rPr lang="ru-RU" sz="1400" dirty="0" err="1">
                <a:latin typeface="Times New Roman" pitchFamily="18" charset="0"/>
                <a:cs typeface="Times New Roman" pitchFamily="18" charset="0"/>
              </a:rPr>
              <a:t>Монастырки</a:t>
            </a:r>
            <a:r>
              <a:rPr lang="ru-RU" sz="1400" dirty="0">
                <a:latin typeface="Times New Roman" pitchFamily="18" charset="0"/>
                <a:cs typeface="Times New Roman" pitchFamily="18" charset="0"/>
              </a:rPr>
              <a:t> ушли на фронт 366 человек. Домой вернулось 153. Имена погибших жителей </a:t>
            </a:r>
            <a:r>
              <a:rPr lang="ru-RU" sz="1400" dirty="0" err="1">
                <a:latin typeface="Times New Roman" pitchFamily="18" charset="0"/>
                <a:cs typeface="Times New Roman" pitchFamily="18" charset="0"/>
              </a:rPr>
              <a:t>Монастырки</a:t>
            </a:r>
            <a:r>
              <a:rPr lang="ru-RU" sz="1400" dirty="0">
                <a:latin typeface="Times New Roman" pitchFamily="18" charset="0"/>
                <a:cs typeface="Times New Roman" pitchFamily="18" charset="0"/>
              </a:rPr>
              <a:t> </a:t>
            </a:r>
            <a:r>
              <a:rPr lang="ru-RU" sz="1400" dirty="0">
                <a:solidFill>
                  <a:schemeClr val="bg1"/>
                </a:solidFill>
                <a:latin typeface="Times New Roman" pitchFamily="18" charset="0"/>
                <a:cs typeface="Times New Roman" pitchFamily="18" charset="0"/>
              </a:rPr>
              <a:t>расположены на 12чугунных плитах. В мартирологе прежнего памятника-обелиска </a:t>
            </a:r>
            <a:r>
              <a:rPr lang="ru-RU" sz="1400" dirty="0">
                <a:latin typeface="Times New Roman" pitchFamily="18" charset="0"/>
                <a:cs typeface="Times New Roman" pitchFamily="18" charset="0"/>
              </a:rPr>
              <a:t>было 167 фамилий. К моменту </a:t>
            </a:r>
            <a:r>
              <a:rPr lang="ru-RU" sz="1400" dirty="0">
                <a:solidFill>
                  <a:schemeClr val="bg1"/>
                </a:solidFill>
                <a:latin typeface="Times New Roman" pitchFamily="18" charset="0"/>
                <a:cs typeface="Times New Roman" pitchFamily="18" charset="0"/>
              </a:rPr>
              <a:t>открытия нового мемориала список пополнился до 220 </a:t>
            </a:r>
            <a:r>
              <a:rPr lang="ru-RU" sz="1400" dirty="0" smtClean="0">
                <a:solidFill>
                  <a:schemeClr val="bg1"/>
                </a:solidFill>
                <a:latin typeface="Times New Roman" pitchFamily="18" charset="0"/>
                <a:cs typeface="Times New Roman" pitchFamily="18" charset="0"/>
              </a:rPr>
              <a:t>имен</a:t>
            </a:r>
            <a:endParaRPr lang="ru-RU" sz="1400" b="0" i="0" dirty="0">
              <a:solidFill>
                <a:schemeClr val="bg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5161836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548680"/>
            <a:ext cx="8712968" cy="1754326"/>
          </a:xfrm>
          <a:prstGeom prst="rect">
            <a:avLst/>
          </a:prstGeom>
        </p:spPr>
        <p:txBody>
          <a:bodyPr wrap="square">
            <a:spAutoFit/>
          </a:bodyPr>
          <a:lstStyle/>
          <a:p>
            <a:pPr algn="ctr"/>
            <a:r>
              <a:rPr lang="ru-RU" dirty="0">
                <a:latin typeface="Times New Roman" pitchFamily="18" charset="0"/>
                <a:cs typeface="Times New Roman" pitchFamily="18" charset="0"/>
              </a:rPr>
              <a:t>Информацию подготовила : </a:t>
            </a:r>
          </a:p>
          <a:p>
            <a:pPr algn="ctr"/>
            <a:r>
              <a:rPr lang="ru-RU" dirty="0">
                <a:latin typeface="Times New Roman" pitchFamily="18" charset="0"/>
                <a:cs typeface="Times New Roman" pitchFamily="18" charset="0"/>
              </a:rPr>
              <a:t>Специалист по социальной работе Киричек В.М.</a:t>
            </a:r>
          </a:p>
          <a:p>
            <a:pPr algn="ctr"/>
            <a:r>
              <a:rPr lang="ru-RU" dirty="0">
                <a:latin typeface="Times New Roman" pitchFamily="18" charset="0"/>
                <a:cs typeface="Times New Roman" pitchFamily="18" charset="0"/>
              </a:rPr>
              <a:t>Участок №</a:t>
            </a:r>
            <a:r>
              <a:rPr lang="ru-RU" dirty="0" smtClean="0">
                <a:latin typeface="Times New Roman" pitchFamily="18" charset="0"/>
                <a:cs typeface="Times New Roman" pitchFamily="18" charset="0"/>
              </a:rPr>
              <a:t>7</a:t>
            </a:r>
          </a:p>
          <a:p>
            <a:pPr algn="ctr"/>
            <a:endParaRPr lang="ru-RU" dirty="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algn="ctr"/>
            <a:r>
              <a:rPr lang="ru-RU" dirty="0">
                <a:latin typeface="Times New Roman" pitchFamily="18" charset="0"/>
                <a:cs typeface="Times New Roman" pitchFamily="18" charset="0"/>
              </a:rPr>
              <a:t>В работе были использованы материалы из</a:t>
            </a:r>
            <a:r>
              <a:rPr lang="ru-RU" dirty="0" smtClean="0">
                <a:latin typeface="Times New Roman" pitchFamily="18" charset="0"/>
                <a:cs typeface="Times New Roman" pitchFamily="18" charset="0"/>
              </a:rPr>
              <a:t>:</a:t>
            </a:r>
            <a:endParaRPr lang="ru-RU" sz="1600" u="sng" spc="20" dirty="0" smtClean="0">
              <a:solidFill>
                <a:srgbClr val="0000FF"/>
              </a:solidFill>
              <a:latin typeface="Times New Roman" pitchFamily="18" charset="0"/>
              <a:cs typeface="Times New Roman"/>
            </a:endParaRPr>
          </a:p>
        </p:txBody>
      </p:sp>
      <p:sp>
        <p:nvSpPr>
          <p:cNvPr id="4" name="Прямоугольник 3"/>
          <p:cNvSpPr/>
          <p:nvPr/>
        </p:nvSpPr>
        <p:spPr>
          <a:xfrm>
            <a:off x="233567" y="2598003"/>
            <a:ext cx="8424936" cy="369332"/>
          </a:xfrm>
          <a:prstGeom prst="rect">
            <a:avLst/>
          </a:prstGeom>
        </p:spPr>
        <p:txBody>
          <a:bodyPr wrap="square">
            <a:spAutoFit/>
          </a:bodyPr>
          <a:lstStyle/>
          <a:p>
            <a:r>
              <a:rPr lang="ru-RU" dirty="0" smtClean="0"/>
              <a:t>1.</a:t>
            </a:r>
            <a:r>
              <a:rPr lang="en-US" dirty="0" smtClean="0"/>
              <a:t>https</a:t>
            </a:r>
            <a:r>
              <a:rPr lang="en-US" dirty="0"/>
              <a:t>://turizmkamensk.ru/news/marshrut-pobedy-v-kamenske-uralskom</a:t>
            </a:r>
            <a:endParaRPr lang="ru-RU" dirty="0"/>
          </a:p>
        </p:txBody>
      </p:sp>
      <p:sp>
        <p:nvSpPr>
          <p:cNvPr id="5" name="Прямоугольник 4"/>
          <p:cNvSpPr/>
          <p:nvPr/>
        </p:nvSpPr>
        <p:spPr>
          <a:xfrm>
            <a:off x="251520" y="2967335"/>
            <a:ext cx="8424936" cy="369332"/>
          </a:xfrm>
          <a:prstGeom prst="rect">
            <a:avLst/>
          </a:prstGeom>
        </p:spPr>
        <p:txBody>
          <a:bodyPr wrap="square">
            <a:spAutoFit/>
          </a:bodyPr>
          <a:lstStyle/>
          <a:p>
            <a:r>
              <a:rPr lang="ru-RU" dirty="0" smtClean="0"/>
              <a:t>2.</a:t>
            </a:r>
            <a:r>
              <a:rPr lang="en-US" dirty="0" smtClean="0"/>
              <a:t>https</a:t>
            </a:r>
            <a:r>
              <a:rPr lang="en-US" dirty="0"/>
              <a:t>://kamensk-uralskiy.com/pamyatniki/124-pamyatnik-kunavinu</a:t>
            </a:r>
            <a:endParaRPr lang="ru-RU" dirty="0"/>
          </a:p>
        </p:txBody>
      </p:sp>
      <p:sp>
        <p:nvSpPr>
          <p:cNvPr id="6" name="Прямоугольник 5"/>
          <p:cNvSpPr/>
          <p:nvPr/>
        </p:nvSpPr>
        <p:spPr>
          <a:xfrm>
            <a:off x="251520" y="3360296"/>
            <a:ext cx="6750496" cy="369332"/>
          </a:xfrm>
          <a:prstGeom prst="rect">
            <a:avLst/>
          </a:prstGeom>
        </p:spPr>
        <p:txBody>
          <a:bodyPr wrap="square">
            <a:spAutoFit/>
          </a:bodyPr>
          <a:lstStyle/>
          <a:p>
            <a:r>
              <a:rPr lang="ru-RU" dirty="0" smtClean="0"/>
              <a:t>3.</a:t>
            </a:r>
            <a:r>
              <a:rPr lang="en-US" dirty="0" smtClean="0"/>
              <a:t>https</a:t>
            </a:r>
            <a:r>
              <a:rPr lang="en-US" dirty="0"/>
              <a:t>://memory-map.1sept.ru/memorial-4305</a:t>
            </a:r>
            <a:endParaRPr lang="ru-RU" dirty="0"/>
          </a:p>
        </p:txBody>
      </p:sp>
      <p:sp>
        <p:nvSpPr>
          <p:cNvPr id="7" name="Прямоугольник 6"/>
          <p:cNvSpPr/>
          <p:nvPr/>
        </p:nvSpPr>
        <p:spPr>
          <a:xfrm>
            <a:off x="251520" y="3729628"/>
            <a:ext cx="8136904" cy="369332"/>
          </a:xfrm>
          <a:prstGeom prst="rect">
            <a:avLst/>
          </a:prstGeom>
        </p:spPr>
        <p:txBody>
          <a:bodyPr wrap="square">
            <a:spAutoFit/>
          </a:bodyPr>
          <a:lstStyle/>
          <a:p>
            <a:r>
              <a:rPr lang="ru-RU" dirty="0" smtClean="0"/>
              <a:t>4.</a:t>
            </a:r>
            <a:r>
              <a:rPr lang="en-US" dirty="0" smtClean="0"/>
              <a:t>https</a:t>
            </a:r>
            <a:r>
              <a:rPr lang="en-US" dirty="0"/>
              <a:t>://</a:t>
            </a:r>
            <a:r>
              <a:rPr lang="en-US" dirty="0" smtClean="0"/>
              <a:t>mpr.midural.ru/75-let-pobedy/isinarskiy-trubnyy-zavod</a:t>
            </a:r>
            <a:r>
              <a:rPr lang="en-US" dirty="0"/>
              <a:t>/</a:t>
            </a:r>
            <a:endParaRPr lang="ru-RU" dirty="0"/>
          </a:p>
        </p:txBody>
      </p:sp>
      <p:sp>
        <p:nvSpPr>
          <p:cNvPr id="8" name="Прямоугольник 7"/>
          <p:cNvSpPr/>
          <p:nvPr/>
        </p:nvSpPr>
        <p:spPr>
          <a:xfrm>
            <a:off x="269286" y="4098960"/>
            <a:ext cx="8263153" cy="369332"/>
          </a:xfrm>
          <a:prstGeom prst="rect">
            <a:avLst/>
          </a:prstGeom>
        </p:spPr>
        <p:txBody>
          <a:bodyPr wrap="square">
            <a:spAutoFit/>
          </a:bodyPr>
          <a:lstStyle/>
          <a:p>
            <a:r>
              <a:rPr lang="ru-RU" dirty="0" smtClean="0"/>
              <a:t>5.</a:t>
            </a:r>
            <a:r>
              <a:rPr lang="en-US" dirty="0" smtClean="0"/>
              <a:t>https</a:t>
            </a:r>
            <a:r>
              <a:rPr lang="en-US" dirty="0"/>
              <a:t>://history-kamensk.ru/history/230-bainovskaja-chasovnja.html</a:t>
            </a:r>
            <a:endParaRPr lang="ru-RU" dirty="0"/>
          </a:p>
        </p:txBody>
      </p:sp>
      <p:sp>
        <p:nvSpPr>
          <p:cNvPr id="9" name="Прямоугольник 8"/>
          <p:cNvSpPr/>
          <p:nvPr/>
        </p:nvSpPr>
        <p:spPr>
          <a:xfrm>
            <a:off x="269286" y="4468292"/>
            <a:ext cx="8479178" cy="646331"/>
          </a:xfrm>
          <a:prstGeom prst="rect">
            <a:avLst/>
          </a:prstGeom>
        </p:spPr>
        <p:txBody>
          <a:bodyPr wrap="square">
            <a:spAutoFit/>
          </a:bodyPr>
          <a:lstStyle/>
          <a:p>
            <a:r>
              <a:rPr lang="ru-RU" dirty="0" smtClean="0"/>
              <a:t>6.</a:t>
            </a:r>
            <a:r>
              <a:rPr lang="en-US" dirty="0" smtClean="0"/>
              <a:t>https</a:t>
            </a:r>
            <a:r>
              <a:rPr lang="en-US" dirty="0"/>
              <a:t>://kamenskuralsk.bezformata.com/listnews/marshruti-pobedi-prikosnovenie-k-istorii/84587175/</a:t>
            </a:r>
            <a:endParaRPr lang="ru-RU" dirty="0"/>
          </a:p>
        </p:txBody>
      </p:sp>
    </p:spTree>
    <p:extLst>
      <p:ext uri="{BB962C8B-B14F-4D97-AF65-F5344CB8AC3E}">
        <p14:creationId xmlns:p14="http://schemas.microsoft.com/office/powerpoint/2010/main" val="4013778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Другая 4">
      <a:dk1>
        <a:sysClr val="windowText" lastClr="000000"/>
      </a:dk1>
      <a:lt1>
        <a:sysClr val="window" lastClr="FFFFFF"/>
      </a:lt1>
      <a:dk2>
        <a:srgbClr val="D60000"/>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1470</TotalTime>
  <Words>2536</Words>
  <Application>Microsoft Office PowerPoint</Application>
  <PresentationFormat>Экран (4:3)</PresentationFormat>
  <Paragraphs>53</Paragraphs>
  <Slides>14</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14</vt:i4>
      </vt:variant>
    </vt:vector>
  </HeadingPairs>
  <TitlesOfParts>
    <vt:vector size="24" baseType="lpstr">
      <vt:lpstr>Arial</vt:lpstr>
      <vt:lpstr>Book Antiqua</vt:lpstr>
      <vt:lpstr>Calibri</vt:lpstr>
      <vt:lpstr>Lucida Sans</vt:lpstr>
      <vt:lpstr>Times New Roman</vt:lpstr>
      <vt:lpstr>Wingdings</vt:lpstr>
      <vt:lpstr>Wingdings 2</vt:lpstr>
      <vt:lpstr>Wingdings 3</vt:lpstr>
      <vt:lpstr>Yandex Sans Text</vt:lpstr>
      <vt:lpstr>Апекс</vt:lpstr>
      <vt:lpstr>ДНЮ ПОБЕДЫ ПОСВЯЩАЕТСЯ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Изменения в конституцию</dc:title>
  <cp:lastModifiedBy>Максунова Елена Васильевна</cp:lastModifiedBy>
  <cp:revision>137</cp:revision>
  <dcterms:modified xsi:type="dcterms:W3CDTF">2022-04-15T03:45:21Z</dcterms:modified>
</cp:coreProperties>
</file>