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sldIdLst>
    <p:sldId id="256" r:id="rId2"/>
    <p:sldId id="277" r:id="rId3"/>
    <p:sldId id="276" r:id="rId4"/>
    <p:sldId id="258" r:id="rId5"/>
    <p:sldId id="266" r:id="rId6"/>
    <p:sldId id="263" r:id="rId7"/>
    <p:sldId id="272" r:id="rId8"/>
    <p:sldId id="265" r:id="rId9"/>
    <p:sldId id="264" r:id="rId10"/>
    <p:sldId id="267" r:id="rId11"/>
    <p:sldId id="279" r:id="rId12"/>
    <p:sldId id="269" r:id="rId13"/>
    <p:sldId id="271" r:id="rId14"/>
    <p:sldId id="273" r:id="rId15"/>
    <p:sldId id="274" r:id="rId16"/>
    <p:sldId id="280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2904" y="10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6895212022975604"/>
          <c:y val="0.12731813197542549"/>
          <c:w val="0.62652559022406817"/>
          <c:h val="0.843144367836810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20000"/>
                      <a:satMod val="180000"/>
                      <a:lumMod val="98000"/>
                    </a:schemeClr>
                  </a:gs>
                  <a:gs pos="40000">
                    <a:schemeClr val="accent1">
                      <a:tint val="30000"/>
                      <a:satMod val="260000"/>
                      <a:lumMod val="84000"/>
                    </a:schemeClr>
                  </a:gs>
                  <a:gs pos="100000">
                    <a:schemeClr val="accent1">
                      <a:tint val="100000"/>
                      <a:satMod val="110000"/>
                      <a:lumMod val="100000"/>
                    </a:schemeClr>
                  </a:gs>
                </a:gsLst>
                <a:lin ang="5040000" scaled="1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4E15-4951-B1C1-CB6370C84C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tint val="20000"/>
                      <a:satMod val="180000"/>
                      <a:lumMod val="98000"/>
                    </a:schemeClr>
                  </a:gs>
                  <a:gs pos="40000">
                    <a:schemeClr val="accent3">
                      <a:tint val="30000"/>
                      <a:satMod val="260000"/>
                      <a:lumMod val="84000"/>
                    </a:schemeClr>
                  </a:gs>
                  <a:gs pos="100000">
                    <a:schemeClr val="accent3">
                      <a:tint val="100000"/>
                      <a:satMod val="110000"/>
                      <a:lumMod val="100000"/>
                    </a:schemeClr>
                  </a:gs>
                </a:gsLst>
                <a:lin ang="5040000" scaled="1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2-4E15-4951-B1C1-CB6370C84C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tint val="20000"/>
                      <a:satMod val="180000"/>
                      <a:lumMod val="98000"/>
                    </a:schemeClr>
                  </a:gs>
                  <a:gs pos="40000">
                    <a:schemeClr val="accent5">
                      <a:tint val="30000"/>
                      <a:satMod val="260000"/>
                      <a:lumMod val="84000"/>
                    </a:schemeClr>
                  </a:gs>
                  <a:gs pos="100000">
                    <a:schemeClr val="accent5">
                      <a:tint val="100000"/>
                      <a:satMod val="110000"/>
                      <a:lumMod val="100000"/>
                    </a:schemeClr>
                  </a:gs>
                </a:gsLst>
                <a:lin ang="5040000" scaled="1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4E15-4951-B1C1-CB6370C84CDB}"/>
              </c:ext>
            </c:extLst>
          </c:dPt>
          <c:cat>
            <c:strRef>
              <c:f>Лист1!$A$2:$A$4</c:f>
              <c:strCache>
                <c:ptCount val="3"/>
                <c:pt idx="0">
                  <c:v>поиск работы</c:v>
                </c:pt>
                <c:pt idx="1">
                  <c:v>иные мероприятия</c:v>
                </c:pt>
                <c:pt idx="2">
                  <c:v>ИПД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167</c:v>
                </c:pt>
                <c:pt idx="1">
                  <c:v>61</c:v>
                </c:pt>
                <c:pt idx="2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E15-4951-B1C1-CB6370C84C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39666130913934078"/>
          <c:w val="0.36812338989874821"/>
          <c:h val="0.4507242675959723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20000"/>
                    <a:satMod val="180000"/>
                    <a:lumMod val="98000"/>
                  </a:schemeClr>
                </a:gs>
                <a:gs pos="40000">
                  <a:schemeClr val="accent5">
                    <a:tint val="30000"/>
                    <a:satMod val="260000"/>
                    <a:lumMod val="84000"/>
                  </a:schemeClr>
                </a:gs>
                <a:gs pos="100000">
                  <a:schemeClr val="accent5">
                    <a:tint val="100000"/>
                    <a:satMod val="110000"/>
                    <a:lumMod val="100000"/>
                  </a:schemeClr>
                </a:gs>
              </a:gsLst>
              <a:lin ang="5040000" scaled="1"/>
            </a:gradFill>
            <a:ln w="9525" cap="flat" cmpd="sng" algn="ctr">
              <a:solidFill>
                <a:schemeClr val="accent5">
                  <a:shade val="95000"/>
                </a:schemeClr>
              </a:solidFill>
              <a:round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План </c:v>
                </c:pt>
                <c:pt idx="1">
                  <c:v>Факт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23</c:v>
                </c:pt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172-4410-98F1-3F79905C0B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120699136"/>
        <c:axId val="120697600"/>
      </c:barChart>
      <c:valAx>
        <c:axId val="1206976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0699136"/>
        <c:crosses val="autoZero"/>
        <c:crossBetween val="between"/>
      </c:valAx>
      <c:catAx>
        <c:axId val="1206991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069760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65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9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790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039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025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150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93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969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373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695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908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996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640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432203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062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3417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8979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618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 bwMode="ltGray"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9643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391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20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5180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  <p:sldLayoutId id="2147483741" r:id="rId14"/>
    <p:sldLayoutId id="2147483742" r:id="rId15"/>
    <p:sldLayoutId id="2147483743" r:id="rId16"/>
    <p:sldLayoutId id="2147483744" r:id="rId17"/>
    <p:sldLayoutId id="214748374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9.jpeg"/><Relationship Id="rId7" Type="http://schemas.openxmlformats.org/officeDocument/2006/relationships/image" Target="../media/image3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microsoft.com/office/2007/relationships/hdphoto" Target="../media/hdphoto2.wdp"/><Relationship Id="rId4" Type="http://schemas.openxmlformats.org/officeDocument/2006/relationships/image" Target="../media/image30.png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35.jpeg"/><Relationship Id="rId7" Type="http://schemas.openxmlformats.org/officeDocument/2006/relationships/image" Target="../media/image38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37.jpg"/><Relationship Id="rId10" Type="http://schemas.microsoft.com/office/2007/relationships/hdphoto" Target="../media/hdphoto5.wdp"/><Relationship Id="rId4" Type="http://schemas.openxmlformats.org/officeDocument/2006/relationships/image" Target="../media/image36.jp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9.xml"/><Relationship Id="rId5" Type="http://schemas.microsoft.com/office/2007/relationships/hdphoto" Target="../media/hdphoto6.wdp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45.jpeg"/><Relationship Id="rId7" Type="http://schemas.openxmlformats.org/officeDocument/2006/relationships/image" Target="../media/image4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24544" y="2204864"/>
            <a:ext cx="7200800" cy="2016224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ru-RU" sz="4400" dirty="0" smtClean="0"/>
              <a:t>Управление социальной политики № 19  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332656"/>
            <a:ext cx="8568952" cy="201622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200" b="1" dirty="0" smtClean="0"/>
              <a:t>Лучшие практики реализации социального контракта по мероприятию </a:t>
            </a:r>
          </a:p>
          <a:p>
            <a:pPr algn="ctr"/>
            <a:r>
              <a:rPr lang="ru-RU" sz="3900" b="1" i="1" dirty="0" smtClean="0"/>
              <a:t>«Осуществление индивидуальной предпринимательской деятельности»</a:t>
            </a:r>
            <a:endParaRPr lang="ru-RU" sz="3500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3851920" y="5631631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/>
              <a:t>г. Серов, 2022 г.</a:t>
            </a:r>
          </a:p>
          <a:p>
            <a:endParaRPr lang="ru-RU" dirty="0"/>
          </a:p>
        </p:txBody>
      </p:sp>
      <p:pic>
        <p:nvPicPr>
          <p:cNvPr id="1026" name="Picture 2" descr="Город Серов — Наш Урал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8" y="2636912"/>
            <a:ext cx="1224136" cy="14689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фигурку, учитель, презентация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6129" l="2889" r="95556">
                        <a14:foregroundMark x1="61333" y1="43710" x2="61333" y2="43710"/>
                        <a14:foregroundMark x1="58222" y1="24355" x2="58222" y2="24355"/>
                        <a14:foregroundMark x1="61111" y1="46129" x2="61111" y2="46129"/>
                        <a14:foregroundMark x1="59556" y1="49032" x2="59667" y2="48065"/>
                        <a14:foregroundMark x1="59778" y1="43548" x2="59778" y2="43548"/>
                        <a14:foregroundMark x1="45556" y1="35968" x2="45556" y2="35968"/>
                        <a14:foregroundMark x1="45333" y1="35484" x2="45333" y2="35484"/>
                        <a14:foregroundMark x1="45333" y1="35484" x2="45333" y2="35484"/>
                        <a14:foregroundMark x1="45556" y1="36613" x2="45556" y2="36613"/>
                        <a14:foregroundMark x1="45778" y1="36774" x2="45778" y2="36774"/>
                        <a14:foregroundMark x1="45778" y1="37097" x2="45778" y2="37097"/>
                        <a14:foregroundMark x1="48889" y1="33871" x2="48889" y2="33871"/>
                        <a14:foregroundMark x1="47111" y1="30645" x2="46333" y2="30645"/>
                        <a14:foregroundMark x1="44889" y1="30645" x2="44111" y2="31935"/>
                        <a14:foregroundMark x1="41889" y1="53065" x2="41889" y2="53065"/>
                        <a14:foregroundMark x1="41556" y1="53065" x2="41111" y2="52419"/>
                        <a14:foregroundMark x1="39333" y1="49677" x2="39556" y2="48065"/>
                        <a14:foregroundMark x1="39667" y1="47581" x2="41444" y2="46935"/>
                        <a14:foregroundMark x1="43556" y1="46452" x2="43556" y2="47419"/>
                        <a14:foregroundMark x1="44111" y1="50161" x2="43222" y2="51452"/>
                        <a14:foregroundMark x1="41111" y1="52903" x2="39222" y2="54032"/>
                        <a14:foregroundMark x1="38000" y1="55000" x2="38000" y2="55000"/>
                        <a14:foregroundMark x1="38000" y1="55000" x2="38000" y2="55000"/>
                        <a14:foregroundMark x1="37778" y1="56774" x2="37778" y2="56774"/>
                        <a14:foregroundMark x1="37111" y1="57419" x2="37111" y2="57419"/>
                        <a14:foregroundMark x1="39556" y1="72903" x2="39556" y2="72903"/>
                        <a14:foregroundMark x1="21333" y1="34032" x2="21333" y2="34032"/>
                        <a14:foregroundMark x1="21556" y1="28871" x2="21778" y2="28065"/>
                        <a14:foregroundMark x1="22000" y1="26129" x2="21889" y2="25484"/>
                        <a14:foregroundMark x1="20667" y1="21290" x2="20000" y2="19677"/>
                        <a14:foregroundMark x1="18889" y1="16613" x2="18889" y2="16613"/>
                        <a14:foregroundMark x1="20556" y1="41129" x2="20556" y2="41129"/>
                        <a14:foregroundMark x1="19111" y1="34839" x2="19111" y2="34839"/>
                        <a14:foregroundMark x1="18667" y1="36774" x2="18667" y2="36774"/>
                        <a14:foregroundMark x1="30444" y1="26452" x2="30444" y2="26452"/>
                        <a14:foregroundMark x1="27778" y1="26774" x2="27778" y2="26774"/>
                        <a14:foregroundMark x1="25000" y1="28387" x2="25000" y2="28387"/>
                        <a14:foregroundMark x1="26778" y1="26935" x2="26778" y2="26935"/>
                        <a14:foregroundMark x1="26667" y1="27097" x2="26667" y2="27097"/>
                        <a14:foregroundMark x1="30778" y1="25161" x2="30222" y2="25484"/>
                        <a14:foregroundMark x1="29778" y1="25484" x2="29778" y2="25484"/>
                        <a14:foregroundMark x1="32222" y1="21613" x2="32222" y2="21613"/>
                        <a14:foregroundMark x1="33556" y1="20000" x2="33556" y2="20000"/>
                        <a14:foregroundMark x1="34222" y1="18548" x2="34222" y2="18548"/>
                        <a14:foregroundMark x1="24444" y1="41290" x2="24444" y2="41290"/>
                        <a14:foregroundMark x1="23667" y1="36452" x2="23556" y2="37903"/>
                        <a14:foregroundMark x1="23778" y1="45000" x2="23778" y2="45000"/>
                        <a14:foregroundMark x1="23111" y1="48387" x2="23111" y2="48387"/>
                        <a14:foregroundMark x1="24000" y1="49355" x2="24000" y2="49355"/>
                        <a14:foregroundMark x1="18444" y1="52419" x2="18444" y2="52419"/>
                        <a14:foregroundMark x1="19556" y1="46129" x2="19556" y2="46129"/>
                        <a14:foregroundMark x1="18667" y1="52097" x2="18667" y2="52097"/>
                        <a14:foregroundMark x1="19222" y1="50806" x2="19222" y2="50806"/>
                        <a14:foregroundMark x1="19556" y1="48871" x2="19556" y2="48871"/>
                        <a14:foregroundMark x1="19111" y1="44516" x2="19111" y2="44516"/>
                        <a14:foregroundMark x1="19333" y1="40968" x2="19333" y2="40968"/>
                        <a14:foregroundMark x1="19222" y1="40323" x2="19222" y2="40323"/>
                        <a14:foregroundMark x1="79778" y1="31935" x2="79778" y2="31935"/>
                        <a14:foregroundMark x1="77111" y1="35968" x2="76667" y2="36613"/>
                        <a14:foregroundMark x1="76444" y1="36613" x2="76444" y2="36613"/>
                        <a14:foregroundMark x1="76444" y1="36613" x2="76444" y2="36613"/>
                        <a14:foregroundMark x1="68222" y1="24355" x2="68222" y2="24355"/>
                        <a14:foregroundMark x1="68444" y1="24355" x2="68444" y2="24355"/>
                        <a14:foregroundMark x1="71556" y1="22903" x2="71556" y2="22903"/>
                        <a14:foregroundMark x1="70889" y1="25645" x2="70889" y2="25645"/>
                        <a14:foregroundMark x1="70889" y1="28387" x2="70889" y2="28387"/>
                        <a14:foregroundMark x1="59111" y1="29516" x2="59111" y2="29516"/>
                        <a14:foregroundMark x1="59111" y1="29516" x2="59111" y2="29516"/>
                        <a14:foregroundMark x1="59667" y1="28871" x2="59667" y2="28871"/>
                        <a14:foregroundMark x1="71333" y1="17742" x2="71333" y2="17742"/>
                        <a14:foregroundMark x1="86889" y1="22419" x2="86889" y2="22419"/>
                        <a14:foregroundMark x1="88222" y1="22419" x2="88222" y2="22419"/>
                        <a14:foregroundMark x1="91556" y1="22581" x2="90889" y2="229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5668" y="4159720"/>
            <a:ext cx="3864611" cy="266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66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3" y="692696"/>
            <a:ext cx="7344816" cy="2952328"/>
          </a:xfrm>
        </p:spPr>
        <p:txBody>
          <a:bodyPr>
            <a:normAutofit fontScale="90000"/>
          </a:bodyPr>
          <a:lstStyle/>
          <a:p>
            <a:pPr marL="0" indent="0" algn="l">
              <a:buNone/>
            </a:pPr>
            <a:r>
              <a:rPr lang="ru-RU" dirty="0" smtClean="0"/>
              <a:t>Управлением в 2021году заключено  259 социальных контрактов: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поиск работы- 167;</a:t>
            </a:r>
            <a:br>
              <a:rPr lang="ru-RU" dirty="0" smtClean="0"/>
            </a:br>
            <a:r>
              <a:rPr lang="ru-RU" dirty="0" smtClean="0"/>
              <a:t>иные мероприятия -61;</a:t>
            </a:r>
            <a:br>
              <a:rPr lang="ru-RU" dirty="0" smtClean="0"/>
            </a:br>
            <a:r>
              <a:rPr lang="ru-RU" dirty="0" smtClean="0"/>
              <a:t>ИПД - 30  </a:t>
            </a:r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288064952"/>
              </p:ext>
            </p:extLst>
          </p:nvPr>
        </p:nvGraphicFramePr>
        <p:xfrm>
          <a:off x="395536" y="2564904"/>
          <a:ext cx="8424936" cy="3994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 descr="Город Серов — Наш Урал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56376" y="681118"/>
            <a:ext cx="1044116" cy="12529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38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332656"/>
            <a:ext cx="8424936" cy="576064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200" dirty="0" smtClean="0"/>
              <a:t>На 2021 год по социальным контрактам на ИПД был установлен плановый показатель – 23 контракта, заключено - 30 контрактов</a:t>
            </a:r>
            <a:endParaRPr lang="en-US" sz="3200" dirty="0"/>
          </a:p>
          <a:p>
            <a:pPr marL="45720" indent="0" algn="ctr">
              <a:buNone/>
            </a:pPr>
            <a:r>
              <a:rPr lang="ru-RU" sz="3200" dirty="0" smtClean="0">
                <a:solidFill>
                  <a:srgbClr val="FFC000"/>
                </a:solidFill>
              </a:rPr>
              <a:t>Исполнение – 130,4%</a:t>
            </a:r>
            <a:endParaRPr lang="ru-RU" sz="3200" dirty="0">
              <a:solidFill>
                <a:srgbClr val="FFC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028269779"/>
              </p:ext>
            </p:extLst>
          </p:nvPr>
        </p:nvGraphicFramePr>
        <p:xfrm>
          <a:off x="827584" y="3212976"/>
          <a:ext cx="7968208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4560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5" y="476672"/>
            <a:ext cx="7478216" cy="5038496"/>
          </a:xfr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ru-RU" sz="2000" dirty="0" smtClean="0">
                <a:solidFill>
                  <a:prstClr val="black"/>
                </a:solidFill>
                <a:ea typeface="+mn-ea"/>
                <a:cs typeface="+mn-cs"/>
              </a:rPr>
              <a:t>?</a:t>
            </a:r>
            <a:r>
              <a:rPr lang="ru-RU" sz="20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000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568952" cy="6480720"/>
          </a:xfrm>
        </p:spPr>
        <p:txBody>
          <a:bodyPr>
            <a:normAutofit fontScale="25000" lnSpcReduction="20000"/>
          </a:bodyPr>
          <a:lstStyle/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1200" b="1" dirty="0" smtClean="0">
                <a:latin typeface="Liberation Serif"/>
                <a:ea typeface="Times New Roman"/>
              </a:rPr>
              <a:t>Направления осуществления </a:t>
            </a:r>
            <a:r>
              <a:rPr lang="ru-RU" sz="11200" b="1" dirty="0">
                <a:latin typeface="Liberation Serif"/>
                <a:ea typeface="Times New Roman"/>
              </a:rPr>
              <a:t>индивидуальной предпринимательской </a:t>
            </a:r>
            <a:r>
              <a:rPr lang="ru-RU" sz="11200" b="1" dirty="0" smtClean="0">
                <a:latin typeface="Liberation Serif"/>
                <a:ea typeface="Times New Roman"/>
              </a:rPr>
              <a:t>деятельности</a:t>
            </a:r>
            <a:r>
              <a:rPr lang="ru-RU" sz="5500" dirty="0" smtClean="0">
                <a:latin typeface="Liberation Serif"/>
                <a:ea typeface="Times New Roman"/>
              </a:rPr>
              <a:t>: </a:t>
            </a:r>
            <a:endParaRPr lang="ru-RU" sz="5500" dirty="0">
              <a:latin typeface="Liberation Serif"/>
              <a:ea typeface="Times New Roman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5500" u="sng" dirty="0" smtClean="0">
              <a:latin typeface="Times New Roman"/>
              <a:ea typeface="Times New Roman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5500" u="sng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открытие кафе 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прокат свадебных </a:t>
            </a:r>
            <a:r>
              <a:rPr lang="ru-RU" sz="6400" b="1" dirty="0" smtClean="0">
                <a:latin typeface="Liberation Serif"/>
                <a:ea typeface="Times New Roman"/>
              </a:rPr>
              <a:t>платьев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парикмахерские </a:t>
            </a:r>
            <a:r>
              <a:rPr lang="ru-RU" sz="6400" b="1" dirty="0" smtClean="0">
                <a:latin typeface="Liberation Serif"/>
                <a:ea typeface="Times New Roman"/>
              </a:rPr>
              <a:t>услуги - 2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услуги по </a:t>
            </a:r>
            <a:r>
              <a:rPr lang="ru-RU" sz="6400" b="1" dirty="0" smtClean="0">
                <a:latin typeface="Liberation Serif"/>
                <a:ea typeface="Times New Roman"/>
              </a:rPr>
              <a:t>покраске, ремонту автомобиля - 3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музыкальное сопровождение </a:t>
            </a:r>
            <a:r>
              <a:rPr lang="ru-RU" sz="6400" b="1" dirty="0" smtClean="0">
                <a:latin typeface="Liberation Serif"/>
                <a:ea typeface="Times New Roman"/>
              </a:rPr>
              <a:t>мероприятий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швейное </a:t>
            </a:r>
            <a:r>
              <a:rPr lang="ru-RU" sz="6400" b="1" dirty="0" smtClean="0">
                <a:latin typeface="Liberation Serif"/>
                <a:ea typeface="Times New Roman"/>
              </a:rPr>
              <a:t>дело - 2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маникюрный кабинет – 5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бюро </a:t>
            </a:r>
            <a:r>
              <a:rPr lang="ru-RU" sz="6400" b="1" dirty="0" smtClean="0">
                <a:latin typeface="Liberation Serif"/>
                <a:ea typeface="Times New Roman"/>
              </a:rPr>
              <a:t>недвижимости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услуги </a:t>
            </a:r>
            <a:r>
              <a:rPr lang="ru-RU" sz="6400" b="1" dirty="0" smtClean="0">
                <a:latin typeface="Liberation Serif"/>
                <a:ea typeface="Times New Roman"/>
              </a:rPr>
              <a:t>флориста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строительные </a:t>
            </a:r>
            <a:r>
              <a:rPr lang="ru-RU" sz="6400" b="1" dirty="0" smtClean="0">
                <a:latin typeface="Liberation Serif"/>
                <a:ea typeface="Times New Roman"/>
              </a:rPr>
              <a:t>работы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</a:t>
            </a:r>
            <a:r>
              <a:rPr lang="ru-RU" sz="6400" b="1" dirty="0" smtClean="0">
                <a:latin typeface="Liberation Serif"/>
                <a:ea typeface="Times New Roman"/>
              </a:rPr>
              <a:t>механообработка металла 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услуги </a:t>
            </a:r>
            <a:r>
              <a:rPr lang="ru-RU" sz="6400" b="1" dirty="0" smtClean="0">
                <a:latin typeface="Liberation Serif"/>
                <a:ea typeface="Times New Roman"/>
              </a:rPr>
              <a:t>электрика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 smtClean="0">
                <a:latin typeface="Liberation Serif"/>
                <a:ea typeface="Times New Roman"/>
              </a:rPr>
              <a:t>- фотография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</a:t>
            </a:r>
            <a:r>
              <a:rPr lang="ru-RU" sz="6400" b="1" dirty="0" smtClean="0">
                <a:latin typeface="Liberation Serif"/>
                <a:ea typeface="Times New Roman"/>
              </a:rPr>
              <a:t>грузоперевозки - 2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кабинет эстетического </a:t>
            </a:r>
            <a:r>
              <a:rPr lang="ru-RU" sz="6400" b="1" dirty="0" smtClean="0">
                <a:latin typeface="Liberation Serif"/>
                <a:ea typeface="Times New Roman"/>
              </a:rPr>
              <a:t>массажа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 smtClean="0">
                <a:latin typeface="Liberation Serif"/>
                <a:ea typeface="Times New Roman"/>
              </a:rPr>
              <a:t>- </a:t>
            </a:r>
            <a:r>
              <a:rPr lang="ru-RU" sz="6400" b="1" dirty="0">
                <a:latin typeface="Liberation Serif"/>
                <a:ea typeface="Times New Roman"/>
              </a:rPr>
              <a:t>студия </a:t>
            </a:r>
            <a:r>
              <a:rPr lang="ru-RU" sz="6400" b="1" dirty="0" smtClean="0">
                <a:latin typeface="Liberation Serif"/>
                <a:ea typeface="Times New Roman"/>
              </a:rPr>
              <a:t>фитнеса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</a:t>
            </a:r>
            <a:r>
              <a:rPr lang="ru-RU" sz="6400" b="1" dirty="0" smtClean="0">
                <a:latin typeface="Liberation Serif"/>
                <a:ea typeface="Times New Roman"/>
              </a:rPr>
              <a:t>СМM-специалист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прокат технических средств </a:t>
            </a:r>
            <a:r>
              <a:rPr lang="ru-RU" sz="6400" b="1" dirty="0" smtClean="0">
                <a:latin typeface="Liberation Serif"/>
                <a:ea typeface="Times New Roman"/>
              </a:rPr>
              <a:t>реабилитации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>
                <a:latin typeface="Liberation Serif"/>
                <a:ea typeface="Times New Roman"/>
              </a:rPr>
              <a:t>- косметический </a:t>
            </a:r>
            <a:r>
              <a:rPr lang="ru-RU" sz="6400" b="1" dirty="0" smtClean="0">
                <a:latin typeface="Liberation Serif"/>
                <a:ea typeface="Times New Roman"/>
              </a:rPr>
              <a:t>кабинет - 2</a:t>
            </a:r>
            <a:endParaRPr lang="ru-RU" sz="6400" b="1" dirty="0">
              <a:latin typeface="Times New Roman"/>
              <a:ea typeface="Times New Roman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b="1" dirty="0" smtClean="0">
                <a:latin typeface="Liberation Serif"/>
                <a:ea typeface="Times New Roman"/>
              </a:rPr>
              <a:t>- </a:t>
            </a:r>
            <a:r>
              <a:rPr lang="ru-RU" sz="6400" b="1" dirty="0">
                <a:latin typeface="Liberation Serif"/>
                <a:ea typeface="Times New Roman"/>
              </a:rPr>
              <a:t>обработка </a:t>
            </a:r>
            <a:r>
              <a:rPr lang="ru-RU" sz="6400" b="1" dirty="0" smtClean="0">
                <a:latin typeface="Liberation Serif"/>
                <a:ea typeface="Times New Roman"/>
              </a:rPr>
              <a:t>древесины</a:t>
            </a:r>
            <a:endParaRPr lang="ru-RU" sz="6400" b="1" dirty="0">
              <a:latin typeface="Times New Roman"/>
              <a:ea typeface="Times New Roman"/>
            </a:endParaRPr>
          </a:p>
          <a:p>
            <a:endParaRPr lang="ru-RU" sz="6400" b="1" dirty="0"/>
          </a:p>
          <a:p>
            <a:pPr marL="0" indent="0">
              <a:buNone/>
            </a:pPr>
            <a:endParaRPr lang="ru-RU" sz="6400" dirty="0"/>
          </a:p>
        </p:txBody>
      </p:sp>
      <p:pic>
        <p:nvPicPr>
          <p:cNvPr id="10246" name="Picture 6" descr="Безликие человечки для презентации ПНГ на Прозрачном Фоне • Скачать PNG  Безликие человечки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67561" y="1052736"/>
            <a:ext cx="4455782" cy="544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214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332656"/>
            <a:ext cx="8813358" cy="2115616"/>
          </a:xfrm>
        </p:spPr>
        <p:txBody>
          <a:bodyPr>
            <a:normAutofit fontScale="92500" lnSpcReduction="20000"/>
          </a:bodyPr>
          <a:lstStyle/>
          <a:p>
            <a:pPr marL="45720" indent="0" algn="ctr">
              <a:buNone/>
            </a:pPr>
            <a:r>
              <a:rPr lang="ru-RU" sz="3600" dirty="0" err="1"/>
              <a:t>Голошубова</a:t>
            </a:r>
            <a:r>
              <a:rPr lang="ru-RU" sz="3600" dirty="0"/>
              <a:t> Анастасия </a:t>
            </a:r>
            <a:r>
              <a:rPr lang="ru-RU" sz="3600" dirty="0" smtClean="0"/>
              <a:t>Юрьевна, 37 лет</a:t>
            </a:r>
          </a:p>
          <a:p>
            <a:pPr marL="45720" indent="0">
              <a:buNone/>
            </a:pPr>
            <a:endParaRPr lang="ru-RU" sz="2800" dirty="0" smtClean="0"/>
          </a:p>
          <a:p>
            <a:pPr marL="45720" indent="0" algn="ctr">
              <a:buNone/>
            </a:pPr>
            <a:r>
              <a:rPr lang="ru-RU" sz="2800" dirty="0" smtClean="0"/>
              <a:t>многодетная мама 8 детей, открыла </a:t>
            </a:r>
          </a:p>
          <a:p>
            <a:pPr marL="45720" indent="0" algn="ctr">
              <a:buNone/>
            </a:pPr>
            <a:r>
              <a:rPr lang="ru-RU" sz="2800" dirty="0" smtClean="0"/>
              <a:t>швейное ателье на дому</a:t>
            </a:r>
            <a:r>
              <a:rPr lang="ru-RU" sz="4500" dirty="0"/>
              <a:t/>
            </a:r>
            <a:br>
              <a:rPr lang="ru-RU" sz="4500" dirty="0"/>
            </a:br>
            <a:endParaRPr lang="ru-RU" sz="4500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439815"/>
            <a:ext cx="3024336" cy="37444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0" name="Рисунок 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06381" y="2112296"/>
            <a:ext cx="2403961" cy="2016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://img.lenagold.ru/p/pugo/pugo53.png"/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992607">
            <a:off x="7255043" y="4455275"/>
            <a:ext cx="1178905" cy="2433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s://img-fotki.yandex.ru/get/9356/2839712.39/0_14c16d_c8670d1d_ori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30620" y="2475676"/>
            <a:ext cx="3312368" cy="347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14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912768" cy="27031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>
                <a:effectLst/>
              </a:rPr>
              <a:t/>
            </a:r>
            <a:br>
              <a:rPr lang="ru-RU" sz="2000" dirty="0" smtClean="0">
                <a:effectLst/>
              </a:rPr>
            </a:br>
            <a:r>
              <a:rPr lang="ru-RU" sz="2800" dirty="0" smtClean="0">
                <a:effectLst/>
              </a:rPr>
              <a:t>Мини </a:t>
            </a:r>
            <a:r>
              <a:rPr lang="ru-RU" sz="2800" dirty="0">
                <a:effectLst/>
              </a:rPr>
              <a:t>- ателье </a:t>
            </a:r>
            <a:r>
              <a:rPr lang="ru-RU" sz="2800" dirty="0" smtClean="0">
                <a:effectLst/>
              </a:rPr>
              <a:t> «Эксклюзив»</a:t>
            </a:r>
            <a:r>
              <a:rPr lang="ru-RU" sz="2000" dirty="0" smtClean="0">
                <a:effectLst/>
              </a:rPr>
              <a:t/>
            </a:r>
            <a:br>
              <a:rPr lang="ru-RU" sz="2000" dirty="0" smtClean="0">
                <a:effectLst/>
              </a:rPr>
            </a:br>
            <a:r>
              <a:rPr lang="ru-RU" sz="2000" dirty="0">
                <a:effectLst/>
              </a:rPr>
              <a:t>к</a:t>
            </a:r>
            <a:r>
              <a:rPr lang="ru-RU" sz="2000" dirty="0" smtClean="0">
                <a:effectLst/>
              </a:rPr>
              <a:t>онтракт заключен с 01.08.2021 года</a:t>
            </a: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000" u="sng" dirty="0" smtClean="0">
                <a:effectLst/>
              </a:rPr>
              <a:t>среднемесячный доход за 1 квартал 2022 г., составил – 7066 рублей</a:t>
            </a:r>
            <a:r>
              <a:rPr lang="ru-RU" sz="2000" u="sng" dirty="0">
                <a:effectLst/>
              </a:rPr>
              <a:t/>
            </a:r>
            <a:br>
              <a:rPr lang="ru-RU" sz="2000" u="sng" dirty="0">
                <a:effectLst/>
              </a:rPr>
            </a:br>
            <a:r>
              <a:rPr lang="ru-RU" sz="2000" dirty="0" smtClean="0">
                <a:effectLst/>
              </a:rPr>
              <a:t>Для п</a:t>
            </a:r>
            <a:r>
              <a:rPr lang="ru-RU" sz="2000" i="1" dirty="0" smtClean="0">
                <a:effectLst/>
              </a:rPr>
              <a:t>ошива </a:t>
            </a:r>
            <a:r>
              <a:rPr lang="ru-RU" sz="2000" i="1" dirty="0">
                <a:effectLst/>
              </a:rPr>
              <a:t>одежды из трикотажа для взрослых и </a:t>
            </a:r>
            <a:r>
              <a:rPr lang="ru-RU" sz="2000" i="1" dirty="0" smtClean="0">
                <a:effectLst/>
              </a:rPr>
              <a:t>детей отведена отдельная комната в доме - сделан ремонт, приобретено оборудование, </a:t>
            </a:r>
            <a:r>
              <a:rPr lang="ru-RU" sz="2000" i="1" dirty="0" err="1" smtClean="0">
                <a:effectLst/>
              </a:rPr>
              <a:t>ткани,фурнитура</a:t>
            </a:r>
            <a:r>
              <a:rPr lang="ru-RU" sz="2000" i="1" dirty="0" smtClean="0">
                <a:effectLst/>
              </a:rPr>
              <a:t>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866" y="3528320"/>
            <a:ext cx="2516044" cy="2376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72" y="2891780"/>
            <a:ext cx="2955370" cy="37330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8842" y="3429000"/>
            <a:ext cx="1728192" cy="28083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4" descr="http://img.lenagold.ru/p/pugo/pugo53.png"/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/>
        </p:blipFill>
        <p:spPr bwMode="auto">
          <a:xfrm>
            <a:off x="2748473" y="3528320"/>
            <a:ext cx="1199827" cy="2433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img.lenagold.ru/p/pugo/pugo53.png"/>
          <p:cNvPicPr>
            <a:picLocks noChangeAspect="1" noChangeArrowheads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13212" y="3625607"/>
            <a:ext cx="993744" cy="223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09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832493"/>
            <a:ext cx="6768752" cy="1152128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2800" dirty="0" smtClean="0"/>
              <a:t>В рамках средств социального контракта было приобретено оборудование: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284984"/>
            <a:ext cx="2592288" cy="32774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0052" y="3476667"/>
            <a:ext cx="3960440" cy="29550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2" descr="Город Серов — Наш Урал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56376" y="659589"/>
            <a:ext cx="1008113" cy="1209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99592" y="2154580"/>
            <a:ext cx="6768752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/>
              <a:t>В рамках средств социального контракта было приобретено оборудование: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dirty="0" smtClean="0"/>
              <a:t>швейно-вышивальная и </a:t>
            </a:r>
            <a:r>
              <a:rPr lang="ru-RU" sz="3200" dirty="0" err="1" smtClean="0"/>
              <a:t>распошивальная</a:t>
            </a:r>
            <a:r>
              <a:rPr lang="ru-RU" sz="3200" dirty="0" smtClean="0"/>
              <a:t> машины, парогенератор</a:t>
            </a:r>
            <a:endParaRPr lang="ru-RU" sz="3200" dirty="0"/>
          </a:p>
        </p:txBody>
      </p:sp>
      <p:pic>
        <p:nvPicPr>
          <p:cNvPr id="8194" name="Picture 2" descr="https://img-fotki.yandex.ru/get/5643/981986.5/0_7f41d_91f36e1f_ori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3317" y="4005064"/>
            <a:ext cx="1953921" cy="220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889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48446" y="260648"/>
            <a:ext cx="8064896" cy="2520280"/>
          </a:xfrm>
        </p:spPr>
        <p:txBody>
          <a:bodyPr>
            <a:normAutofit/>
          </a:bodyPr>
          <a:lstStyle/>
          <a:p>
            <a:pPr marL="914400" lvl="3" indent="0" algn="r">
              <a:buNone/>
            </a:pPr>
            <a:r>
              <a:rPr lang="ru-RU" sz="2800" b="1" dirty="0" smtClean="0"/>
              <a:t>Пушкарева Анастасия </a:t>
            </a:r>
            <a:r>
              <a:rPr lang="ru-RU" sz="2800" b="1" dirty="0"/>
              <a:t>Владимировна </a:t>
            </a:r>
            <a:endParaRPr lang="ru-RU" sz="2800" b="1" dirty="0" smtClean="0"/>
          </a:p>
          <a:p>
            <a:pPr marL="914400" lvl="3" indent="0" algn="r">
              <a:buNone/>
            </a:pPr>
            <a:r>
              <a:rPr lang="ru-RU" sz="2800" b="1" dirty="0" smtClean="0"/>
              <a:t> </a:t>
            </a:r>
            <a:r>
              <a:rPr lang="en-US" sz="2800" b="1" dirty="0" smtClean="0"/>
              <a:t>SMM-</a:t>
            </a:r>
            <a:r>
              <a:rPr lang="ru-RU" sz="2800" b="1" dirty="0" smtClean="0"/>
              <a:t>специалист</a:t>
            </a:r>
          </a:p>
          <a:p>
            <a:pPr marL="914400" lvl="3" indent="0" algn="r">
              <a:buNone/>
            </a:pPr>
            <a:r>
              <a:rPr lang="ru-RU" sz="2000" dirty="0"/>
              <a:t>Создание сайтов, оформление посадочной страницы,</a:t>
            </a:r>
            <a:r>
              <a:rPr lang="en-US" sz="2000" dirty="0"/>
              <a:t>email-</a:t>
            </a:r>
            <a:r>
              <a:rPr lang="ru-RU" sz="2000" dirty="0"/>
              <a:t>рассылки. </a:t>
            </a:r>
            <a:r>
              <a:rPr lang="ru-RU" sz="2000" dirty="0" smtClean="0"/>
              <a:t>Разработка контент-плана, создание макетов, монтаж </a:t>
            </a:r>
            <a:r>
              <a:rPr lang="ru-RU" sz="2000" dirty="0"/>
              <a:t>и оформление фото/видео контента, взаимодействие с аудиторией и настраивание </a:t>
            </a:r>
            <a:r>
              <a:rPr lang="ru-RU" sz="2000" dirty="0" err="1"/>
              <a:t>таргетированной</a:t>
            </a:r>
            <a:r>
              <a:rPr lang="ru-RU" sz="2000" dirty="0"/>
              <a:t> рекламы.</a:t>
            </a:r>
            <a:endParaRPr lang="ru-RU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620687"/>
            <a:ext cx="2016224" cy="29033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45024"/>
            <a:ext cx="4320480" cy="28803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16388" y="3645024"/>
            <a:ext cx="4081302" cy="28803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036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8271" y="332656"/>
            <a:ext cx="7632848" cy="3384376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/>
              <a:t>Контракт заключен с 01.11.2021 года, </a:t>
            </a:r>
            <a:br>
              <a:rPr lang="ru-RU" sz="2800" dirty="0" smtClean="0"/>
            </a:br>
            <a:r>
              <a:rPr lang="ru-RU" sz="2800" u="sng" dirty="0" smtClean="0"/>
              <a:t>среднемесячный  доход за  1 квартал 2022г.</a:t>
            </a:r>
            <a:br>
              <a:rPr lang="ru-RU" sz="2800" u="sng" dirty="0" smtClean="0"/>
            </a:br>
            <a:r>
              <a:rPr lang="ru-RU" sz="2800" u="sng" dirty="0" smtClean="0"/>
              <a:t> составил – 23667 рублей.</a:t>
            </a:r>
            <a:br>
              <a:rPr lang="ru-RU" sz="2800" u="sng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000" dirty="0" smtClean="0"/>
              <a:t>На средства социального контракта приобретено: ноутбук, смартфон, Пакет </a:t>
            </a:r>
            <a:r>
              <a:rPr lang="ru-RU" sz="2000" dirty="0" err="1" smtClean="0"/>
              <a:t>реСТОР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0947" y="2521070"/>
            <a:ext cx="2379692" cy="18706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202" y="2810158"/>
            <a:ext cx="3354376" cy="36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9876" y="2924944"/>
            <a:ext cx="1983478" cy="19573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0" name="Рисунок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5049" y="4634800"/>
            <a:ext cx="2471489" cy="17452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Город Серов — Наш Урал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56376" y="659589"/>
            <a:ext cx="1008113" cy="1209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Курс «Профессия SMM-специалист»: обучение на платформе Skillbox на SMM- специалиста онлайн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2041" y="4536448"/>
            <a:ext cx="2130611" cy="213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67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80381"/>
            <a:ext cx="5568577" cy="1368152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4400" dirty="0" smtClean="0"/>
              <a:t>Козина 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Екатерина Сергеевна</a:t>
            </a:r>
            <a:endParaRPr lang="ru-RU" sz="4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276872"/>
            <a:ext cx="3384376" cy="40688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2" descr="Город Серов — Наш Урал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56376" y="659589"/>
            <a:ext cx="1008113" cy="1209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Фитнес иллюстраци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414" b="100000" l="1871" r="100000">
                        <a14:foregroundMark x1="25075" y1="61029" x2="25075" y2="61029"/>
                        <a14:foregroundMark x1="27545" y1="55214" x2="27545" y2="55214"/>
                        <a14:foregroundMark x1="27246" y1="81016" x2="27246" y2="81016"/>
                        <a14:foregroundMark x1="87575" y1="71056" x2="87575" y2="71056"/>
                        <a14:foregroundMark x1="78144" y1="75201" x2="78144" y2="75201"/>
                        <a14:foregroundMark x1="73129" y1="76203" x2="73129" y2="76203"/>
                        <a14:foregroundMark x1="73129" y1="75869" x2="73129" y2="75869"/>
                        <a14:foregroundMark x1="75973" y1="71324" x2="75973" y2="71324"/>
                        <a14:foregroundMark x1="80015" y1="70053" x2="80015" y2="70053"/>
                        <a14:foregroundMark x1="75973" y1="68783" x2="74177" y2="68115"/>
                        <a14:foregroundMark x1="68413" y1="75535" x2="68413" y2="75535"/>
                        <a14:foregroundMark x1="82485" y1="74933" x2="82485" y2="74933"/>
                        <a14:foregroundMark x1="72754" y1="52273" x2="72754" y2="52273"/>
                        <a14:foregroundMark x1="74925" y1="47794" x2="74925" y2="47794"/>
                        <a14:foregroundMark x1="70584" y1="47126" x2="70584" y2="47126"/>
                        <a14:foregroundMark x1="75674" y1="47460" x2="75674" y2="47460"/>
                        <a14:foregroundMark x1="24701" y1="37166" x2="24701" y2="37166"/>
                        <a14:foregroundMark x1="29716" y1="34559" x2="29716" y2="34559"/>
                        <a14:foregroundMark x1="29416" y1="40374" x2="29416" y2="40374"/>
                        <a14:foregroundMark x1="28668" y1="38770" x2="28668" y2="38770"/>
                        <a14:foregroundMark x1="70210" y1="76537" x2="70210" y2="76537"/>
                        <a14:foregroundMark x1="71707" y1="78142" x2="71707" y2="78142"/>
                        <a14:foregroundMark x1="77470" y1="50401" x2="77470" y2="504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2996952"/>
            <a:ext cx="3600400" cy="4031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Штанга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2694618" y="5313264"/>
            <a:ext cx="2153108" cy="126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Утяжелители для рук и ног WT-102 1 кг, черные/зеленые ― купить в Москве.  Цена, фото, описание, продажа, отзывы. Выбрать, заказать с доставкой. |  Интернет-магазин SPORTAVA.RU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1172" y="2234892"/>
            <a:ext cx="1926345" cy="231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Гантель, значки Kettlebell Дизайн ярлыка логотипа фитнес-центра Рука держа  гантель вектор Иллюстрация вектора - иллюстрации насчитывающей тренировка,  гимнастика: 115697942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5625" y1="54875" x2="45625" y2="54875"/>
                        <a14:foregroundMark x1="49625" y1="55125" x2="49625" y2="55125"/>
                        <a14:foregroundMark x1="51375" y1="68750" x2="51375" y2="68750"/>
                        <a14:foregroundMark x1="32500" y1="57125" x2="32500" y2="57125"/>
                        <a14:foregroundMark x1="38125" y1="56250" x2="38125" y2="56250"/>
                        <a14:foregroundMark x1="35750" y1="56375" x2="35750" y2="56375"/>
                        <a14:foregroundMark x1="29625" y1="56750" x2="29625" y2="56750"/>
                        <a14:foregroundMark x1="55625" y1="53750" x2="55625" y2="53750"/>
                        <a14:foregroundMark x1="79750" y1="56375" x2="79750" y2="56375"/>
                        <a14:foregroundMark x1="76250" y1="57875" x2="76250" y2="57875"/>
                        <a14:foregroundMark x1="67250" y1="50500" x2="67250" y2="50500"/>
                        <a14:foregroundMark x1="69875" y1="49250" x2="69875" y2="49250"/>
                        <a14:foregroundMark x1="67375" y1="48250" x2="67375" y2="48250"/>
                        <a14:foregroundMark x1="34125" y1="46625" x2="34125" y2="46625"/>
                        <a14:foregroundMark x1="33125" y1="46125" x2="33125" y2="46125"/>
                        <a14:foregroundMark x1="40625" y1="70125" x2="40625" y2="70125"/>
                        <a14:foregroundMark x1="41000" y1="69250" x2="41000" y2="69250"/>
                        <a14:foregroundMark x1="46375" y1="50500" x2="46375" y2="50500"/>
                        <a14:foregroundMark x1="38500" y1="50375" x2="38500" y2="50375"/>
                        <a14:backgroundMark x1="49500" y1="66625" x2="49500" y2="66625"/>
                        <a14:backgroundMark x1="30875" y1="51875" x2="30875" y2="51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3444" y="1202200"/>
            <a:ext cx="3941737" cy="394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08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654798"/>
            <a:ext cx="8018784" cy="115889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dirty="0" smtClean="0"/>
              <a:t>Контракт заключен с 01.11.2021 года, </a:t>
            </a:r>
            <a:br>
              <a:rPr lang="ru-RU" sz="2800" dirty="0" smtClean="0"/>
            </a:br>
            <a:r>
              <a:rPr lang="ru-RU" sz="2400" u="sng" dirty="0" smtClean="0"/>
              <a:t>доход за 1 квартал 2022 г. составил 21 200 руб</a:t>
            </a:r>
            <a:r>
              <a:rPr lang="ru-RU" sz="2400" u="sng" dirty="0" smtClean="0"/>
              <a:t>.</a:t>
            </a:r>
            <a:endParaRPr lang="ru-RU" sz="1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355785"/>
            <a:ext cx="2232248" cy="26688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4978" y="4708890"/>
            <a:ext cx="2088232" cy="1944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104910"/>
            <a:ext cx="2088231" cy="2453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730" y="4293096"/>
            <a:ext cx="1963291" cy="23241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2" descr="Город Серов — Наш Урал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56376" y="659589"/>
            <a:ext cx="1008113" cy="1209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39552" y="1909453"/>
            <a:ext cx="7838256" cy="11595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dirty="0" smtClean="0"/>
              <a:t>В рамках средств социального контракта приобретено: </a:t>
            </a:r>
            <a:br>
              <a:rPr lang="ru-RU" sz="2000" dirty="0" smtClean="0"/>
            </a:br>
            <a:r>
              <a:rPr lang="ru-RU" sz="2000" dirty="0" smtClean="0"/>
              <a:t>гири, гантели, степ-платформы, скамья для жима, утяжелители для рук и ног, балансировочная платформа, покрытие защитное, штанга, </a:t>
            </a:r>
            <a:r>
              <a:rPr lang="ru-RU" sz="2000" dirty="0" err="1" smtClean="0"/>
              <a:t>медбол</a:t>
            </a:r>
            <a:r>
              <a:rPr lang="ru-RU" sz="2000" dirty="0" smtClean="0"/>
              <a:t>, палки гимнастические</a:t>
            </a:r>
            <a:endParaRPr lang="ru-RU" sz="2000" dirty="0"/>
          </a:p>
        </p:txBody>
      </p:sp>
      <p:pic>
        <p:nvPicPr>
          <p:cNvPr id="2050" name="Picture 2" descr="Степ-платформа REEBOK, бел\черн RSP-16150WH купить за 12 789 Р. в интернет  магазине WildSportProf.ru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86" b="89924" l="2429" r="97429">
                        <a14:foregroundMark x1="18286" y1="30608" x2="18286" y2="30608"/>
                        <a14:foregroundMark x1="15286" y1="32700" x2="15286" y2="32700"/>
                        <a14:foregroundMark x1="16571" y1="31369" x2="16571" y2="31369"/>
                        <a14:foregroundMark x1="12857" y1="34030" x2="12857" y2="34030"/>
                        <a14:foregroundMark x1="13571" y1="33270" x2="13571" y2="33270"/>
                        <a14:backgroundMark x1="44571" y1="58175" x2="44571" y2="58175"/>
                        <a14:backgroundMark x1="46143" y1="61407" x2="46143" y2="61407"/>
                        <a14:backgroundMark x1="46143" y1="61597" x2="46143" y2="61597"/>
                        <a14:backgroundMark x1="36286" y1="56084" x2="36286" y2="560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0235" y="3355785"/>
            <a:ext cx="2005716" cy="1507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Мяч медицинский медбол с двумя ручками Pro 3 -10кг: купить по доступным  ценам на Way4You"/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1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52320" y="3037828"/>
            <a:ext cx="1312104" cy="131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751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96122"/>
            <a:ext cx="6512511" cy="153667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Дергачев Даниил </a:t>
            </a:r>
            <a:r>
              <a:rPr lang="ru-RU" dirty="0" smtClean="0"/>
              <a:t>Евгеньевич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068960"/>
            <a:ext cx="2952328" cy="36621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952" y="3933056"/>
            <a:ext cx="4542553" cy="24956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2" descr="Город Серов — Наш Урал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56376" y="659589"/>
            <a:ext cx="1008113" cy="1209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443865" y="2032792"/>
            <a:ext cx="6512511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/>
              <a:t>музыкальное сопровождение мероприятий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896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2278" y="3789040"/>
            <a:ext cx="4248474" cy="2715197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В рамках средств социального</a:t>
            </a:r>
            <a:br>
              <a:rPr lang="ru-RU" sz="2400" dirty="0" smtClean="0"/>
            </a:br>
            <a:r>
              <a:rPr lang="ru-RU" sz="2400" dirty="0" smtClean="0"/>
              <a:t>контракта было приобретено: </a:t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акустическая и радио системы, </a:t>
            </a:r>
            <a:br>
              <a:rPr lang="ru-RU" sz="2400" dirty="0" smtClean="0"/>
            </a:br>
            <a:r>
              <a:rPr lang="ru-RU" sz="2400" dirty="0" smtClean="0"/>
              <a:t>микшерный пульт, световое оборудование, стойки, коммутация, дым машина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65177" y="2782111"/>
            <a:ext cx="4608511" cy="3722126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23528" y="292349"/>
            <a:ext cx="6643262" cy="23445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 smtClean="0"/>
              <a:t>Контракт </a:t>
            </a:r>
            <a:r>
              <a:rPr lang="ru-RU" sz="2400" dirty="0" smtClean="0"/>
              <a:t>заключен с 01.07.2021 года</a:t>
            </a:r>
          </a:p>
          <a:p>
            <a:pPr marL="0" indent="0">
              <a:buNone/>
            </a:pPr>
            <a:r>
              <a:rPr lang="ru-RU" sz="2400" u="sng" dirty="0" smtClean="0"/>
              <a:t>доход </a:t>
            </a:r>
            <a:r>
              <a:rPr lang="ru-RU" sz="2400" u="sng" dirty="0" smtClean="0"/>
              <a:t>составил: </a:t>
            </a:r>
            <a:r>
              <a:rPr lang="en-US" sz="2400" dirty="0" smtClean="0"/>
              <a:t>III</a:t>
            </a:r>
            <a:r>
              <a:rPr lang="ru-RU" sz="2400" dirty="0" smtClean="0"/>
              <a:t> </a:t>
            </a:r>
            <a:r>
              <a:rPr lang="ru-RU" sz="2400" dirty="0" smtClean="0"/>
              <a:t>кв. 2021 – </a:t>
            </a:r>
            <a:r>
              <a:rPr lang="en-US" sz="2400" dirty="0" smtClean="0"/>
              <a:t>57 3</a:t>
            </a:r>
            <a:r>
              <a:rPr lang="ru-RU" sz="2400" dirty="0" smtClean="0"/>
              <a:t>00 руб.,</a:t>
            </a:r>
            <a:endParaRPr lang="en-US" sz="2400" dirty="0" smtClean="0"/>
          </a:p>
          <a:p>
            <a:pPr marL="0" indent="0">
              <a:buNone/>
            </a:pPr>
            <a:r>
              <a:rPr lang="ru-RU" sz="2400" dirty="0" smtClean="0"/>
              <a:t>		      </a:t>
            </a:r>
            <a:r>
              <a:rPr lang="en-US" sz="2400" dirty="0" smtClean="0"/>
              <a:t>IV </a:t>
            </a:r>
            <a:r>
              <a:rPr lang="ru-RU" sz="2400" dirty="0" smtClean="0"/>
              <a:t>кв. 2021 </a:t>
            </a:r>
            <a:r>
              <a:rPr lang="ru-RU" sz="2400" dirty="0" smtClean="0"/>
              <a:t>– </a:t>
            </a:r>
            <a:r>
              <a:rPr lang="ru-RU" sz="2400" dirty="0" smtClean="0"/>
              <a:t>94 500 руб.,</a:t>
            </a:r>
          </a:p>
          <a:p>
            <a:pPr marL="0" indent="0">
              <a:buNone/>
            </a:pPr>
            <a:r>
              <a:rPr lang="ru-RU" sz="2400" dirty="0" smtClean="0"/>
              <a:t>                            </a:t>
            </a:r>
            <a:r>
              <a:rPr lang="en-US" sz="2400" dirty="0" smtClean="0"/>
              <a:t>I</a:t>
            </a:r>
            <a:r>
              <a:rPr lang="ru-RU" sz="2400" dirty="0" smtClean="0"/>
              <a:t> </a:t>
            </a:r>
            <a:r>
              <a:rPr lang="ru-RU" sz="2400" dirty="0" smtClean="0"/>
              <a:t>кв. 2022 </a:t>
            </a:r>
            <a:r>
              <a:rPr lang="ru-RU" sz="2400" dirty="0" smtClean="0"/>
              <a:t>- </a:t>
            </a:r>
            <a:r>
              <a:rPr lang="ru-RU" sz="2400" dirty="0" smtClean="0"/>
              <a:t>52 000 руб.</a:t>
            </a:r>
            <a:endParaRPr lang="ru-RU" sz="2400" dirty="0"/>
          </a:p>
        </p:txBody>
      </p:sp>
      <p:pic>
        <p:nvPicPr>
          <p:cNvPr id="5" name="Picture 2" descr="Город Серов — Наш Урал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56376" y="659589"/>
            <a:ext cx="1008113" cy="1209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Группа Dvornjagi | Ну, погоди! вики | Fando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9518" y="2164557"/>
            <a:ext cx="2207244" cy="16244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43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847741" y="552680"/>
            <a:ext cx="8352927" cy="1224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err="1" smtClean="0"/>
              <a:t>Бьюти</a:t>
            </a:r>
            <a:r>
              <a:rPr lang="ru-RU" sz="3200" dirty="0" smtClean="0"/>
              <a:t> – услуги -</a:t>
            </a:r>
            <a:br>
              <a:rPr lang="ru-RU" sz="3200" dirty="0" smtClean="0"/>
            </a:br>
            <a:r>
              <a:rPr lang="ru-RU" sz="3200" dirty="0" smtClean="0"/>
              <a:t>специалисты в сфере </a:t>
            </a:r>
            <a:r>
              <a:rPr lang="ru-RU" sz="3200" dirty="0" smtClean="0"/>
              <a:t>красоты</a:t>
            </a:r>
            <a:endParaRPr lang="ru-RU" sz="32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5616" y="4193931"/>
            <a:ext cx="3456384" cy="24962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9211" y="4254740"/>
            <a:ext cx="2795278" cy="24482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8007" y="2102246"/>
            <a:ext cx="2347522" cy="29109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2102246"/>
            <a:ext cx="3092391" cy="23914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2" descr="Город Серов — Наш Урал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56376" y="659589"/>
            <a:ext cx="1008113" cy="1209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Блестящий логотип для салона красоты Иллюстрация вектора - изображение:  75950527 | Логотип для салона, Визитки салона, Логотип салона красоты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33375" y1="43625" x2="33375" y2="43625"/>
                        <a14:foregroundMark x1="44875" y1="31000" x2="44875" y2="31000"/>
                        <a14:foregroundMark x1="31625" y1="43875" x2="31625" y2="43875"/>
                        <a14:foregroundMark x1="32625" y1="33750" x2="32625" y2="33750"/>
                        <a14:foregroundMark x1="47375" y1="25000" x2="47375" y2="25000"/>
                        <a14:foregroundMark x1="43500" y1="18375" x2="43875" y2="18375"/>
                        <a14:foregroundMark x1="63500" y1="47750" x2="63500" y2="47750"/>
                        <a14:foregroundMark x1="59625" y1="57250" x2="59625" y2="57250"/>
                        <a14:foregroundMark x1="44625" y1="54750" x2="44625" y2="54750"/>
                        <a14:foregroundMark x1="29125" y1="77250" x2="29125" y2="77250"/>
                        <a14:foregroundMark x1="42500" y1="76500" x2="42500" y2="76500"/>
                        <a14:foregroundMark x1="51250" y1="77500" x2="51250" y2="77500"/>
                        <a14:foregroundMark x1="55750" y1="78625" x2="55750" y2="78625"/>
                        <a14:foregroundMark x1="66250" y1="78250" x2="66250" y2="78250"/>
                        <a14:foregroundMark x1="72250" y1="79000" x2="72250" y2="79000"/>
                        <a14:foregroundMark x1="65625" y1="51625" x2="65625" y2="51625"/>
                        <a14:backgroundMark x1="40750" y1="77875" x2="40750" y2="77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5529" y="1805287"/>
            <a:ext cx="2746412" cy="274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37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404664"/>
            <a:ext cx="8424936" cy="5904656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3600" i="1" dirty="0" smtClean="0"/>
              <a:t>Каждый, заключенный социальный контракт своеобразен, история его уникальна…</a:t>
            </a:r>
          </a:p>
          <a:p>
            <a:pPr marL="45720" indent="0">
              <a:buNone/>
            </a:pPr>
            <a:endParaRPr lang="ru-RU" sz="2400" dirty="0" smtClean="0">
              <a:solidFill>
                <a:srgbClr val="00B050"/>
              </a:solidFill>
            </a:endParaRPr>
          </a:p>
          <a:p>
            <a:endParaRPr lang="ru-RU" dirty="0"/>
          </a:p>
        </p:txBody>
      </p:sp>
      <p:sp>
        <p:nvSpPr>
          <p:cNvPr id="6" name="Пятиугольник 5"/>
          <p:cNvSpPr/>
          <p:nvPr/>
        </p:nvSpPr>
        <p:spPr>
          <a:xfrm>
            <a:off x="323528" y="2060848"/>
            <a:ext cx="8820472" cy="259228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3200" dirty="0">
                <a:solidFill>
                  <a:schemeClr val="tx1"/>
                </a:solidFill>
              </a:rPr>
              <a:t>В 2022 году работа по заключению социальных контрактов продолжается, за первый квартал 2022 года заключено 5 контрактов по </a:t>
            </a:r>
            <a:r>
              <a:rPr lang="ru-RU" sz="3200" dirty="0" smtClean="0">
                <a:solidFill>
                  <a:schemeClr val="tx1"/>
                </a:solidFill>
              </a:rPr>
              <a:t>ИПД (25</a:t>
            </a:r>
            <a:r>
              <a:rPr lang="ru-RU" sz="3200" dirty="0">
                <a:solidFill>
                  <a:schemeClr val="tx1"/>
                </a:solidFill>
              </a:rPr>
              <a:t>% </a:t>
            </a:r>
            <a:r>
              <a:rPr lang="ru-RU" sz="3200" dirty="0" smtClean="0">
                <a:solidFill>
                  <a:schemeClr val="tx1"/>
                </a:solidFill>
              </a:rPr>
              <a:t>от годового плана).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11266" name="Picture 2" descr="Идеи на тему «Человечки» (100) в 2022 г | презентация, эмодзи, картинки"/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44208" y="4005064"/>
            <a:ext cx="1512169" cy="274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abrakadabra.fun/uploads/posts/2021-12/1640719842_3-abrakadabra-fun-p-prezentatsiya-png-3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5615" y="4025751"/>
            <a:ext cx="2832249" cy="283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61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847741" y="552680"/>
            <a:ext cx="8352927" cy="1224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dirty="0" smtClean="0"/>
              <a:t>Спасибо за внимание!</a:t>
            </a:r>
            <a:endParaRPr lang="ru-RU" sz="4800" dirty="0"/>
          </a:p>
        </p:txBody>
      </p:sp>
      <p:pic>
        <p:nvPicPr>
          <p:cNvPr id="8" name="Picture 2" descr="Город Серов — Наш Урал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56376" y="659589"/>
            <a:ext cx="1008113" cy="1209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s://abrakadabra.fun/uploads/posts/2021-12/1640719908_4-abrakadabra-fun-p-prezentatsiya-png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2060848"/>
            <a:ext cx="6480720" cy="464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3648" y="3429001"/>
            <a:ext cx="3816424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17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убление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650</TotalTime>
  <Words>510</Words>
  <Application>Microsoft Office PowerPoint</Application>
  <PresentationFormat>Экран (4:3)</PresentationFormat>
  <Paragraphs>56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Liberation Serif</vt:lpstr>
      <vt:lpstr>Times New Roman</vt:lpstr>
      <vt:lpstr>Trebuchet MS</vt:lpstr>
      <vt:lpstr>Берлин</vt:lpstr>
      <vt:lpstr>Управление социальной политики № 19  </vt:lpstr>
      <vt:lpstr>Управлением в 2021году заключено  259 социальных контрактов:  поиск работы- 167; иные мероприятия -61; ИПД - 30  </vt:lpstr>
      <vt:lpstr>Презентация PowerPoint</vt:lpstr>
      <vt:lpstr>? </vt:lpstr>
      <vt:lpstr>Презентация PowerPoint</vt:lpstr>
      <vt:lpstr> Мини - ателье  «Эксклюзив» контракт заключен с 01.08.2021 года среднемесячный доход за 1 квартал 2022 г., составил – 7066 рублей Для пошива одежды из трикотажа для взрослых и детей отведена отдельная комната в доме - сделан ремонт, приобретено оборудование, ткани,фурнитура.</vt:lpstr>
      <vt:lpstr>В рамках средств социального контракта было приобретено оборудование:</vt:lpstr>
      <vt:lpstr>Презентация PowerPoint</vt:lpstr>
      <vt:lpstr>Контракт заключен с 01.11.2021 года,  среднемесячный  доход за  1 квартал 2022г.  составил – 23667 рублей.  На средства социального контракта приобретено: ноутбук, смартфон, Пакет реСТОР  </vt:lpstr>
      <vt:lpstr>Козина  Екатерина Сергеевна</vt:lpstr>
      <vt:lpstr>Контракт заключен с 01.11.2021 года,  доход за 1 квартал 2022 г. составил 21 200 руб.</vt:lpstr>
      <vt:lpstr>Дергачев Даниил Евгеньевич</vt:lpstr>
      <vt:lpstr> В рамках средств социального контракта было приобретено:   акустическая и радио системы,  микшерный пульт, световое оборудование, стойки, коммутация, дым машина.</vt:lpstr>
      <vt:lpstr>Бьюти – услуги - специалисты в сфере красоты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gari-usp</dc:creator>
  <cp:lastModifiedBy>t.maslennikova</cp:lastModifiedBy>
  <cp:revision>110</cp:revision>
  <dcterms:created xsi:type="dcterms:W3CDTF">2022-04-04T04:44:57Z</dcterms:created>
  <dcterms:modified xsi:type="dcterms:W3CDTF">2022-04-06T04:19:54Z</dcterms:modified>
</cp:coreProperties>
</file>