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70" r:id="rId13"/>
    <p:sldId id="269" r:id="rId14"/>
  </p:sldIdLst>
  <p:sldSz cx="9144000" cy="5143500" type="screen16x9"/>
  <p:notesSz cx="6858000" cy="9144000"/>
  <p:embeddedFontLst>
    <p:embeddedFont>
      <p:font typeface="Lobster" charset="-52"/>
      <p:regular r:id="rId16"/>
    </p:embeddedFont>
    <p:embeddedFont>
      <p:font typeface="Comfortaa" charset="0"/>
      <p:regular r:id="rId17"/>
      <p:bold r:id="rId18"/>
    </p:embeddedFont>
    <p:embeddedFont>
      <p:font typeface="Impact" pitchFamily="34" charset="0"/>
      <p:regular r:id="rId19"/>
    </p:embeddedFont>
    <p:embeddedFont>
      <p:font typeface="Georgia" pitchFamily="18" charset="0"/>
      <p:regular r:id="rId20"/>
      <p:bold r:id="rId21"/>
      <p:italic r:id="rId22"/>
      <p:boldItalic r:id="rId23"/>
    </p:embeddedFont>
    <p:embeddedFont>
      <p:font typeface="Playfair Display" charset="-52"/>
      <p:regular r:id="rId24"/>
      <p:bold r:id="rId25"/>
      <p:italic r:id="rId26"/>
      <p:boldItalic r:id="rId27"/>
    </p:embeddedFont>
    <p:embeddedFont>
      <p:font typeface="Spectral ExtraBold" charset="-52"/>
      <p:bold r:id="rId28"/>
      <p:boldItalic r:id="rId29"/>
    </p:embeddedFont>
    <p:embeddedFont>
      <p:font typeface="Pacifico" charset="-52"/>
      <p:regular r:id="rId30"/>
    </p:embeddedFont>
    <p:embeddedFont>
      <p:font typeface="Oswald" charset="-52"/>
      <p:regular r:id="rId31"/>
      <p:bold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54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font" Target="fonts/font17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8ede22a3ca0b1e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8ede22a3ca0b1e7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28ede22a3ca0b1e7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28ede22a3ca0b1e7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12212ae83da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12212ae83da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12527d58630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12527d58630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25503bedfe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25503bedfe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125503bedfe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125503bedfe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25503bedfe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125503bedfe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125503bedfe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125503bedfe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125503bedfe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125503bedfe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125503bedfe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125503bedfe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966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0" y="210500"/>
            <a:ext cx="8520600" cy="2004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dirty="0" smtClean="0">
                <a:latin typeface="Lobster"/>
                <a:ea typeface="Lobster"/>
                <a:cs typeface="Lobster"/>
                <a:sym typeface="Lobster"/>
              </a:rPr>
              <a:t>ГАУ «КЦСОН города Каменска-Уральского»</a:t>
            </a:r>
            <a:r>
              <a:rPr lang="ru" sz="3700" dirty="0" smtClean="0">
                <a:latin typeface="Lobster"/>
                <a:ea typeface="Lobster"/>
                <a:cs typeface="Lobster"/>
                <a:sym typeface="Lobster"/>
              </a:rPr>
              <a:t/>
            </a:r>
            <a:br>
              <a:rPr lang="ru" sz="3700" dirty="0" smtClean="0">
                <a:latin typeface="Lobster"/>
                <a:ea typeface="Lobster"/>
                <a:cs typeface="Lobster"/>
                <a:sym typeface="Lobster"/>
              </a:rPr>
            </a:br>
            <a:r>
              <a:rPr lang="ru" sz="3700" dirty="0" smtClean="0">
                <a:latin typeface="Lobster"/>
                <a:ea typeface="Lobster"/>
                <a:cs typeface="Lobster"/>
                <a:sym typeface="Lobster"/>
              </a:rPr>
              <a:t>ШПВ</a:t>
            </a:r>
            <a:r>
              <a:rPr lang="ru" sz="3700" dirty="0">
                <a:latin typeface="Lobster"/>
                <a:ea typeface="Lobster"/>
                <a:cs typeface="Lobster"/>
                <a:sym typeface="Lobster"/>
              </a:rPr>
              <a:t>. Обучение навыкам ухода.</a:t>
            </a:r>
            <a:endParaRPr sz="3700"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700" dirty="0">
                <a:solidFill>
                  <a:srgbClr val="85200C"/>
                </a:solidFill>
                <a:latin typeface="Lobster"/>
                <a:ea typeface="Lobster"/>
                <a:cs typeface="Lobster"/>
                <a:sym typeface="Lobster"/>
              </a:rPr>
              <a:t>Тема: </a:t>
            </a:r>
            <a:r>
              <a:rPr lang="ru" sz="3700" dirty="0" smtClean="0">
                <a:solidFill>
                  <a:srgbClr val="85200C"/>
                </a:solidFill>
                <a:latin typeface="Lobster"/>
                <a:ea typeface="Lobster"/>
                <a:cs typeface="Lobster"/>
                <a:sym typeface="Lobster"/>
              </a:rPr>
              <a:t>«Уход </a:t>
            </a:r>
            <a:r>
              <a:rPr lang="ru" sz="3700" dirty="0">
                <a:solidFill>
                  <a:srgbClr val="85200C"/>
                </a:solidFill>
                <a:latin typeface="Lobster"/>
                <a:ea typeface="Lobster"/>
                <a:cs typeface="Lobster"/>
                <a:sym typeface="Lobster"/>
              </a:rPr>
              <a:t>за пожилыми при нарушении психики и старческом </a:t>
            </a:r>
            <a:r>
              <a:rPr lang="ru" sz="3700" dirty="0" smtClean="0">
                <a:solidFill>
                  <a:srgbClr val="85200C"/>
                </a:solidFill>
                <a:latin typeface="Lobster"/>
                <a:ea typeface="Lobster"/>
                <a:cs typeface="Lobster"/>
                <a:sym typeface="Lobster"/>
              </a:rPr>
              <a:t>слабоумии».</a:t>
            </a:r>
            <a:endParaRPr sz="3700">
              <a:solidFill>
                <a:srgbClr val="85200C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571750"/>
            <a:ext cx="8520600" cy="210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/>
              <a:t>Руководитель: специалист по социальной работе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 dirty="0"/>
              <a:t>Соломеина Алла Алексеевна</a:t>
            </a:r>
            <a:endParaRPr i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 dirty="0"/>
              <a:t>*******************************************************</a:t>
            </a:r>
            <a:endParaRPr i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 dirty="0"/>
              <a:t>                             апрель 2022г </a:t>
            </a:r>
            <a:endParaRPr i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9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5B0F00"/>
                </a:solidFill>
                <a:latin typeface="Comfortaa"/>
                <a:ea typeface="Comfortaa"/>
                <a:cs typeface="Comfortaa"/>
                <a:sym typeface="Comfortaa"/>
              </a:rPr>
              <a:t>ДЕМЕНЦИЯ. Общее понятие и значение.</a:t>
            </a:r>
            <a:endParaRPr b="1">
              <a:solidFill>
                <a:srgbClr val="5B0F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118975" y="1017725"/>
            <a:ext cx="8895900" cy="401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C343D"/>
                </a:solidFill>
                <a:latin typeface="Impact"/>
                <a:ea typeface="Impact"/>
                <a:cs typeface="Impact"/>
                <a:sym typeface="Impact"/>
              </a:rPr>
              <a:t>Деменция-это часто встречающийся синдром заболеваний головного мозга, который проявляется нарушением познавательной сферы, снижением интеллектуальных и других высших корковых функций: абстрактного мышления, памяти, сообразительности, уровня суждений, способности к обучению, речи, способность планировать, принимать решения, контролировать свои действия и т.д.</a:t>
            </a:r>
            <a:endParaRPr>
              <a:solidFill>
                <a:srgbClr val="0C343D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C343D"/>
                </a:solidFill>
                <a:latin typeface="Impact"/>
                <a:ea typeface="Impact"/>
                <a:cs typeface="Impact"/>
                <a:sym typeface="Impact"/>
              </a:rPr>
              <a:t>Деменция имеет часто всего хроническое прогрессирующее течение и тесно связана с пожилым возрастом.</a:t>
            </a:r>
            <a:endParaRPr>
              <a:solidFill>
                <a:srgbClr val="0C343D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>
                <a:solidFill>
                  <a:srgbClr val="0C343D"/>
                </a:solidFill>
                <a:latin typeface="Impact"/>
                <a:ea typeface="Impact"/>
                <a:cs typeface="Impact"/>
                <a:sym typeface="Impact"/>
              </a:rPr>
              <a:t>Необходимо помнить, что снижение умственных способностей не является обычным процессом старения людей. По данным ВОЗ , в 2015 году во всем мире насчитывалось более 46 млн.людей с деменцией. Ожидается, что число увеличиться до 131 млн. к 2050 году.</a:t>
            </a:r>
            <a:endParaRPr>
              <a:solidFill>
                <a:srgbClr val="0C343D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CB9C"/>
        </a:solid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80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41B47"/>
                </a:solidFill>
                <a:latin typeface="Georgia"/>
                <a:ea typeface="Georgia"/>
                <a:cs typeface="Georgia"/>
                <a:sym typeface="Georgia"/>
              </a:rPr>
              <a:t>Причины и признаки деменции в пожилом </a:t>
            </a:r>
            <a:endParaRPr b="1">
              <a:solidFill>
                <a:srgbClr val="741B47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741B47"/>
                </a:solidFill>
                <a:latin typeface="Georgia"/>
                <a:ea typeface="Georgia"/>
                <a:cs typeface="Georgia"/>
                <a:sym typeface="Georgia"/>
              </a:rPr>
              <a:t>                            возрасте.</a:t>
            </a:r>
            <a:endParaRPr b="1">
              <a:solidFill>
                <a:srgbClr val="741B47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>
            <a:off x="-92675" y="803100"/>
            <a:ext cx="9195600" cy="426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457200" lvl="0" indent="-317182" algn="l" rtl="0">
              <a:spcBef>
                <a:spcPts val="0"/>
              </a:spcBef>
              <a:spcAft>
                <a:spcPts val="0"/>
              </a:spcAft>
              <a:buClr>
                <a:srgbClr val="4C1130"/>
              </a:buClr>
              <a:buSzPct val="100000"/>
              <a:buFont typeface="Lobster"/>
              <a:buAutoNum type="arabicPeriod"/>
            </a:pPr>
            <a:r>
              <a:rPr lang="ru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Болезнь Альцгеймера</a:t>
            </a:r>
            <a:endParaRPr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17182" algn="l" rtl="0">
              <a:spcBef>
                <a:spcPts val="0"/>
              </a:spcBef>
              <a:spcAft>
                <a:spcPts val="0"/>
              </a:spcAft>
              <a:buClr>
                <a:srgbClr val="4C1130"/>
              </a:buClr>
              <a:buSzPct val="100000"/>
              <a:buFont typeface="Lobster"/>
              <a:buAutoNum type="arabicPeriod"/>
            </a:pPr>
            <a:r>
              <a:rPr lang="ru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Сосудистая патология головного мозга</a:t>
            </a:r>
            <a:endParaRPr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17182" algn="l" rtl="0">
              <a:spcBef>
                <a:spcPts val="0"/>
              </a:spcBef>
              <a:spcAft>
                <a:spcPts val="0"/>
              </a:spcAft>
              <a:buClr>
                <a:srgbClr val="4C1130"/>
              </a:buClr>
              <a:buSzPct val="100000"/>
              <a:buFont typeface="Lobster"/>
              <a:buAutoNum type="arabicPeriod"/>
            </a:pPr>
            <a:r>
              <a:rPr lang="ru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Болезнь Паркинсона</a:t>
            </a:r>
            <a:endParaRPr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17182" algn="l" rtl="0">
              <a:spcBef>
                <a:spcPts val="0"/>
              </a:spcBef>
              <a:spcAft>
                <a:spcPts val="0"/>
              </a:spcAft>
              <a:buClr>
                <a:srgbClr val="4C1130"/>
              </a:buClr>
              <a:buSzPct val="100000"/>
              <a:buFont typeface="Lobster"/>
              <a:buAutoNum type="arabicPeriod"/>
            </a:pPr>
            <a:r>
              <a:rPr lang="ru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Черепно-мозговые травмы, метаболические и эндокринные расстройства</a:t>
            </a:r>
            <a:endParaRPr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-317182" algn="l" rtl="0">
              <a:spcBef>
                <a:spcPts val="0"/>
              </a:spcBef>
              <a:spcAft>
                <a:spcPts val="0"/>
              </a:spcAft>
              <a:buClr>
                <a:srgbClr val="4C1130"/>
              </a:buClr>
              <a:buSzPct val="100000"/>
              <a:buFont typeface="Lobster"/>
              <a:buAutoNum type="arabicPeriod"/>
            </a:pPr>
            <a:r>
              <a:rPr lang="ru">
                <a:solidFill>
                  <a:srgbClr val="4C1130"/>
                </a:solidFill>
                <a:latin typeface="Lobster"/>
                <a:ea typeface="Lobster"/>
                <a:cs typeface="Lobster"/>
                <a:sym typeface="Lobster"/>
              </a:rPr>
              <a:t>Интоксикации.</a:t>
            </a:r>
            <a:endParaRPr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F6000"/>
                </a:solidFill>
                <a:latin typeface="Lobster"/>
                <a:ea typeface="Lobster"/>
                <a:cs typeface="Lobster"/>
                <a:sym typeface="Lobster"/>
              </a:rPr>
              <a:t>Клинически деменция проявляется следующими признаками:</a:t>
            </a:r>
            <a:endParaRPr>
              <a:solidFill>
                <a:srgbClr val="7F6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F6000"/>
                </a:solidFill>
                <a:latin typeface="Lobster"/>
                <a:ea typeface="Lobster"/>
                <a:cs typeface="Lobster"/>
                <a:sym typeface="Lobster"/>
              </a:rPr>
              <a:t>-нарушения кратковременной и долговременной памяти(больной не запоминает имена,не узнает людей, не может вспомнить события текущего дня) ; </a:t>
            </a:r>
            <a:endParaRPr>
              <a:solidFill>
                <a:srgbClr val="7F6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F6000"/>
                </a:solidFill>
                <a:latin typeface="Lobster"/>
                <a:ea typeface="Lobster"/>
                <a:cs typeface="Lobster"/>
                <a:sym typeface="Lobster"/>
              </a:rPr>
              <a:t>-трудности с пониманием и узнаванием, нарушения речи , нарушения ориентации во времени и пространстве;  </a:t>
            </a:r>
            <a:endParaRPr>
              <a:solidFill>
                <a:srgbClr val="7F6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F6000"/>
                </a:solidFill>
                <a:latin typeface="Lobster"/>
                <a:ea typeface="Lobster"/>
                <a:cs typeface="Lobster"/>
                <a:sym typeface="Lobster"/>
              </a:rPr>
              <a:t>-утрата навыков самообслуживания, апатия(безучастность), нарушение двигательных процессов при совершении повседневных дел и даже простых  движениях, таких, как ходьба;</a:t>
            </a:r>
            <a:endParaRPr>
              <a:solidFill>
                <a:srgbClr val="7F6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F6000"/>
                </a:solidFill>
                <a:latin typeface="Lobster"/>
                <a:ea typeface="Lobster"/>
                <a:cs typeface="Lobster"/>
                <a:sym typeface="Lobster"/>
              </a:rPr>
              <a:t>-нарушение социального поведения, раздражительность и агрессивность, отсутствие мотивации или способности к ведению домашнего хозяйства.                         </a:t>
            </a:r>
            <a:endParaRPr>
              <a:solidFill>
                <a:srgbClr val="7F6000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45720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>
              <a:solidFill>
                <a:srgbClr val="4C113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pic>
        <p:nvPicPr>
          <p:cNvPr id="68" name="Google Shape;6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60050" y="586850"/>
            <a:ext cx="2624053" cy="1768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CCCC"/>
        </a:soli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311700" y="164750"/>
            <a:ext cx="8520600" cy="71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000FF"/>
                </a:solidFill>
                <a:latin typeface="Lobster"/>
                <a:ea typeface="Lobster"/>
                <a:cs typeface="Lobster"/>
                <a:sym typeface="Lobster"/>
              </a:rPr>
              <a:t>Как обеспечить уход за больными в домашних условиях.</a:t>
            </a:r>
            <a:endParaRPr>
              <a:solidFill>
                <a:srgbClr val="0000FF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0" y="1044550"/>
            <a:ext cx="9277800" cy="405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                                                                          </a:t>
            </a:r>
            <a:r>
              <a:rPr lang="ru" b="1" i="1">
                <a:solidFill>
                  <a:srgbClr val="20124D"/>
                </a:solidFill>
              </a:rPr>
              <a:t>Основными принципами ухода </a:t>
            </a:r>
            <a:endParaRPr b="1" i="1">
              <a:solidFill>
                <a:srgbClr val="20124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20124D"/>
                </a:solidFill>
              </a:rPr>
              <a:t>                                                              являются уважение личности больного,</a:t>
            </a:r>
            <a:endParaRPr b="1" i="1">
              <a:solidFill>
                <a:srgbClr val="20124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20124D"/>
                </a:solidFill>
              </a:rPr>
              <a:t>                                                              принятие его таким, какой он есть. </a:t>
            </a:r>
            <a:endParaRPr b="1" i="1">
              <a:solidFill>
                <a:srgbClr val="20124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20124D"/>
                </a:solidFill>
              </a:rPr>
              <a:t>                                                             Необходимо учитывать, что дефекты</a:t>
            </a:r>
            <a:endParaRPr b="1" i="1">
              <a:solidFill>
                <a:srgbClr val="20124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20124D"/>
                </a:solidFill>
              </a:rPr>
              <a:t>                                                             личности и физические недостатки в</a:t>
            </a:r>
            <a:endParaRPr b="1" i="1">
              <a:solidFill>
                <a:srgbClr val="20124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20124D"/>
                </a:solidFill>
              </a:rPr>
              <a:t>                                                            большинстве своём являются проявлением</a:t>
            </a:r>
            <a:endParaRPr b="1" i="1">
              <a:solidFill>
                <a:srgbClr val="20124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20124D"/>
                </a:solidFill>
              </a:rPr>
              <a:t>                                                            болезни, а не старости. А надлежащий</a:t>
            </a:r>
            <a:endParaRPr b="1" i="1">
              <a:solidFill>
                <a:srgbClr val="20124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20124D"/>
                </a:solidFill>
              </a:rPr>
              <a:t>                                                            уход и лечение могут улучшить состояние</a:t>
            </a:r>
            <a:endParaRPr b="1" i="1">
              <a:solidFill>
                <a:srgbClr val="20124D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 i="1">
                <a:solidFill>
                  <a:srgbClr val="20124D"/>
                </a:solidFill>
              </a:rPr>
              <a:t>                                                            больных и возвратить им здоровье.</a:t>
            </a:r>
            <a:endParaRPr b="1" i="1">
              <a:solidFill>
                <a:srgbClr val="20124D"/>
              </a:solidFill>
            </a:endParaRPr>
          </a:p>
        </p:txBody>
      </p:sp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7975" y="1390125"/>
            <a:ext cx="3735026" cy="3511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C4C9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/>
              <a:t>ПРИЁМЫ УХОДА ДЛЯ ОБЛЕГЧЕНИЯ СИТУАЦИИ.</a:t>
            </a:r>
            <a:endParaRPr b="1"/>
          </a:p>
        </p:txBody>
      </p:sp>
      <p:sp>
        <p:nvSpPr>
          <p:cNvPr id="81" name="Google Shape;81;p17"/>
          <p:cNvSpPr txBox="1">
            <a:spLocks noGrp="1"/>
          </p:cNvSpPr>
          <p:nvPr>
            <p:ph type="body" idx="1"/>
          </p:nvPr>
        </p:nvSpPr>
        <p:spPr>
          <a:xfrm>
            <a:off x="51475" y="957650"/>
            <a:ext cx="9041100" cy="418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90000"/>
                </a:solidFill>
              </a:rPr>
              <a:t>*</a:t>
            </a:r>
            <a:r>
              <a:rPr lang="ru" b="1">
                <a:solidFill>
                  <a:srgbClr val="990000"/>
                </a:solidFill>
                <a:latin typeface="Comfortaa"/>
                <a:ea typeface="Comfortaa"/>
                <a:cs typeface="Comfortaa"/>
                <a:sym typeface="Comfortaa"/>
              </a:rPr>
              <a:t>Установите режим, благодаря которому жизнь становится более организованной;</a:t>
            </a:r>
            <a:endParaRPr b="1">
              <a:solidFill>
                <a:srgbClr val="99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990000"/>
                </a:solidFill>
                <a:latin typeface="Comfortaa"/>
                <a:ea typeface="Comfortaa"/>
                <a:cs typeface="Comfortaa"/>
                <a:sym typeface="Comfortaa"/>
              </a:rPr>
              <a:t>*Как можно дольше поддерживайте независимость, самостоятельность больного;</a:t>
            </a:r>
            <a:endParaRPr b="1">
              <a:solidFill>
                <a:srgbClr val="99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990000"/>
                </a:solidFill>
                <a:latin typeface="Comfortaa"/>
                <a:ea typeface="Comfortaa"/>
                <a:cs typeface="Comfortaa"/>
                <a:sym typeface="Comfortaa"/>
              </a:rPr>
              <a:t>*Избегайте конфликтов, помните-виновата болезнь, а не человек;</a:t>
            </a:r>
            <a:endParaRPr b="1">
              <a:solidFill>
                <a:srgbClr val="99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990000"/>
                </a:solidFill>
                <a:latin typeface="Comfortaa"/>
                <a:ea typeface="Comfortaa"/>
                <a:cs typeface="Comfortaa"/>
                <a:sym typeface="Comfortaa"/>
              </a:rPr>
              <a:t>*Следите за изменением зрения, слуха, опреде-</a:t>
            </a:r>
            <a:endParaRPr b="1">
              <a:solidFill>
                <a:srgbClr val="99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990000"/>
                </a:solidFill>
                <a:latin typeface="Comfortaa"/>
                <a:ea typeface="Comfortaa"/>
                <a:cs typeface="Comfortaa"/>
                <a:sym typeface="Comfortaa"/>
              </a:rPr>
              <a:t>лите, не нуждается ли больной в смене очков;</a:t>
            </a:r>
            <a:endParaRPr b="1">
              <a:solidFill>
                <a:srgbClr val="99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990000"/>
                </a:solidFill>
                <a:latin typeface="Comfortaa"/>
                <a:ea typeface="Comfortaa"/>
                <a:cs typeface="Comfortaa"/>
                <a:sym typeface="Comfortaa"/>
              </a:rPr>
              <a:t>*Говорите с ним отчётливо, медленно, не кри-</a:t>
            </a:r>
            <a:endParaRPr b="1">
              <a:solidFill>
                <a:srgbClr val="99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990000"/>
                </a:solidFill>
                <a:latin typeface="Comfortaa"/>
                <a:ea typeface="Comfortaa"/>
                <a:cs typeface="Comfortaa"/>
                <a:sym typeface="Comfortaa"/>
              </a:rPr>
              <a:t>чите, общайтесь лицом к лицу;</a:t>
            </a:r>
            <a:endParaRPr b="1">
              <a:solidFill>
                <a:srgbClr val="99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990000"/>
                </a:solidFill>
                <a:latin typeface="Comfortaa"/>
                <a:ea typeface="Comfortaa"/>
                <a:cs typeface="Comfortaa"/>
                <a:sym typeface="Comfortaa"/>
              </a:rPr>
              <a:t>*Следите за мимикой, жестами, позами боль-</a:t>
            </a:r>
            <a:endParaRPr b="1">
              <a:solidFill>
                <a:srgbClr val="99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>
                <a:solidFill>
                  <a:srgbClr val="990000"/>
                </a:solidFill>
                <a:latin typeface="Comfortaa"/>
                <a:ea typeface="Comfortaa"/>
                <a:cs typeface="Comfortaa"/>
                <a:sym typeface="Comfortaa"/>
              </a:rPr>
              <a:t>ного- всё это служит для него средством общения;</a:t>
            </a:r>
            <a:endParaRPr b="1">
              <a:solidFill>
                <a:srgbClr val="99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82" name="Google Shape;8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20950" y="2665850"/>
            <a:ext cx="3006800" cy="2085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C5E8"/>
        </a:solid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311700" y="192200"/>
            <a:ext cx="8520600" cy="61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99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Советы по личной гигиене больного деменцией.</a:t>
            </a:r>
            <a:endParaRPr b="1">
              <a:solidFill>
                <a:srgbClr val="990000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>
            <a:off x="54925" y="805400"/>
            <a:ext cx="9089100" cy="433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20124D"/>
                </a:solidFill>
              </a:rPr>
              <a:t>-</a:t>
            </a:r>
            <a:r>
              <a:rPr lang="ru">
                <a:solidFill>
                  <a:srgbClr val="20124D"/>
                </a:solidFill>
                <a:latin typeface="Lobster"/>
                <a:ea typeface="Lobster"/>
                <a:cs typeface="Lobster"/>
                <a:sym typeface="Lobster"/>
              </a:rPr>
              <a:t>Больной может забывать умываться, не видеть необходимости в умывании или не помнить, как это делается. предлагая больному свою помощь, постарайтесь сохранить его личное достоинство.</a:t>
            </a:r>
            <a:endParaRPr>
              <a:solidFill>
                <a:srgbClr val="20124D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20124D"/>
                </a:solidFill>
                <a:latin typeface="Lobster"/>
                <a:ea typeface="Lobster"/>
                <a:cs typeface="Lobster"/>
                <a:sym typeface="Lobster"/>
              </a:rPr>
              <a:t>-Пусть больной все, что возможно делает сам.</a:t>
            </a:r>
            <a:endParaRPr>
              <a:solidFill>
                <a:srgbClr val="20124D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20124D"/>
                </a:solidFill>
                <a:latin typeface="Lobster"/>
                <a:ea typeface="Lobster"/>
                <a:cs typeface="Lobster"/>
                <a:sym typeface="Lobster"/>
              </a:rPr>
              <a:t>-Если больной отказывается от купания или душа, подождите некоторое время-настроение может измениться.</a:t>
            </a:r>
            <a:endParaRPr>
              <a:solidFill>
                <a:srgbClr val="20124D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20124D"/>
                </a:solidFill>
                <a:latin typeface="Lobster"/>
                <a:ea typeface="Lobster"/>
                <a:cs typeface="Lobster"/>
                <a:sym typeface="Lobster"/>
              </a:rPr>
              <a:t>-Если больной смущается при купании или принятии душа, можно оставить закрытыми  определенные участки тела.</a:t>
            </a:r>
            <a:endParaRPr>
              <a:solidFill>
                <a:srgbClr val="20124D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>
                <a:solidFill>
                  <a:srgbClr val="20124D"/>
                </a:solidFill>
                <a:latin typeface="Lobster"/>
                <a:ea typeface="Lobster"/>
                <a:cs typeface="Lobster"/>
                <a:sym typeface="Lobster"/>
              </a:rPr>
              <a:t>-Не забывайте о безопасности, её обеспечивают надёжно закреплённые предметы, ручки и перила, за которые можно ухватиться, коврик, на котором нельзя поскользнуться, а также дополнительный устойчивый стул.</a:t>
            </a:r>
            <a:endParaRPr>
              <a:solidFill>
                <a:srgbClr val="20124D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>
            <a:off x="146425" y="100675"/>
            <a:ext cx="8685900" cy="56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41B47"/>
                </a:solidFill>
                <a:latin typeface="Spectral ExtraBold"/>
                <a:ea typeface="Spectral ExtraBold"/>
                <a:cs typeface="Spectral ExtraBold"/>
                <a:sym typeface="Spectral ExtraBold"/>
              </a:rPr>
              <a:t>          Одевание больного деменцией. </a:t>
            </a:r>
            <a:endParaRPr>
              <a:solidFill>
                <a:srgbClr val="741B47"/>
              </a:solidFill>
              <a:latin typeface="Spectral ExtraBold"/>
              <a:ea typeface="Spectral ExtraBold"/>
              <a:cs typeface="Spectral ExtraBold"/>
              <a:sym typeface="Spectral ExtraBold"/>
            </a:endParaRPr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>
            <a:off x="82375" y="667975"/>
            <a:ext cx="8959800" cy="432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C1130"/>
                </a:solidFill>
              </a:rPr>
              <a:t>                                               </a:t>
            </a:r>
            <a:endParaRPr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C1130"/>
                </a:solidFill>
              </a:rPr>
              <a:t>                                                         Больной может забыть процедуру одевания, не          видеть необходимости в смене одежды.</a:t>
            </a:r>
            <a:endParaRPr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C1130"/>
                </a:solidFill>
              </a:rPr>
              <a:t>*</a:t>
            </a:r>
            <a:r>
              <a:rPr lang="ru" b="1" i="1">
                <a:solidFill>
                  <a:srgbClr val="4C1130"/>
                </a:solidFill>
              </a:rPr>
              <a:t>Положите одежду больного в том порядке, в котором её необходимо надевать.</a:t>
            </a:r>
            <a:endParaRPr b="1" i="1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4C1130"/>
                </a:solidFill>
              </a:rPr>
              <a:t>*Избегайте одежды со сложными застежками, используйте предметы одежды на резинках, липучках, молниях.</a:t>
            </a:r>
            <a:endParaRPr b="1" i="1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 i="1">
                <a:solidFill>
                  <a:srgbClr val="4C1130"/>
                </a:solidFill>
              </a:rPr>
              <a:t>*Не торопите больного при одевании, поощряйте его самостоятельные действия. Обувь должна быть удобной, нескользкой, на резиновой подошве, свободной, но не спадающей с ноги.</a:t>
            </a:r>
            <a:endParaRPr b="1" i="1">
              <a:solidFill>
                <a:srgbClr val="4C1130"/>
              </a:solidFill>
            </a:endParaRPr>
          </a:p>
        </p:txBody>
      </p:sp>
      <p:pic>
        <p:nvPicPr>
          <p:cNvPr id="95" name="Google Shape;9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67975"/>
            <a:ext cx="1740250" cy="151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65650" y="667975"/>
            <a:ext cx="1674088" cy="15197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2"/>
          <p:cNvSpPr txBox="1">
            <a:spLocks noGrp="1"/>
          </p:cNvSpPr>
          <p:nvPr>
            <p:ph type="title"/>
          </p:nvPr>
        </p:nvSpPr>
        <p:spPr>
          <a:xfrm>
            <a:off x="311700" y="144150"/>
            <a:ext cx="8520600" cy="58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674EA7"/>
                </a:solidFill>
                <a:latin typeface="Pacifico"/>
                <a:ea typeface="Pacifico"/>
                <a:cs typeface="Pacifico"/>
                <a:sym typeface="Pacifico"/>
              </a:rPr>
              <a:t>БРОДЯЖНИЧЕСТВО у больных деменцией.</a:t>
            </a:r>
            <a:endParaRPr b="1">
              <a:solidFill>
                <a:srgbClr val="674EA7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17" name="Google Shape;117;p22"/>
          <p:cNvSpPr txBox="1">
            <a:spLocks noGrp="1"/>
          </p:cNvSpPr>
          <p:nvPr>
            <p:ph type="body" idx="1"/>
          </p:nvPr>
        </p:nvSpPr>
        <p:spPr>
          <a:xfrm>
            <a:off x="61775" y="731100"/>
            <a:ext cx="8969100" cy="428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Иногда у больных проявляется склонность к бродяжничеству, что причиняет много беспокойства и тревог родственникам и ухаживающим.</a:t>
            </a:r>
            <a:endParaRPr b="1">
              <a:solidFill>
                <a:srgbClr val="CC0000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Больной может уйти из дома и блуждать по окрестностям, уехать в неизвестном направлении и заблудиться, оказаться даже в другом городе. Если больной покидает дом один, необходимо позаботиться о его безопасности.</a:t>
            </a:r>
            <a:endParaRPr b="1">
              <a:solidFill>
                <a:srgbClr val="CC0000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118" name="Google Shape;11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50950" y="3207600"/>
            <a:ext cx="2431275" cy="1935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10200" y="2975925"/>
            <a:ext cx="1972901" cy="2167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43000" y="3019950"/>
            <a:ext cx="3295125" cy="204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2CC"/>
        </a:solidFill>
        <a:effectLst/>
      </p:bgPr>
    </p:bg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3"/>
          <p:cNvSpPr txBox="1">
            <a:spLocks noGrp="1"/>
          </p:cNvSpPr>
          <p:nvPr>
            <p:ph type="title"/>
          </p:nvPr>
        </p:nvSpPr>
        <p:spPr>
          <a:xfrm>
            <a:off x="311700" y="164750"/>
            <a:ext cx="8520600" cy="66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073763"/>
                </a:solidFill>
                <a:latin typeface="Pacifico"/>
                <a:ea typeface="Pacifico"/>
                <a:cs typeface="Pacifico"/>
                <a:sym typeface="Pacifico"/>
              </a:rPr>
              <a:t>      Советы по безопасности.</a:t>
            </a:r>
            <a:endParaRPr b="1">
              <a:solidFill>
                <a:srgbClr val="073763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26" name="Google Shape;126;p23"/>
          <p:cNvSpPr txBox="1">
            <a:spLocks noGrp="1"/>
          </p:cNvSpPr>
          <p:nvPr>
            <p:ph type="body" idx="1"/>
          </p:nvPr>
        </p:nvSpPr>
        <p:spPr>
          <a:xfrm>
            <a:off x="175075" y="884750"/>
            <a:ext cx="8876400" cy="414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*</a:t>
            </a:r>
            <a:r>
              <a:rPr lang="ru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Сделайте так, чтобы у больного всегда был при себе какой-либо документ, удостоверяющий личность.</a:t>
            </a:r>
            <a:endParaRPr>
              <a:solidFill>
                <a:srgbClr val="351C75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*</a:t>
            </a:r>
            <a:r>
              <a:rPr lang="ru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Позаботьтесь,чтобы в кармане одежды , страдающего деменцией,лежала записка с указанием адреса и номера телефона, по которому можно связаться с ближайшими родственниками больного или лицами, ухаживающими за ним.</a:t>
            </a:r>
            <a:endParaRPr>
              <a:solidFill>
                <a:srgbClr val="351C75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*</a:t>
            </a:r>
            <a:r>
              <a:rPr lang="ru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Убедитесь в том, что все выходы из дома хорошо запираются, что в доме/квартире больной находится в безопасности и без Вашего ведома не сможет уйти из дома.</a:t>
            </a:r>
            <a:endParaRPr>
              <a:solidFill>
                <a:srgbClr val="351C75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*</a:t>
            </a:r>
            <a:r>
              <a:rPr lang="ru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Если же больной все же заблудился, контролируйте свои эмоции, говорите спокойно, не ругайте больного, пытайтесь выразить ему свою поддержку, когда его находят.</a:t>
            </a:r>
            <a:endParaRPr>
              <a:solidFill>
                <a:srgbClr val="351C75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*</a:t>
            </a:r>
            <a:r>
              <a:rPr lang="ru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Полезно сделать фото больного на случай, если он заблудится и Вам понадобится помощь других людей в его поиске.</a:t>
            </a:r>
            <a:endParaRPr>
              <a:solidFill>
                <a:srgbClr val="351C75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*</a:t>
            </a:r>
            <a:r>
              <a:rPr lang="ru">
                <a:solidFill>
                  <a:srgbClr val="351C75"/>
                </a:solidFill>
                <a:latin typeface="Impact"/>
                <a:ea typeface="Impact"/>
                <a:cs typeface="Impact"/>
                <a:sym typeface="Impact"/>
              </a:rPr>
              <a:t>Для борьбы с бродяжничеством можно прикрепить ко всем дверям небьющиеся зеркала: собственное отражение в зеркале отвлекает больного от намерения открыть дверь.</a:t>
            </a:r>
            <a:endParaRPr>
              <a:solidFill>
                <a:srgbClr val="351C75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9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4"/>
          <p:cNvSpPr txBox="1">
            <a:spLocks noGrp="1"/>
          </p:cNvSpPr>
          <p:nvPr>
            <p:ph type="title"/>
          </p:nvPr>
        </p:nvSpPr>
        <p:spPr>
          <a:xfrm>
            <a:off x="311700" y="113275"/>
            <a:ext cx="8520600" cy="69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A61C00"/>
                </a:solidFill>
              </a:rPr>
              <a:t>БРЕД и ГАЛЛЮЦИНАЦИИ.СОВЕТЫ.</a:t>
            </a:r>
            <a:endParaRPr b="1" i="1">
              <a:solidFill>
                <a:srgbClr val="A61C00"/>
              </a:solidFill>
            </a:endParaRPr>
          </a:p>
        </p:txBody>
      </p:sp>
      <p:sp>
        <p:nvSpPr>
          <p:cNvPr id="132" name="Google Shape;132;p24"/>
          <p:cNvSpPr txBox="1">
            <a:spLocks noGrp="1"/>
          </p:cNvSpPr>
          <p:nvPr>
            <p:ph type="body" idx="1"/>
          </p:nvPr>
        </p:nvSpPr>
        <p:spPr>
          <a:xfrm>
            <a:off x="-125" y="803275"/>
            <a:ext cx="9144000" cy="4242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                                       </a:t>
            </a:r>
            <a:r>
              <a:rPr lang="ru" b="1" i="1">
                <a:solidFill>
                  <a:srgbClr val="351C7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У больных могут возникать бредовые идеи и галлю-</a:t>
            </a:r>
            <a:endParaRPr b="1" i="1">
              <a:solidFill>
                <a:srgbClr val="351C75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351C7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                                           цинации-ложные убеждения. Например, больному</a:t>
            </a:r>
            <a:endParaRPr b="1" i="1">
              <a:solidFill>
                <a:srgbClr val="351C75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351C7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                                           кажется, что его преследуют,хотят отравить, при-</a:t>
            </a:r>
            <a:endParaRPr b="1" i="1">
              <a:solidFill>
                <a:srgbClr val="351C75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351C7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чинить вред и т.д.  Бредовые идеи воспринимаются им как реальность, вызывающая страх. У больного возможны зрительные и слуховые галлюцинации, он может видеть или слышать то, чего не существует на самом деле, например фигуры или голоса людей, разго-</a:t>
            </a:r>
            <a:endParaRPr b="1" i="1">
              <a:solidFill>
                <a:srgbClr val="351C75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 i="1">
                <a:solidFill>
                  <a:srgbClr val="351C75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варивающих в комнате.</a:t>
            </a:r>
            <a:endParaRPr b="1" i="1">
              <a:solidFill>
                <a:srgbClr val="351C75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133" name="Google Shape;133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4475" y="751800"/>
            <a:ext cx="2347775" cy="1566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91650" y="3181775"/>
            <a:ext cx="2638400" cy="186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2000" y="3871676"/>
            <a:ext cx="1658366" cy="117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5"/>
          <p:cNvSpPr txBox="1">
            <a:spLocks noGrp="1"/>
          </p:cNvSpPr>
          <p:nvPr>
            <p:ph type="title"/>
          </p:nvPr>
        </p:nvSpPr>
        <p:spPr>
          <a:xfrm>
            <a:off x="311700" y="41200"/>
            <a:ext cx="8520600" cy="3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1188" b="1"/>
              <a:t>********************************************************************************************************************************************</a:t>
            </a:r>
            <a:endParaRPr sz="1188" b="1"/>
          </a:p>
        </p:txBody>
      </p:sp>
      <p:sp>
        <p:nvSpPr>
          <p:cNvPr id="141" name="Google Shape;141;p25"/>
          <p:cNvSpPr txBox="1">
            <a:spLocks noGrp="1"/>
          </p:cNvSpPr>
          <p:nvPr>
            <p:ph type="body" idx="1"/>
          </p:nvPr>
        </p:nvSpPr>
        <p:spPr>
          <a:xfrm>
            <a:off x="0" y="350200"/>
            <a:ext cx="8979300" cy="479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rgbClr val="85200C"/>
                </a:solidFill>
                <a:latin typeface="Oswald"/>
                <a:ea typeface="Oswald"/>
                <a:cs typeface="Oswald"/>
                <a:sym typeface="Oswald"/>
              </a:rPr>
              <a:t>-Не спорьте с больным о реальности увиденного или услышанного им, так как , если он ощущает, что должен защищать свои  собственные взгляды, это может привести к усилению бреда.</a:t>
            </a:r>
            <a:endParaRPr sz="2400" b="1">
              <a:solidFill>
                <a:srgbClr val="85200C"/>
              </a:solidFill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rgbClr val="85200C"/>
                </a:solidFill>
                <a:latin typeface="Oswald"/>
                <a:ea typeface="Oswald"/>
                <a:cs typeface="Oswald"/>
                <a:sym typeface="Oswald"/>
              </a:rPr>
              <a:t>-Если больной испуган, постарайтесь успокоить его: возьмите его ласково за руку, говорите мягким, спокойным голосом.</a:t>
            </a:r>
            <a:endParaRPr sz="2400" b="1">
              <a:solidFill>
                <a:srgbClr val="85200C"/>
              </a:solidFill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400" b="1">
                <a:solidFill>
                  <a:srgbClr val="85200C"/>
                </a:solidFill>
                <a:latin typeface="Oswald"/>
                <a:ea typeface="Oswald"/>
                <a:cs typeface="Oswald"/>
                <a:sym typeface="Oswald"/>
              </a:rPr>
              <a:t>-Отвлекайте внимание больного от галлюцинации, обратив внимание его на реально находящийся в помещении предмет.</a:t>
            </a:r>
            <a:endParaRPr sz="2400" b="1">
              <a:solidFill>
                <a:srgbClr val="85200C"/>
              </a:solidFill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400" b="1">
                <a:solidFill>
                  <a:srgbClr val="85200C"/>
                </a:solidFill>
                <a:latin typeface="Oswald"/>
                <a:ea typeface="Oswald"/>
                <a:cs typeface="Oswald"/>
                <a:sym typeface="Oswald"/>
              </a:rPr>
              <a:t>-Обратитесь за консультацией к врачу: возможно, состояние больного обусловлено применением лекарственных препаратов.</a:t>
            </a:r>
            <a:endParaRPr sz="2400" b="1">
              <a:solidFill>
                <a:srgbClr val="85200C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mtClean="0"/>
              <a:t>Источники: </a:t>
            </a: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98269" y="162849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https://dom-prestarelyh.ru/blog/ukhod-za-pozhilymi-lyudmi/?ysclid=l32tjamjbf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64771" y="2219043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https://pro-palliativ.ru/wp-content/uploads/2021/03/Dementsiya.pdf?ysclid=l32tn5o9nc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/>
              <a:t>Спасибо за внимание!.</a:t>
            </a:r>
            <a:endParaRPr lang="ru-RU" sz="5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994</Words>
  <PresentationFormat>Экран (16:9)</PresentationFormat>
  <Paragraphs>81</Paragraphs>
  <Slides>13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3" baseType="lpstr">
      <vt:lpstr>Arial</vt:lpstr>
      <vt:lpstr>Lobster</vt:lpstr>
      <vt:lpstr>Comfortaa</vt:lpstr>
      <vt:lpstr>Impact</vt:lpstr>
      <vt:lpstr>Georgia</vt:lpstr>
      <vt:lpstr>Playfair Display</vt:lpstr>
      <vt:lpstr>Spectral ExtraBold</vt:lpstr>
      <vt:lpstr>Pacifico</vt:lpstr>
      <vt:lpstr>Oswald</vt:lpstr>
      <vt:lpstr>Simple Light</vt:lpstr>
      <vt:lpstr>ГАУ «КЦСОН города Каменска-Уральского» ШПВ. Обучение навыкам ухода. Тема: «Уход за пожилыми при нарушении психики и старческом слабоумии».</vt:lpstr>
      <vt:lpstr>ДЕМЕНЦИЯ. Общее понятие и значение.</vt:lpstr>
      <vt:lpstr>Причины и признаки деменции в пожилом                              возрасте.</vt:lpstr>
      <vt:lpstr>Как обеспечить уход за больными в домашних условиях.</vt:lpstr>
      <vt:lpstr>ПРИЁМЫ УХОДА ДЛЯ ОБЛЕГЧЕНИЯ СИТУАЦИИ.</vt:lpstr>
      <vt:lpstr>Советы по личной гигиене больного деменцией.</vt:lpstr>
      <vt:lpstr>          Одевание больного деменцией. </vt:lpstr>
      <vt:lpstr>БРОДЯЖНИЧЕСТВО у больных деменцией.</vt:lpstr>
      <vt:lpstr>      Советы по безопасности.</vt:lpstr>
      <vt:lpstr>БРЕД и ГАЛЛЮЦИНАЦИИ.СОВЕТЫ.</vt:lpstr>
      <vt:lpstr>********************************************************************************************************************************************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ШПВ. Обучение навыкам ухода. Тема: «Уход за пожилыми при нарушении психики и старческом слабоумии».</dc:title>
  <cp:lastModifiedBy>Shafikova_GA</cp:lastModifiedBy>
  <cp:revision>2</cp:revision>
  <dcterms:modified xsi:type="dcterms:W3CDTF">2022-05-12T09:44:46Z</dcterms:modified>
</cp:coreProperties>
</file>