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2" r:id="rId22"/>
    <p:sldId id="293" r:id="rId23"/>
    <p:sldId id="291" r:id="rId24"/>
    <p:sldId id="264" r:id="rId25"/>
    <p:sldId id="267" r:id="rId26"/>
    <p:sldId id="268" r:id="rId27"/>
    <p:sldId id="276" r:id="rId28"/>
    <p:sldId id="270" r:id="rId29"/>
    <p:sldId id="271" r:id="rId30"/>
    <p:sldId id="275" r:id="rId31"/>
    <p:sldId id="274" r:id="rId32"/>
    <p:sldId id="272" r:id="rId33"/>
    <p:sldId id="273" r:id="rId34"/>
    <p:sldId id="277" r:id="rId35"/>
    <p:sldId id="294" r:id="rId36"/>
    <p:sldId id="295" r:id="rId37"/>
    <p:sldId id="296" r:id="rId38"/>
    <p:sldId id="297" r:id="rId39"/>
    <p:sldId id="298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9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72876D-94AD-4BAA-939D-EC8A8812D605}" type="datetimeFigureOut">
              <a:rPr lang="ru-RU" smtClean="0"/>
              <a:pPr/>
              <a:t>06.04.2022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C1C849-B17A-411A-A2E7-B1BD18E559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1C849-B17A-411A-A2E7-B1BD18E5598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6F053-74C3-4EC1-9632-B4FC8CBB2BF5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36DB4-34F0-4A61-9F88-5D5E2B284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CD5E3-C40E-4664-9D4D-DE06F66DB368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EB484-1102-4EDB-8484-4F2D487389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B5B1A-953F-4470-9B34-855F454053D7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CB09E-EBB9-44DE-AE42-D97801DA77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AFAA5-CFD2-430A-9C67-2C1DF7D4F457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A74A7-E977-45D0-A40F-689247B5BC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810B8-8B9F-459B-A21A-E331A7057EEE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05B37-19FA-4394-B3A4-7519B508FD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C7150-3947-4405-ABF0-6B31088866B0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1B2A4-D84B-473A-9415-AE7767651F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ECBBC-B7B8-49D3-9E24-36B22B641329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C6E75-CB31-4C41-BE9E-C8A23EECD8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CAAF6-4CB4-492A-BFEA-472757E68944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03C2C-5A8D-4C4E-9A2B-4B9947D509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1F7B6-0BAA-419C-B556-B5278B1E7037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2E00C-84B4-4B25-B5A4-098789F7D4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8DC64-5059-4AD8-9D2C-9642F8FBA699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77E38-950A-4FBC-B21E-EC970C1B16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35CA3-D96D-4D7B-BFE0-0D369107DC1F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9B3E4-00EC-4495-92EB-AE3220F7F1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A64CB5-D83C-4478-8247-022220102EBA}" type="datetimeFigureOut">
              <a:rPr lang="ru-RU"/>
              <a:pPr>
                <a:defRPr/>
              </a:pPr>
              <a:t>06.04.2022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61FD4E-FAE6-4195-89CB-C06C494A3B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ru.wikipedia.org/wiki/1024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ru.wikipedia.org/wiki/%D0%93%D1%80%D0%B0%D0%B1%D0%B0%D1%80%D1%8C,_%D0%98%D0%B3%D0%BE%D1%80%D1%8C_%D0%AD%D0%BC%D0%BC%D0%B0%D0%BD%D1%83%D0%B8%D0%BB%D0%BE%D0%B2%D0%B8%D1%87" TargetMode="Externa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30_%D0%B0%D0%BF%D1%80%D0%B5%D0%BB%D1%8F" TargetMode="External"/><Relationship Id="rId13" Type="http://schemas.openxmlformats.org/officeDocument/2006/relationships/hyperlink" Target="https://ru.wikipedia.org/wiki/%D0%9C%D0%BE%D1%81%D0%BA%D0%B2%D0%B0" TargetMode="External"/><Relationship Id="rId3" Type="http://schemas.openxmlformats.org/officeDocument/2006/relationships/hyperlink" Target="https://ru.wikipedia.org/wiki/%D0%9F%D0%BE%D0%B6%D0%B0%D1%80%D1%81%D0%BA%D0%B8%D0%B9,_%D0%94%D0%BC%D0%B8%D1%82%D1%80%D0%B8%D0%B9_%D0%9C%D0%B8%D1%85%D0%B0%D0%B9%D0%BB%D0%BE%D0%B2%D0%B8%D1%87" TargetMode="External"/><Relationship Id="rId7" Type="http://schemas.openxmlformats.org/officeDocument/2006/relationships/hyperlink" Target="https://ru.wikipedia.org/wiki/1578_%D0%B3%D0%BE%D0%B4" TargetMode="External"/><Relationship Id="rId12" Type="http://schemas.openxmlformats.org/officeDocument/2006/relationships/hyperlink" Target="https://ru.wikipedia.org/wiki/%D0%92%D1%82%D0%BE%D1%80%D0%BE%D0%B5_%D0%BD%D0%B0%D1%80%D0%BE%D0%B4%D0%BD%D0%BE%D0%B5_%D0%BE%D0%BF%D0%BE%D0%BB%D1%87%D0%B5%D0%BD%D0%B8%D0%B5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ru.wikipedia.org/wiki/1_%D0%BD%D0%BE%D1%8F%D0%B1%D1%80%D1%8F" TargetMode="External"/><Relationship Id="rId11" Type="http://schemas.openxmlformats.org/officeDocument/2006/relationships/hyperlink" Target="https://ru.wikipedia.org/wiki/%D0%9F%D0%BE%D0%BB%D0%B8%D1%82%D0%B8%D0%BA" TargetMode="External"/><Relationship Id="rId5" Type="http://schemas.openxmlformats.org/officeDocument/2006/relationships/hyperlink" Target="https://ru.wikipedia.org/wiki/%D0%90%D0%B7%D0%B3%D1%83%D1%80,_%D0%97%D0%B0%D0%B8%D1%80_%D0%98%D1%81%D0%B0%D0%B0%D0%BA%D0%BE%D0%B2%D0%B8%D1%87" TargetMode="External"/><Relationship Id="rId10" Type="http://schemas.openxmlformats.org/officeDocument/2006/relationships/hyperlink" Target="https://ru.wikipedia.org/wiki/%D0%9A%D0%BD%D1%8F%D0%B7%D1%8C" TargetMode="External"/><Relationship Id="rId4" Type="http://schemas.openxmlformats.org/officeDocument/2006/relationships/hyperlink" Target="https://ru.wikipedia.org/wiki/1955" TargetMode="External"/><Relationship Id="rId9" Type="http://schemas.openxmlformats.org/officeDocument/2006/relationships/hyperlink" Target="https://ru.wikipedia.org/wiki/1642_%D0%B3%D0%BE%D0%B4" TargetMode="External"/><Relationship Id="rId14" Type="http://schemas.openxmlformats.org/officeDocument/2006/relationships/hyperlink" Target="https://ru.wikipedia.org/wiki/%D0%9F%D0%BE%D0%BB%D1%8C%D1%81%D0%BA%D0%BE-%D0%BB%D0%B8%D1%82%D0%BE%D0%B2%D1%81%D0%BA%D0%B0%D1%8F_%D0%BE%D0%BA%D0%BA%D1%83%D0%BF%D0%B0%D1%86%D0%B8%D1%8F_%D0%9C%D0%BE%D1%81%D0%BA%D0%B2%D1%8B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zen.yandex.ru/media/id/5e7b8daa7bdb6e1b170e5cd0/top30-glavnye-dostoprimechatelnosti-suzdalia-kuda-shodit-i-chto-posmotret-foto-s-opisaniem-601fbefd86f4e2220887c612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642938" y="285750"/>
            <a:ext cx="7772400" cy="6095578"/>
          </a:xfrm>
        </p:spPr>
        <p:txBody>
          <a:bodyPr/>
          <a:lstStyle/>
          <a:p>
            <a:r>
              <a:rPr lang="ru-RU" sz="1600" dirty="0" smtClean="0">
                <a:solidFill>
                  <a:schemeClr val="bg1"/>
                </a:solidFill>
              </a:rPr>
              <a:t>ГАУ  «КЦСОН города Каменска-Уральского»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Школа </a:t>
            </a:r>
            <a:r>
              <a:rPr lang="ru-RU" sz="2000" dirty="0" smtClean="0">
                <a:solidFill>
                  <a:schemeClr val="bg1"/>
                </a:solidFill>
              </a:rPr>
              <a:t>пожилого возраста по направлению:</a:t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3200" dirty="0" smtClean="0">
                <a:solidFill>
                  <a:schemeClr val="bg1"/>
                </a:solidFill>
              </a:rPr>
              <a:t>«</a:t>
            </a:r>
            <a: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Социальный туризм»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bg1"/>
                </a:solidFill>
              </a:rPr>
              <a:t>Тема: </a:t>
            </a:r>
            <a:r>
              <a:rPr lang="ru-RU" sz="4000" b="1" dirty="0" smtClean="0">
                <a:solidFill>
                  <a:schemeClr val="bg1"/>
                </a:solidFill>
              </a:rPr>
              <a:t>Золотое кольцо России</a:t>
            </a:r>
            <a:br>
              <a:rPr lang="ru-RU" sz="4000" b="1" dirty="0" smtClean="0">
                <a:solidFill>
                  <a:schemeClr val="bg1"/>
                </a:solidFill>
              </a:rPr>
            </a:br>
            <a:r>
              <a:rPr lang="ru-RU" sz="4000" dirty="0" smtClean="0">
                <a:solidFill>
                  <a:schemeClr val="bg1"/>
                </a:solidFill>
              </a:rPr>
              <a:t/>
            </a:r>
            <a:br>
              <a:rPr lang="ru-RU" sz="4000" dirty="0" smtClean="0">
                <a:solidFill>
                  <a:schemeClr val="bg1"/>
                </a:solidFill>
              </a:rPr>
            </a:br>
            <a:r>
              <a:rPr lang="ru-RU" sz="4000" b="1" dirty="0" smtClean="0">
                <a:solidFill>
                  <a:schemeClr val="bg1"/>
                </a:solidFill>
              </a:rPr>
              <a:t>город Суздаль</a:t>
            </a:r>
            <a:r>
              <a:rPr lang="ru-RU" sz="3200" b="1" dirty="0" smtClean="0">
                <a:solidFill>
                  <a:schemeClr val="bg1"/>
                </a:solidFill>
              </a:rPr>
              <a:t/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4000" dirty="0" smtClean="0">
                <a:solidFill>
                  <a:schemeClr val="bg1"/>
                </a:solidFill>
              </a:rPr>
              <a:t/>
            </a:r>
            <a:br>
              <a:rPr lang="ru-RU" sz="4000" dirty="0" smtClean="0">
                <a:solidFill>
                  <a:schemeClr val="bg1"/>
                </a:solidFill>
              </a:rPr>
            </a:br>
            <a:r>
              <a:rPr lang="ru-RU" sz="4000" dirty="0" smtClean="0">
                <a:solidFill>
                  <a:schemeClr val="bg1"/>
                </a:solidFill>
              </a:rPr>
              <a:t/>
            </a:r>
            <a:br>
              <a:rPr lang="ru-RU" sz="4000" dirty="0" smtClean="0">
                <a:solidFill>
                  <a:schemeClr val="bg1"/>
                </a:solidFill>
              </a:rPr>
            </a:br>
            <a:r>
              <a:rPr lang="ru-RU" sz="4000" dirty="0" smtClean="0">
                <a:solidFill>
                  <a:schemeClr val="bg1"/>
                </a:solidFill>
              </a:rPr>
              <a:t/>
            </a:r>
            <a:br>
              <a:rPr lang="ru-RU" sz="40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руководитель: Пучкова Марина Викторовна</a:t>
            </a:r>
            <a:endParaRPr lang="ru-RU" sz="2800" b="1" i="1" dirty="0" smtClean="0">
              <a:solidFill>
                <a:schemeClr val="bg1"/>
              </a:solidFill>
            </a:endParaRPr>
          </a:p>
        </p:txBody>
      </p:sp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5429264"/>
            <a:ext cx="8615394" cy="1252524"/>
          </a:xfrm>
        </p:spPr>
        <p:txBody>
          <a:bodyPr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dirty="0" smtClean="0">
                <a:solidFill>
                  <a:schemeClr val="bg1"/>
                </a:solidFill>
                <a:latin typeface="Calibri" pitchFamily="32" charset="0"/>
                <a:ea typeface="Lucida Sans Unicode" charset="0"/>
                <a:cs typeface="Lucida Sans Unicode" charset="0"/>
              </a:rPr>
              <a:t>  </a:t>
            </a:r>
            <a:endParaRPr lang="ru-RU" sz="2400" dirty="0" smtClean="0">
              <a:solidFill>
                <a:schemeClr val="bg1"/>
              </a:solidFill>
              <a:latin typeface="Calibri" pitchFamily="32" charset="0"/>
              <a:ea typeface="Lucida Sans Unicode" charset="0"/>
              <a:cs typeface="Lucida Sans Unicode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Содержание :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1.Название</a:t>
            </a:r>
          </a:p>
          <a:p>
            <a:r>
              <a:rPr lang="ru-RU" b="1" i="1" dirty="0" smtClean="0"/>
              <a:t>2.История</a:t>
            </a:r>
          </a:p>
          <a:p>
            <a:r>
              <a:rPr lang="ru-RU" b="1" i="1" dirty="0" smtClean="0"/>
              <a:t>3.Население</a:t>
            </a:r>
          </a:p>
          <a:p>
            <a:r>
              <a:rPr lang="ru-RU" b="1" i="1" dirty="0" smtClean="0"/>
              <a:t>4.Культура</a:t>
            </a:r>
          </a:p>
          <a:p>
            <a:r>
              <a:rPr lang="ru-RU" b="1" i="1" dirty="0" smtClean="0"/>
              <a:t>5.Достопримечательности</a:t>
            </a:r>
          </a:p>
          <a:p>
            <a:r>
              <a:rPr lang="ru-RU" sz="18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3008313" cy="500063"/>
          </a:xfrm>
        </p:spPr>
        <p:txBody>
          <a:bodyPr/>
          <a:lstStyle/>
          <a:p>
            <a:r>
              <a:rPr lang="ru-RU" sz="2400" i="1" dirty="0" smtClean="0">
                <a:solidFill>
                  <a:srgbClr val="C00000"/>
                </a:solidFill>
              </a:rPr>
              <a:t>1.Название</a:t>
            </a:r>
          </a:p>
        </p:txBody>
      </p:sp>
      <p:sp>
        <p:nvSpPr>
          <p:cNvPr id="15364" name="Содержимое 2"/>
          <p:cNvSpPr>
            <a:spLocks noGrp="1"/>
          </p:cNvSpPr>
          <p:nvPr>
            <p:ph type="body" sz="half" idx="4294967295"/>
          </p:nvPr>
        </p:nvSpPr>
        <p:spPr>
          <a:xfrm>
            <a:off x="0" y="642938"/>
            <a:ext cx="3429000" cy="5810398"/>
          </a:xfrm>
        </p:spPr>
        <p:txBody>
          <a:bodyPr/>
          <a:lstStyle/>
          <a:p>
            <a:r>
              <a:rPr lang="ru-RU" sz="1500" b="1" i="1" dirty="0" smtClean="0"/>
              <a:t>Суздаль</a:t>
            </a:r>
            <a:r>
              <a:rPr lang="ru-RU" sz="1500" dirty="0" smtClean="0"/>
              <a:t>-город   в России, Административный центр Суздальского района  Владимирской области . Расположен на реке Каменке ,притоке реки  Нерли, в 26 км к северу  от Владимира . Суздаль- город- заповедник, входит в  Золотое  кольцо России. Награжден орденом  «Знак Почета» (1974 г) за сохранение  культурного наследия  и развитие туризма . Название города  происходит от старославянского  глагол  </a:t>
            </a:r>
            <a:r>
              <a:rPr lang="ru-RU" sz="1500" b="1" i="1" dirty="0" err="1" smtClean="0"/>
              <a:t>сьзьдати</a:t>
            </a:r>
            <a:r>
              <a:rPr lang="ru-RU" sz="1500" b="1" i="1" dirty="0" smtClean="0"/>
              <a:t>- </a:t>
            </a:r>
            <a:r>
              <a:rPr lang="ru-RU" sz="1500" dirty="0" smtClean="0"/>
              <a:t>слепить из глины. Название получил от земли, которая называлась Суздаль. У города заметная судьба в истории страны. В разное время он был столицей княжества, центром формирования государственности и русской национальной культуры, центром епархии и городом с развитыми ремеслами и торговлей. Сейчас город широко известен как город-музей. </a:t>
            </a:r>
          </a:p>
        </p:txBody>
      </p:sp>
      <p:pic>
        <p:nvPicPr>
          <p:cNvPr id="15365" name="Picture 2" descr="C:\Documents and Settings\Admin\Рабочий стол\флаг Суздал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50" y="1785938"/>
            <a:ext cx="5072063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3306" y="1428736"/>
            <a:ext cx="5357850" cy="4286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2.История</a:t>
            </a:r>
          </a:p>
        </p:txBody>
      </p:sp>
      <p:sp>
        <p:nvSpPr>
          <p:cNvPr id="16386" name="Содержимое 5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786438"/>
          </a:xfrm>
        </p:spPr>
        <p:txBody>
          <a:bodyPr/>
          <a:lstStyle/>
          <a:p>
            <a:r>
              <a:rPr lang="ru-RU" sz="1600" i="1" dirty="0" smtClean="0"/>
              <a:t>Основан в 10 веком. В начале  </a:t>
            </a:r>
            <a:r>
              <a:rPr lang="en-US" sz="1600" i="1" dirty="0" smtClean="0"/>
              <a:t>XII</a:t>
            </a:r>
            <a:r>
              <a:rPr lang="ru-RU" sz="1600" i="1" dirty="0" smtClean="0"/>
              <a:t>  века при Юрии  Долгоруким  был центром  Ростово-Суздальского княжества. В  1157 году Андрей </a:t>
            </a:r>
            <a:r>
              <a:rPr lang="ru-RU" sz="1600" i="1" dirty="0" err="1" smtClean="0"/>
              <a:t>Боголюбский</a:t>
            </a:r>
            <a:r>
              <a:rPr lang="ru-RU" sz="1600" i="1" dirty="0" smtClean="0"/>
              <a:t> перенёс  столицу во Владимир и княжество стало  назваться  Владимиро-Суздальским . С середины </a:t>
            </a:r>
            <a:r>
              <a:rPr lang="en-US" sz="1600" i="1" dirty="0" smtClean="0"/>
              <a:t>XII </a:t>
            </a:r>
            <a:r>
              <a:rPr lang="ru-RU" sz="1600" i="1" dirty="0" smtClean="0"/>
              <a:t> века – Столица  самостоятельного Суздальского  княжества .В начале  </a:t>
            </a:r>
            <a:r>
              <a:rPr lang="en-US" sz="1600" i="1" dirty="0" smtClean="0"/>
              <a:t>XIV </a:t>
            </a:r>
            <a:r>
              <a:rPr lang="ru-RU" sz="1600" i="1" dirty="0" smtClean="0"/>
              <a:t> века –столица Суздальско-Нижегородского  княжества . В 1392 году Суздаль вошёл в Великое Московское </a:t>
            </a:r>
            <a:r>
              <a:rPr lang="ru-RU" sz="1600" i="1" dirty="0" err="1" smtClean="0"/>
              <a:t>княжество.В</a:t>
            </a:r>
            <a:r>
              <a:rPr lang="ru-RU" sz="1600" i="1" dirty="0" smtClean="0"/>
              <a:t>  1565 году Суздаль попал в число городов, составлявших опальную Земщину, а после уничтожения опричнины стал «царскою отчиною». В Смутное время </a:t>
            </a:r>
            <a:r>
              <a:rPr lang="ru-RU" sz="1600" i="1" dirty="0" err="1" smtClean="0"/>
              <a:t>суздальцы</a:t>
            </a:r>
            <a:r>
              <a:rPr lang="ru-RU" sz="1600" i="1" dirty="0" smtClean="0"/>
              <a:t> изменили Шуйскому и передали свой город </a:t>
            </a:r>
            <a:r>
              <a:rPr lang="ru-RU" sz="1600" i="1" dirty="0" err="1" smtClean="0"/>
              <a:t>тушинцам</a:t>
            </a:r>
            <a:r>
              <a:rPr lang="ru-RU" sz="1600" i="1" dirty="0" smtClean="0"/>
              <a:t> и Лисовскому, который укрепил его и продержался в нём около 8 месяцев, несмотря на неоднократные попытки со стороны московского войска прогнать его оттуда. В 1612 году поляки осаждали Суздаль, но безуспешно.</a:t>
            </a:r>
          </a:p>
          <a:p>
            <a:r>
              <a:rPr lang="ru-RU" sz="1600" i="1" dirty="0" smtClean="0"/>
              <a:t>В 1681 году в Суздале считалось 515 дворов, с которых на жалованье для московских стрельцов собиралось 669 р. 16 </a:t>
            </a:r>
            <a:r>
              <a:rPr lang="ru-RU" sz="1600" i="1" dirty="0" err="1" smtClean="0"/>
              <a:t>алт</a:t>
            </a:r>
            <a:r>
              <a:rPr lang="ru-RU" sz="1600" i="1" dirty="0" smtClean="0"/>
              <a:t>. и 4 д., и 6145 жит.</a:t>
            </a:r>
          </a:p>
          <a:p>
            <a:r>
              <a:rPr lang="ru-RU" sz="1600" i="1" dirty="0" smtClean="0"/>
              <a:t>В 1708 году город был приписан к Московской губернии в качестве провинциального города; в 1778 сделан уездным городом Владимирского наместничества, в 1796 года — Владимирской губернии. С XVI века в Суздале ведётся строительство монастырей. Расширяются старые, возводятся новые. К XVI в. существовало 11 монастырей (ныне сохранилось 5 монастырских комплексов). Суздаль становится одним из религиозных центров на Руси. С 1796 уездный город Владимирской губернии. Со второй половины XIX века Суздаль становится глухим провинциальным городом (в городе не получила развития промышленность — не в последнюю очередь потому, что Суздаль оказался в стороне от железной дороги).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1071562" y="274638"/>
            <a:ext cx="7572403" cy="2940050"/>
          </a:xfrm>
        </p:spPr>
        <p:txBody>
          <a:bodyPr/>
          <a:lstStyle/>
          <a:p>
            <a:pPr algn="r"/>
            <a:r>
              <a:rPr lang="ru-RU" sz="2400" b="1" i="1" dirty="0" smtClean="0"/>
              <a:t> </a:t>
            </a:r>
            <a:r>
              <a:rPr lang="ru-RU" sz="2400" b="1" i="1" dirty="0" smtClean="0">
                <a:solidFill>
                  <a:srgbClr val="C00000"/>
                </a:solidFill>
              </a:rPr>
              <a:t>Герб  города Суздаль</a:t>
            </a: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dirty="0" smtClean="0"/>
              <a:t> 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57625"/>
            <a:ext cx="8229600" cy="278606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600" i="1" dirty="0" smtClean="0"/>
              <a:t>В 1967 был принят Генеральный план развития Суздаля, согласно которому он становился городом-музеем. Из города вывели исправительные учреждения. Были построены Главный туристский комплекс, развёрнуты музейные экспозиции. Проводились работы по реставрации памятников и благоустройству города. В 1978 международная организация ЮНЕСКО включила белокаменные памятники Суздаля в список объектов Всемирного наследия. В 1982 Международная федерация журналистов и писателей, пишущих о туризме вручила Суздалю приз «Золотое яблоко» за заслуги в развитии международного туризма. У Суздаля - счастливая и заметная в истории страны судьба. Хотя на протяжении веков город не раз разрушали, он страдал от пожаров и эпидемий, но вновь и вновь возрождался к жизни. Не было в России ни одного крупного исторического события, в котором не участвовал бы Суздаль или его граждане. Юрий Долгорукий, Александр Невский, Александр Суворов, Дмитрий Пожарский, Дмитрий Виноградов - эти и многие другие знакомые всем россиянам имена связаны с древней суздальской землей.</a:t>
            </a:r>
            <a:endParaRPr lang="ru-RU" sz="1600" i="1" dirty="0"/>
          </a:p>
        </p:txBody>
      </p:sp>
      <p:pic>
        <p:nvPicPr>
          <p:cNvPr id="17411" name="Picture 2" descr="C:\Documents and Settings\Admin\Рабочий стол\гер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214313"/>
            <a:ext cx="3571875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3008313" cy="571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i="1" dirty="0" smtClean="0">
                <a:solidFill>
                  <a:srgbClr val="C00000"/>
                </a:solidFill>
              </a:rPr>
              <a:t>3.Население</a:t>
            </a:r>
            <a:endParaRPr lang="ru-RU" sz="3600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9063" y="273050"/>
            <a:ext cx="4757737" cy="585311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Основан </a:t>
            </a:r>
            <a:r>
              <a:rPr lang="en-US" sz="2000" b="1" dirty="0" smtClean="0"/>
              <a:t>X </a:t>
            </a:r>
            <a:r>
              <a:rPr lang="ru-RU" sz="2000" b="1" dirty="0" smtClean="0"/>
              <a:t>век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Первое упоминание </a:t>
            </a:r>
            <a:r>
              <a:rPr lang="ru-RU" sz="2000" b="1" dirty="0" smtClean="0">
                <a:hlinkClick r:id="rId2" tooltip="1024"/>
              </a:rPr>
              <a:t>1024</a:t>
            </a:r>
            <a:endParaRPr lang="ru-RU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Город с 1778 года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dirty="0" smtClean="0"/>
              <a:t>Территория - 15 кв. км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dirty="0" smtClean="0"/>
              <a:t>Численность населения на </a:t>
            </a:r>
            <a:r>
              <a:rPr lang="ru-RU" sz="2000" b="1" dirty="0" smtClean="0"/>
              <a:t>9597 человек (2021)</a:t>
            </a:r>
            <a:endParaRPr lang="ru-RU" sz="2000" b="1" i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dirty="0" smtClean="0"/>
              <a:t>Основные виды экономической деятельности - ведущим сектором экономики района является агропромышленный комплекс, в котором преобладает молочно-мясное направление и пищевая промышленность.</a:t>
            </a:r>
            <a:endParaRPr lang="ru-RU" sz="2000" b="1" i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7188" y="1214438"/>
            <a:ext cx="3429000" cy="4911725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Территория - 1479 кв. км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Муниципальных образований - 5.  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Численность населения на 01.01.2010 г. - 44,2 тыс. чел.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Численность трудоспособного населения на 01.01.2010 г. - 27158 чел.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/>
              <a:t>ЧисленнТерритория</a:t>
            </a:r>
            <a:r>
              <a:rPr lang="ru-RU" dirty="0" smtClean="0"/>
              <a:t> - 1479 кв. км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Муниципальных образований - 5.  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Численность населения на 01.01.2010 г. - 44,2 тыс. чел.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Численность трудоспособного населения на 01.01.2010 г. - 27158 чел.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Численность безработных граждан на 01.03.2011 г. - 215 чел.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Уровень безработицы на 01.03.2011 г. (в % к трудоспособному населению) - 0.8%.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Численность вакансий на 01.03.2011 г. - 163 чел.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Основные виды экономической деятельности - ведущим сектором экономики района является агропромышленный комплекс, в котором преобладает молочно-мясное направление и пищевая </a:t>
            </a:r>
            <a:r>
              <a:rPr lang="ru-RU" dirty="0" err="1" smtClean="0"/>
              <a:t>промышленность.ость</a:t>
            </a:r>
            <a:r>
              <a:rPr lang="ru-RU" dirty="0" smtClean="0"/>
              <a:t> безработных граждан на 01.03.2011 г. - 215 чел.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Уровень безработицы на 01.03.2011 г. (в % к трудоспособному населению) - 0.8%.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Численность вакансий на 01.03.2011 г. - 163 чел.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Основные виды экономической деятельности - ведущим сектором экономики района является агропромышленный комплекс, в котором преобладает молочно-мясное направление и </a:t>
            </a:r>
            <a:r>
              <a:rPr lang="ru-RU" dirty="0" err="1" smtClean="0"/>
              <a:t>сссх</a:t>
            </a:r>
            <a:endParaRPr lang="ru-RU" dirty="0"/>
          </a:p>
        </p:txBody>
      </p:sp>
      <p:pic>
        <p:nvPicPr>
          <p:cNvPr id="18437" name="Picture 2" descr="C:\Documents and Settings\Admin\Рабочий стол\схем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1000125"/>
            <a:ext cx="3429000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4.Культура</a:t>
            </a:r>
          </a:p>
        </p:txBody>
      </p:sp>
      <p:sp>
        <p:nvSpPr>
          <p:cNvPr id="19458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i="1" dirty="0" smtClean="0"/>
              <a:t>В настоящее время </a:t>
            </a:r>
            <a:r>
              <a:rPr lang="ru-RU" sz="2000" b="1" i="1" dirty="0" smtClean="0"/>
              <a:t>Суздаль</a:t>
            </a:r>
            <a:r>
              <a:rPr lang="ru-RU" sz="2000" i="1" dirty="0" smtClean="0"/>
              <a:t> - крупный туристический центр, привлекающий многочисленных российских и иностранных туристов. За сохранение культурного наследия и развитие туризма Суздаль был отмечен орденом "Знак Почета" в 1974 году, а в 1982 году международная организация ФИЖЕТ вручила Суздалю свой приз - "Золотое яблоко", в 1992 году главные архитектурные ансамбли города - Кремль, Покровский и </a:t>
            </a:r>
            <a:r>
              <a:rPr lang="ru-RU" sz="2000" i="1" dirty="0" err="1" smtClean="0"/>
              <a:t>Спасо-Евфимиев</a:t>
            </a:r>
            <a:r>
              <a:rPr lang="ru-RU" sz="2000" i="1" dirty="0" smtClean="0"/>
              <a:t> монастыри, а также церковь Бориса и Глеба в </a:t>
            </a:r>
            <a:r>
              <a:rPr lang="ru-RU" sz="2000" i="1" dirty="0" err="1" smtClean="0"/>
              <a:t>Кидекше</a:t>
            </a:r>
            <a:r>
              <a:rPr lang="ru-RU" sz="2000" i="1" dirty="0" smtClean="0"/>
              <a:t> внесены в Список Всемирного Наследия ЮНЕСКО. В Суздале есть все необходимое для полноценного познавательного отдыха: интересные </a:t>
            </a:r>
            <a:r>
              <a:rPr lang="ru-RU" sz="2000" i="1" dirty="0" err="1" smtClean="0"/>
              <a:t>зкспозиции</a:t>
            </a:r>
            <a:r>
              <a:rPr lang="ru-RU" sz="2000" i="1" dirty="0" smtClean="0"/>
              <a:t> Владимиро-Суздальского музея-заповедника, комфортабельные гостиницы, рестораны с русской кухней, великолепная среднерусская природа.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3"/>
          <p:cNvSpPr>
            <a:spLocks noGrp="1"/>
          </p:cNvSpPr>
          <p:nvPr>
            <p:ph type="title"/>
          </p:nvPr>
        </p:nvSpPr>
        <p:spPr>
          <a:xfrm>
            <a:off x="1785918" y="4786322"/>
            <a:ext cx="5486400" cy="566738"/>
          </a:xfrm>
        </p:spPr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Кремль  г.Суздаль</a:t>
            </a:r>
          </a:p>
        </p:txBody>
      </p:sp>
      <p:pic>
        <p:nvPicPr>
          <p:cNvPr id="7" name="Рисунок 6" descr="кремль 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556" r="5556"/>
          <a:stretch>
            <a:fillRect/>
          </a:stretch>
        </p:blipFill>
        <p:spPr>
          <a:ln w="190500" cap="sq"/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0483" name="Текст 5"/>
          <p:cNvSpPr>
            <a:spLocks noGrp="1"/>
          </p:cNvSpPr>
          <p:nvPr>
            <p:ph type="body" sz="half" idx="2"/>
          </p:nvPr>
        </p:nvSpPr>
        <p:spPr>
          <a:xfrm>
            <a:off x="1857375" y="5429250"/>
            <a:ext cx="5486400" cy="1204913"/>
          </a:xfrm>
        </p:spPr>
        <p:txBody>
          <a:bodyPr/>
          <a:lstStyle/>
          <a:p>
            <a:r>
              <a:rPr lang="ru-RU" i="1" dirty="0" smtClean="0"/>
              <a:t>Древнейшая часть Суздаля - Кремль. Композиционным центром суздальского Кремля является кафедральный собор Рождества Богородицы XII века. Южные и западные врата собора, выполненные в технике огневого золочения, являются уникальным памятником декоративно-прикладного искусства древней Руси.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равянская СА\Desktop\scale_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54723"/>
            <a:ext cx="7992888" cy="5370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Суздальский кремль</a:t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268760"/>
            <a:ext cx="792088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1600" b="1" dirty="0" smtClean="0"/>
              <a:t>Суздальский кремль</a:t>
            </a:r>
          </a:p>
          <a:p>
            <a:r>
              <a:rPr lang="ru-RU" sz="1600" dirty="0" smtClean="0"/>
              <a:t>В Средние века создание города было немыслимо без строительства защитных укреплений, кои на Руси называли кремлем. Именно с кремля в X веке и начал разрастаться Суздаль. За мощными крепостными стенами были княжеские палаты, казармы дружинников и главный городской собор. Суздаль неоднократно становился местом крупномасштабных битв, поэтому и кремль множество раз подвергался нападениям, из-за чего регулярно перестраивался и видоизменялся под нужды времени. Деревянные укрепления уничтожил пожар в начале XVIII века, а возводить новые посчитали нецелесообразным.</a:t>
            </a:r>
          </a:p>
          <a:p>
            <a:r>
              <a:rPr lang="ru-RU" sz="1600" dirty="0" smtClean="0"/>
              <a:t>И хотя ни стены, ни одна из 15 кремлевских башен не сохранились, другие здания находятся в отличном состоянии. Чего стоят одни Архиерейские палаты, построенные для представителей духовенства в XV–XVIII вв. Ныне внутри располагается музей, где можно побольше узнать об истории Суздальского кремля. Сами же палаты в архитектурном плане неразрывно связаны с </a:t>
            </a:r>
            <a:r>
              <a:rPr lang="ru-RU" sz="1600" dirty="0" err="1" smtClean="0"/>
              <a:t>Богородице-Рождественским</a:t>
            </a:r>
            <a:r>
              <a:rPr lang="ru-RU" sz="1600" dirty="0" smtClean="0"/>
              <a:t> собором, о котором стоит рассказать отдельно.</a:t>
            </a:r>
            <a:endParaRPr lang="ru-RU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Травянская СА\Desktop\scale_120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8400231" cy="5569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sz="4000" b="1" dirty="0" err="1" smtClean="0"/>
              <a:t>Богородице-Рождественский</a:t>
            </a:r>
            <a:r>
              <a:rPr lang="ru-RU" sz="4000" b="1" dirty="0" smtClean="0"/>
              <a:t> собор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484783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 </a:t>
            </a:r>
            <a:r>
              <a:rPr lang="ru-RU" sz="1600" b="1" dirty="0" err="1" smtClean="0"/>
              <a:t>Богородице-Рождественский</a:t>
            </a:r>
            <a:r>
              <a:rPr lang="ru-RU" sz="1600" b="1" dirty="0" smtClean="0"/>
              <a:t> собор</a:t>
            </a:r>
          </a:p>
          <a:p>
            <a:r>
              <a:rPr lang="ru-RU" sz="1600" dirty="0" smtClean="0"/>
              <a:t>Время идет, здания разрушаются, а установить год их основания становится всё труднее. Такая же проблема возникла и при исследовании Рождественского собора Суздальского кремля: известно, что он был основан в XII веке, но точную дату установить так и не удалось. Впрочем, ни для кого не секрет, что Рождественский собор, как и любой другой храм, неоднократно видоизменялся и дошел до наших времен в облике, далеком от первоначального.</a:t>
            </a:r>
          </a:p>
          <a:p>
            <a:r>
              <a:rPr lang="ru-RU" sz="1600" dirty="0" smtClean="0"/>
              <a:t>Нижняя часть собора, как полагают исследователи, относится к XIII веку, а вот верхнюю построили гораздо позже — в XVI веке. Что касаемо росписи стен, то здесь сохранились фрагменты, датируемые XIII и XV вв. Именно столь богатое культурное и архитектурное наследие позволило Рождественскому собору попасть в список объектов всемирного наследия. И что примечательно, даже спустя больше 800 лет, храм до сих пор остается местом, где регулярно проводятся богослужения.</a:t>
            </a:r>
            <a:endParaRPr lang="ru-RU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Травянская СА\Desktop\scale_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8496944" cy="5112568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 Никольская деревянная церковь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96752"/>
            <a:ext cx="73448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 Никольская деревянная церковь</a:t>
            </a:r>
          </a:p>
          <a:p>
            <a:r>
              <a:rPr lang="ru-RU" sz="1600" dirty="0" smtClean="0"/>
              <a:t>До нас дошло катастрофически мало деревянных храмов, ведь многие из них погибли в пожарах или были заменены каменными. Оттого Никольская церковь в Суздале представляет собой ценнейший памятник деревянного зодчества, относящийся к XVIII веку. И всё же построена она была не в городе, а в селе Глотово Владимирской области, которое находится в 950 километрах от Суздаля. Её перевезли в середине прошлого века, дабы сохранить и подарить новоиспеченному туристическому городу ещё одну достопримечательность. Расположили Никольскую церковь в западной части кремля, где некогда было множество деревянных сооружений, но к XX веку не осталось ни одного. Хотя церковь построена в 1766 году, когда в архитектуре всё популярнее становились европейские мотивы, она сумела сохранить и пронести сквозь века традиционное русское зодчество.</a:t>
            </a:r>
            <a:endParaRPr lang="ru-RU" sz="1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Травянская СА\Desktop\scale_1200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640960" cy="540059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Успенская церковь</a:t>
            </a:r>
            <a:endParaRPr lang="ru-RU" dirty="0"/>
          </a:p>
        </p:txBody>
      </p:sp>
    </p:spTree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340768"/>
            <a:ext cx="84249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Успенская церковь</a:t>
            </a:r>
          </a:p>
          <a:p>
            <a:r>
              <a:rPr lang="ru-RU" sz="1600" dirty="0" smtClean="0"/>
              <a:t>Предполагается, что каменная Успенская церковь была построена в середине XVII века вместо сгоревшего деревянного храма. Появившись в городе, она мгновенно стала выделяться на фоне остальной архитектуры, так как была построена в стиле </a:t>
            </a:r>
            <a:r>
              <a:rPr lang="ru-RU" sz="1600" dirty="0" err="1" smtClean="0"/>
              <a:t>нарышкинского</a:t>
            </a:r>
            <a:r>
              <a:rPr lang="ru-RU" sz="1600" dirty="0" smtClean="0"/>
              <a:t> барокко — редкости для того времени, и уж тем более для Суздаля. Каких-либо серьезных потрясений Успенская церковь не пережила, благодаря чему отлично сохранилась на протяжении более чем 300 лет. В 1920-х церковь могла быть разобрана ради кирпича, но для этих нужд использовали </a:t>
            </a:r>
            <a:r>
              <a:rPr lang="ru-RU" sz="1600" dirty="0" err="1" smtClean="0"/>
              <a:t>Афанасьевскую</a:t>
            </a:r>
            <a:r>
              <a:rPr lang="ru-RU" sz="1600" dirty="0" smtClean="0"/>
              <a:t> церковь, посчитав Успенскую гораздо более ценным памятником архитектуры. В 1958 году ее даже отреставрировали, а спустя ещё полвека вернули православной церкви. В 2013 вновь была проведена реставрация, после чего Успенская церковь вновь открылась для прихожан спустя несколько десятилетий.</a:t>
            </a:r>
            <a:endParaRPr lang="ru-RU" sz="1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Торговые ряды</a:t>
            </a:r>
            <a:endParaRPr lang="ru-RU" dirty="0"/>
          </a:p>
        </p:txBody>
      </p:sp>
      <p:pic>
        <p:nvPicPr>
          <p:cNvPr id="5122" name="Picture 2" descr="C:\Users\Травянская СА\Desktop\scale_1200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568952" cy="54006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0648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Торговые ряды</a:t>
            </a:r>
          </a:p>
          <a:p>
            <a:r>
              <a:rPr lang="ru-RU" dirty="0" smtClean="0"/>
              <a:t>То, что сейчас известно как торговые ряды, в XIX веке называли гостиным двором. Такие сооружения были во всех крупных городах России: здесь располагались торговые лавки, складские помещения и комнаты, где приезжие торговцы могли какое-то время жить. Впрочем, далеко не каждый мог позволить себе подобную роскошь, поэтому в гостиных дворах останавливались преимущественно зажиточные купцы. Место для строительства торговых рядов было выбрано не случайно, ведь ещё в XII веке здесь кипела нешуточная торговля.</a:t>
            </a:r>
          </a:p>
          <a:p>
            <a:r>
              <a:rPr lang="ru-RU" dirty="0" smtClean="0"/>
              <a:t>Здание в стиле ампир построил губернский архитектор А. </a:t>
            </a:r>
            <a:r>
              <a:rPr lang="ru-RU" dirty="0" err="1" smtClean="0"/>
              <a:t>Вершинский</a:t>
            </a:r>
            <a:r>
              <a:rPr lang="ru-RU" dirty="0" smtClean="0"/>
              <a:t>. Гостиный двор стал украшением города, но прослыть добротной и надежной постройкой не смог. Примерно через 50 лет здание стало обваливаться и разрушаться, из-за чего уже тогда пришлось проводить серьезную реставрацию. Впоследствии ремонт проводили неоднократно, а последние масштабные работы были завершены в 70-х годах XX века. Сегодня гостиный двор всё так же является местом для ведения торговли, а к 2024 году обещают провести полную реставрацию и вернуть двору первоначальный вид.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. </a:t>
            </a:r>
            <a:r>
              <a:rPr lang="ru-RU" sz="4000" b="1" dirty="0" smtClean="0"/>
              <a:t>Ансамбль церквей Николая Чудотворца и Рождества Христова</a:t>
            </a:r>
            <a:endParaRPr lang="ru-RU" sz="4000" dirty="0"/>
          </a:p>
        </p:txBody>
      </p:sp>
      <p:pic>
        <p:nvPicPr>
          <p:cNvPr id="6146" name="Picture 2" descr="C:\Users\Травянская СА\Desktop\scale_1200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1628800"/>
            <a:ext cx="8614011" cy="488153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Ансамбль церквей Николая Чудотворца и Рождества Христова</a:t>
            </a:r>
          </a:p>
          <a:p>
            <a:r>
              <a:rPr lang="ru-RU" dirty="0" smtClean="0"/>
              <a:t>Пожар 1719 года был особенно мощным, ведь практически полностью уничтожил кремлевские стены и весь архитектурный ансамбль во дворе. Через несколько лет на замену утраченным храмам построили церкви Николая Чудотворца и Рождества Христова. Находятся они в паре метров друг от друга, при этом весьма заметно отличаются. Никольская церковь имеет высокую колокольню и выглядит гораздо богаче, ежели Рождественская, смотрящаяся довольно просто и скромно. Однако в чем оба храма похожи, так это в том, что оба нуждаются в реставрации: где-то нужно побелить, где-то восстановить кирпичную кладку, а где-то залатать крышу. Для кого-то это вовсе не будет проблемой, ведь благодаря налету старины и </a:t>
            </a:r>
            <a:r>
              <a:rPr lang="ru-RU" dirty="0" err="1" smtClean="0"/>
              <a:t>неухоженности</a:t>
            </a:r>
            <a:r>
              <a:rPr lang="ru-RU" dirty="0" smtClean="0"/>
              <a:t> обе церкви выглядят очень колоритно. Помимо любования архитектурой, советуем посетить иконописную мастерскую в Рождественской церкви, где на мастер-классе можно научиться этому старинному искусству.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Травянская СА\Desktop\scale_1200 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12776"/>
            <a:ext cx="7620000" cy="5112568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Спасо-Евфимиев</a:t>
            </a:r>
            <a:r>
              <a:rPr lang="ru-RU" b="1" dirty="0" smtClean="0"/>
              <a:t> монастырь</a:t>
            </a:r>
            <a:endParaRPr lang="ru-RU" dirty="0"/>
          </a:p>
        </p:txBody>
      </p:sp>
    </p:spTree>
  </p:cSld>
  <p:clrMapOvr>
    <a:masterClrMapping/>
  </p:clrMapOvr>
  <p:transition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равянская СА\Desktop\scale_12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80728"/>
            <a:ext cx="8208912" cy="570106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268760"/>
            <a:ext cx="80648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Спасо-Евфимиев</a:t>
            </a:r>
            <a:r>
              <a:rPr lang="ru-RU" b="1" dirty="0" smtClean="0"/>
              <a:t> монастырь</a:t>
            </a:r>
          </a:p>
          <a:p>
            <a:r>
              <a:rPr lang="ru-RU" dirty="0" err="1" smtClean="0"/>
              <a:t>Спасо-Евфимиев</a:t>
            </a:r>
            <a:r>
              <a:rPr lang="ru-RU" dirty="0" smtClean="0"/>
              <a:t> монастырь — самый большой монастырь в Суздале, который иногда принимают за Суздальский кремль из-за его больших крепостных стен. Он был основан в 1352 году князем Суздальско-Нижегородским Борисом Константиновичем как крепостное сооружение. Первоначально монастырь назывался Спасским монастырем, но позже был переименован в </a:t>
            </a:r>
            <a:r>
              <a:rPr lang="ru-RU" dirty="0" err="1" smtClean="0"/>
              <a:t>Спасо-Евфимиев</a:t>
            </a:r>
            <a:r>
              <a:rPr lang="ru-RU" dirty="0" smtClean="0"/>
              <a:t> монастырь в честь святителя </a:t>
            </a:r>
            <a:r>
              <a:rPr lang="ru-RU" dirty="0" err="1" smtClean="0"/>
              <a:t>Евфимия</a:t>
            </a:r>
            <a:r>
              <a:rPr lang="ru-RU" dirty="0" smtClean="0"/>
              <a:t> Суздальского, которого князь Борис Константинович отправил в Суздаль для основания монастыря.</a:t>
            </a:r>
          </a:p>
          <a:p>
            <a:r>
              <a:rPr lang="ru-RU" dirty="0" smtClean="0"/>
              <a:t>После революции монастырь был закрыт и некоторое время использовался как тюрьма для политзаключенных. В 1968 году он был передан Владимиро-Суздальскому музею-заповеднику, и принадлежит ему по сей день. В 1992 году монастырь был внесен в список Всемирного наследия ЮНЕСКО как часть Белых памятников Владимира и Суздаля.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842978"/>
          </a:xfrm>
        </p:spPr>
        <p:txBody>
          <a:bodyPr rtlCol="0">
            <a:normAutofit fontScale="90000"/>
          </a:bodyPr>
          <a:lstStyle/>
          <a:p>
            <a:r>
              <a:rPr lang="ru-RU" dirty="0" smtClean="0">
                <a:solidFill>
                  <a:srgbClr val="800000"/>
                </a:solidFill>
                <a:latin typeface="Century" pitchFamily="18" charset="0"/>
              </a:rPr>
              <a:t>Боголюбово. Церковь Покрова </a:t>
            </a:r>
            <a:br>
              <a:rPr lang="ru-RU" dirty="0" smtClean="0">
                <a:solidFill>
                  <a:srgbClr val="800000"/>
                </a:solidFill>
                <a:latin typeface="Century" pitchFamily="18" charset="0"/>
              </a:rPr>
            </a:br>
            <a:r>
              <a:rPr lang="ru-RU" dirty="0" smtClean="0">
                <a:solidFill>
                  <a:srgbClr val="800000"/>
                </a:solidFill>
                <a:latin typeface="Century" pitchFamily="18" charset="0"/>
              </a:rPr>
              <a:t>Пресвятой Богородицы на Нерли, 1165г</a:t>
            </a:r>
            <a:r>
              <a:rPr lang="ru-RU" sz="2400" dirty="0" smtClean="0">
                <a:solidFill>
                  <a:srgbClr val="800000"/>
                </a:solidFill>
                <a:latin typeface="Century" pitchFamily="18" charset="0"/>
              </a:rPr>
              <a:t>. </a:t>
            </a:r>
            <a:r>
              <a:rPr lang="ru-RU" sz="2400" dirty="0" smtClean="0">
                <a:solidFill>
                  <a:srgbClr val="800000"/>
                </a:solidFill>
                <a:latin typeface="Comic Sans MS" pitchFamily="66" charset="0"/>
              </a:rPr>
              <a:t/>
            </a:r>
            <a:br>
              <a:rPr lang="ru-RU" sz="2400" dirty="0" smtClean="0">
                <a:solidFill>
                  <a:srgbClr val="800000"/>
                </a:solidFill>
                <a:latin typeface="Comic Sans MS" pitchFamily="66" charset="0"/>
              </a:rPr>
            </a:b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21507" name="Текст 3"/>
          <p:cNvSpPr>
            <a:spLocks noGrp="1"/>
          </p:cNvSpPr>
          <p:nvPr>
            <p:ph type="body" sz="half" idx="2"/>
          </p:nvPr>
        </p:nvSpPr>
        <p:spPr>
          <a:xfrm>
            <a:off x="642910" y="5429264"/>
            <a:ext cx="7715304" cy="1214445"/>
          </a:xfrm>
        </p:spPr>
        <p:txBody>
          <a:bodyPr/>
          <a:lstStyle/>
          <a:p>
            <a:r>
              <a:rPr lang="ru-RU" b="1" i="1" dirty="0" smtClean="0">
                <a:latin typeface="Garamond" pitchFamily="18" charset="0"/>
              </a:rPr>
              <a:t>…</a:t>
            </a:r>
            <a:r>
              <a:rPr lang="ru-RU" sz="1600" b="1" i="1" dirty="0" smtClean="0">
                <a:latin typeface="Garamond" pitchFamily="18" charset="0"/>
              </a:rPr>
              <a:t>Церковь Покрова на Нерли близ Владимира является не только самым совершенным храмом, созданным на Руси, но и одним из величайших памятников мирового искусства…</a:t>
            </a:r>
            <a:br>
              <a:rPr lang="ru-RU" sz="1600" b="1" i="1" dirty="0" smtClean="0">
                <a:latin typeface="Garamond" pitchFamily="18" charset="0"/>
              </a:rPr>
            </a:br>
            <a:r>
              <a:rPr lang="ru-RU" sz="1600" b="1" i="1" dirty="0" smtClean="0">
                <a:latin typeface="Garamond" pitchFamily="18" charset="0"/>
                <a:hlinkClick r:id="rId2" tooltip="Грабарь, Игорь Эммануилович"/>
              </a:rPr>
              <a:t>И. Э. Грабарь</a:t>
            </a:r>
            <a:r>
              <a:rPr lang="ru-RU" b="1" i="1" dirty="0" smtClean="0">
                <a:latin typeface="Garamond" pitchFamily="18" charset="0"/>
              </a:rPr>
              <a:t> </a:t>
            </a:r>
          </a:p>
          <a:p>
            <a:endParaRPr lang="ru-RU" b="1" i="1" dirty="0" smtClean="0"/>
          </a:p>
        </p:txBody>
      </p:sp>
      <p:pic>
        <p:nvPicPr>
          <p:cNvPr id="5" name="Picture 5" descr="1_db15916c9e946bc50c699844f8e98c2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304800"/>
            <a:ext cx="5867400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/>
          <a:lstStyle/>
          <a:p>
            <a:r>
              <a:rPr lang="ru-RU" sz="2000" dirty="0" smtClean="0"/>
              <a:t>Андрей </a:t>
            </a:r>
            <a:r>
              <a:rPr lang="ru-RU" sz="2000" dirty="0" err="1" smtClean="0"/>
              <a:t>Боголюбский</a:t>
            </a:r>
            <a:r>
              <a:rPr lang="ru-RU" sz="2000" dirty="0" smtClean="0"/>
              <a:t> задумывал свой храм не только как главный собор Владимирской </a:t>
            </a:r>
            <a:r>
              <a:rPr lang="ru-RU" sz="2000" dirty="0" err="1" smtClean="0"/>
              <a:t>епископии</a:t>
            </a:r>
            <a:r>
              <a:rPr lang="ru-RU" sz="2000" dirty="0" smtClean="0"/>
              <a:t>, но и как оплот новой, независимой от Киева митрополии.  По высоте Свято Успенский собор во Владимире равнялся Софии Киевской . сложен из белого камня-известняка, а его центральная глава покрыта «червонным золотом», за что он получил наименование «Златоверхого».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i="1" dirty="0" smtClean="0">
              <a:solidFill>
                <a:srgbClr val="7030A0"/>
              </a:solidFill>
            </a:endParaRPr>
          </a:p>
        </p:txBody>
      </p:sp>
      <p:pic>
        <p:nvPicPr>
          <p:cNvPr id="7" name="Picture 5" descr="Файл:Reconstruction zagraevsky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3214686"/>
            <a:ext cx="2786081" cy="3357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assumpti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347316"/>
            <a:ext cx="4829180" cy="4082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2288" y="4929198"/>
            <a:ext cx="5486400" cy="500066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800000"/>
                </a:solidFill>
                <a:latin typeface="Garamond" pitchFamily="18" charset="0"/>
              </a:rPr>
              <a:t>Дмитриевский собор. </a:t>
            </a:r>
            <a:r>
              <a:rPr lang="ru-RU" dirty="0" smtClean="0"/>
              <a:t>1194-1197гг.</a:t>
            </a:r>
            <a:br>
              <a:rPr lang="ru-RU" dirty="0" smtClean="0"/>
            </a:b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25603" name="Текст 6"/>
          <p:cNvSpPr>
            <a:spLocks noGrp="1"/>
          </p:cNvSpPr>
          <p:nvPr>
            <p:ph type="body" sz="half" idx="2"/>
          </p:nvPr>
        </p:nvSpPr>
        <p:spPr>
          <a:xfrm>
            <a:off x="428596" y="5367338"/>
            <a:ext cx="7929618" cy="1276372"/>
          </a:xfrm>
        </p:spPr>
        <p:txBody>
          <a:bodyPr/>
          <a:lstStyle/>
          <a:p>
            <a:r>
              <a:rPr lang="ru-RU" sz="1600" b="1" dirty="0" smtClean="0">
                <a:latin typeface="Garamond" pitchFamily="18" charset="0"/>
              </a:rPr>
              <a:t>Важнейшую роль в художественном оформлении владимирских храмов играла резьба по камню. Резчики проявляли подлинное мастерство, черпая вдохновение в народных традициях декоративно-прикладного искусства. Среди многочисленных храмов Владимира нарядностью и обилием украшений выделяется</a:t>
            </a:r>
            <a:endParaRPr lang="ru-RU" sz="1600" b="1" dirty="0" smtClean="0">
              <a:solidFill>
                <a:srgbClr val="800000"/>
              </a:solidFill>
              <a:latin typeface="Garamond" pitchFamily="18" charset="0"/>
            </a:endParaRPr>
          </a:p>
          <a:p>
            <a:endParaRPr lang="ru-RU" dirty="0" smtClean="0"/>
          </a:p>
        </p:txBody>
      </p:sp>
      <p:pic>
        <p:nvPicPr>
          <p:cNvPr id="6" name="Picture 5" descr="300px-Saint_Dmitry_Cathedral_in_Vladimi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57166"/>
            <a:ext cx="328614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1857375"/>
            <a:ext cx="4643438" cy="4314825"/>
          </a:xfrm>
        </p:spPr>
        <p:txBody>
          <a:bodyPr/>
          <a:lstStyle/>
          <a:p>
            <a:r>
              <a:rPr lang="ru-RU" sz="2000" b="1" dirty="0" smtClean="0">
                <a:latin typeface="Garamond" pitchFamily="18" charset="0"/>
              </a:rPr>
              <a:t>Тонкое резное кружево, сплошь покрывающее поверхности стен от </a:t>
            </a:r>
            <a:r>
              <a:rPr lang="ru-RU" sz="2000" b="1" dirty="0" err="1" smtClean="0">
                <a:latin typeface="Garamond" pitchFamily="18" charset="0"/>
              </a:rPr>
              <a:t>аркатурно-колончатого</a:t>
            </a:r>
            <a:r>
              <a:rPr lang="ru-RU" sz="2000" b="1" dirty="0" smtClean="0">
                <a:latin typeface="Garamond" pitchFamily="18" charset="0"/>
              </a:rPr>
              <a:t> пояса до самого купола – главная примечательность собора. Стены украшают около 600 рельефов. Фигуры Христа, пророков и апостолов, мучеников и святых воинов сочетаются с изображениями зверей, львиными масками и цветущими деревьями.</a:t>
            </a:r>
            <a:endParaRPr lang="ru-RU" sz="2000" dirty="0"/>
          </a:p>
        </p:txBody>
      </p:sp>
      <p:pic>
        <p:nvPicPr>
          <p:cNvPr id="8" name="Picture 7" descr="000193"/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2" cstate="print"/>
          <a:srcRect t="23844" b="23844"/>
          <a:stretch>
            <a:fillRect/>
          </a:stretch>
        </p:blipFill>
        <p:spPr bwMode="auto">
          <a:xfrm>
            <a:off x="5286375" y="2928938"/>
            <a:ext cx="385762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vlad1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52400"/>
            <a:ext cx="3714776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4214813"/>
            <a:ext cx="7858180" cy="4286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C00000"/>
                </a:solidFill>
              </a:rPr>
              <a:t>Церковь Казанской иконы Божьей Матери или Казанская церковь</a:t>
            </a: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27650" name="Рисунок 6" descr="ц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" r="1250"/>
          <a:stretch>
            <a:fillRect/>
          </a:stretch>
        </p:blipFill>
        <p:spPr>
          <a:xfrm>
            <a:off x="1792288" y="285750"/>
            <a:ext cx="5486400" cy="3786188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214282" y="4643438"/>
            <a:ext cx="8572560" cy="200025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Century" pitchFamily="18" charset="0"/>
              </a:rPr>
              <a:t>Церковь Казанской иконы Божьей Матери или Казанская церковь — зимняя церковь на Торговой площади Суздаля рядом с Гостиным двором, построенная в 1739 году. В нескольких десятках метров от неё расположена парная летняя Воскресенская церковь (1720 г.).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Century" pitchFamily="18" charset="0"/>
              </a:rPr>
              <a:t>Казанская церковь была пристроена к Воскресенской и многократно перестраивалась. К </a:t>
            </a:r>
            <a:r>
              <a:rPr lang="ru-RU" dirty="0" err="1" smtClean="0">
                <a:latin typeface="Century" pitchFamily="18" charset="0"/>
              </a:rPr>
              <a:t>двухклетному</a:t>
            </a:r>
            <a:r>
              <a:rPr lang="ru-RU" dirty="0" smtClean="0">
                <a:latin typeface="Century" pitchFamily="18" charset="0"/>
              </a:rPr>
              <a:t> невысокому каменному храму с глубокой апсидой с восточной стороны примыкает небольшой придел. Храм и придел увенчаны небольшими луковичными главками на невысоких барабанах. Церковь интересна кружевным металлическим гребнем на коньке крыши.</a:t>
            </a:r>
            <a:endParaRPr lang="ru-RU" dirty="0">
              <a:latin typeface="Century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357688"/>
            <a:ext cx="7500990" cy="357187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Александровский женский монастырь </a:t>
            </a:r>
            <a:endParaRPr lang="ru-RU" sz="1800" i="1" dirty="0">
              <a:solidFill>
                <a:srgbClr val="C00000"/>
              </a:solidFill>
            </a:endParaRPr>
          </a:p>
        </p:txBody>
      </p:sp>
      <p:pic>
        <p:nvPicPr>
          <p:cNvPr id="28674" name="Рисунок 4" descr="а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199" r="1199"/>
          <a:stretch>
            <a:fillRect/>
          </a:stretch>
        </p:blipFill>
        <p:spPr>
          <a:xfrm>
            <a:off x="1792288" y="285750"/>
            <a:ext cx="5486400" cy="4000500"/>
          </a:xfrm>
        </p:spPr>
      </p:pic>
      <p:sp>
        <p:nvSpPr>
          <p:cNvPr id="28675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4714875"/>
            <a:ext cx="7929618" cy="1785938"/>
          </a:xfrm>
        </p:spPr>
        <p:txBody>
          <a:bodyPr/>
          <a:lstStyle/>
          <a:p>
            <a:r>
              <a:rPr lang="ru-RU" sz="2000" b="1" i="1" dirty="0" smtClean="0"/>
              <a:t>Александровский женский монастырь — расположен на левом берегу реки Каменка в Суздале, по преданию, был основан в 1240 году Александром Невским. В первой половине XVIII века вокруг монастыря была сооружена невысокая ограда, украшенная декоративными башенками со стилизацией под оборонительные башни.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71938"/>
            <a:ext cx="5486400" cy="3571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C00000"/>
                </a:solidFill>
              </a:rPr>
              <a:t>Покровский женский монастырь </a:t>
            </a: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32770" name="Рисунок 4" descr="800px-Convent_of_Intercession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4167" r="4167"/>
          <a:stretch>
            <a:fillRect/>
          </a:stretch>
        </p:blipFill>
        <p:spPr>
          <a:xfrm>
            <a:off x="1792288" y="285750"/>
            <a:ext cx="5486400" cy="3643313"/>
          </a:xfrm>
        </p:spPr>
      </p:pic>
      <p:sp>
        <p:nvSpPr>
          <p:cNvPr id="32771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4357688"/>
            <a:ext cx="8072494" cy="2000250"/>
          </a:xfrm>
        </p:spPr>
        <p:txBody>
          <a:bodyPr/>
          <a:lstStyle/>
          <a:p>
            <a:r>
              <a:rPr lang="ru-RU" sz="1800" b="1" i="1" dirty="0" smtClean="0"/>
              <a:t>расположен на правом берегу реки Каменка в северной части Суздаля. Основан в 1364 году при князе Дмитрии Константиновиче, но нынешний вид ансамбля сложился лишь в XVI веке, когда монастырь превратился в место заточения постриженных в монахини представительниц аристократических фамилий. В XVI—XVII столетиях монастырь был одним из крупнейших на Руси.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1792288" y="4429125"/>
            <a:ext cx="5486400" cy="428625"/>
          </a:xfrm>
        </p:spPr>
        <p:txBody>
          <a:bodyPr/>
          <a:lstStyle/>
          <a:p>
            <a:r>
              <a:rPr lang="ru-RU" i="1" smtClean="0">
                <a:solidFill>
                  <a:srgbClr val="C00000"/>
                </a:solidFill>
              </a:rPr>
              <a:t>Музей деревянного зодчества в Суздале</a:t>
            </a:r>
          </a:p>
        </p:txBody>
      </p:sp>
      <p:pic>
        <p:nvPicPr>
          <p:cNvPr id="31746" name="Рисунок 4" descr="4684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914" r="5914"/>
          <a:stretch>
            <a:fillRect/>
          </a:stretch>
        </p:blipFill>
        <p:spPr>
          <a:xfrm>
            <a:off x="1792288" y="285750"/>
            <a:ext cx="5486400" cy="4000500"/>
          </a:xfrm>
        </p:spPr>
      </p:pic>
      <p:sp>
        <p:nvSpPr>
          <p:cNvPr id="31747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4929188"/>
            <a:ext cx="7858180" cy="1500187"/>
          </a:xfrm>
        </p:spPr>
        <p:txBody>
          <a:bodyPr/>
          <a:lstStyle/>
          <a:p>
            <a:r>
              <a:rPr lang="ru-RU" sz="2000" b="1" i="1" dirty="0" smtClean="0"/>
              <a:t>Музей расположился на месте, где до 1917 года возвышались над окрестностями Георгиевская и Дмитриевская церкви - памятники деревянного зодчества XVIII века. На пустыре около Суздаля снова закипела жизнь.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357158" y="3429000"/>
            <a:ext cx="8286808" cy="500063"/>
          </a:xfrm>
        </p:spPr>
        <p:txBody>
          <a:bodyPr/>
          <a:lstStyle/>
          <a:p>
            <a:r>
              <a:rPr lang="ru-RU" sz="1800" i="1" dirty="0" smtClean="0">
                <a:solidFill>
                  <a:srgbClr val="C00000"/>
                </a:solidFill>
              </a:rPr>
              <a:t>Двухэтажный дом зажиточного крестьянина из д. Лог </a:t>
            </a:r>
            <a:r>
              <a:rPr lang="ru-RU" sz="1800" i="1" dirty="0" err="1" smtClean="0">
                <a:solidFill>
                  <a:srgbClr val="C00000"/>
                </a:solidFill>
              </a:rPr>
              <a:t>Вязниковского</a:t>
            </a:r>
            <a:r>
              <a:rPr lang="ru-RU" sz="1800" i="1" dirty="0" smtClean="0">
                <a:solidFill>
                  <a:srgbClr val="C00000"/>
                </a:solidFill>
              </a:rPr>
              <a:t> района</a:t>
            </a:r>
          </a:p>
        </p:txBody>
      </p:sp>
      <p:pic>
        <p:nvPicPr>
          <p:cNvPr id="29698" name="Рисунок 4" descr="derev_7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5952" b="15952"/>
          <a:stretch>
            <a:fillRect/>
          </a:stretch>
        </p:blipFill>
        <p:spPr>
          <a:xfrm>
            <a:off x="1792288" y="285750"/>
            <a:ext cx="5486400" cy="307181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3929063"/>
            <a:ext cx="8143932" cy="24288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</a:t>
            </a:r>
            <a:r>
              <a:rPr lang="ru-RU" sz="1800" b="1" i="1" dirty="0" smtClean="0"/>
              <a:t>Музей деревянного зодчества дает представление не только о сельской архитектуре, но и о быте русских крестьян. В избах собраны экспозиции, отражающие жизнь крестьян разного достатка: как богатых, так и середняков (обстановку избы бедняков, кстати, воссоздавать не стали). Вокруг изб расположились и хозяйственные постройки: сараи, овины, амбары, колодцы, бани. Недавно в одной из мельниц, привезенных из </a:t>
            </a:r>
            <a:r>
              <a:rPr lang="ru-RU" sz="1800" b="1" i="1" dirty="0" err="1" smtClean="0"/>
              <a:t>Судогодского</a:t>
            </a:r>
            <a:r>
              <a:rPr lang="ru-RU" sz="1800" b="1" i="1" dirty="0" smtClean="0"/>
              <a:t> района, была открыта новая экспозиция, которая знакомит туристов с устройством этой необходимой части жизни деревни.</a:t>
            </a:r>
            <a:endParaRPr lang="ru-RU" sz="1800" b="1" i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500563"/>
            <a:ext cx="7929618" cy="4286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800" i="1" dirty="0" smtClean="0">
                <a:solidFill>
                  <a:srgbClr val="C00000"/>
                </a:solidFill>
              </a:rPr>
              <a:t>Ветряные шатровые мельницы конца XVIII в. из с. </a:t>
            </a:r>
            <a:r>
              <a:rPr lang="ru-RU" sz="1800" i="1" dirty="0" err="1" smtClean="0">
                <a:solidFill>
                  <a:srgbClr val="C00000"/>
                </a:solidFill>
              </a:rPr>
              <a:t>Мошок</a:t>
            </a:r>
            <a:r>
              <a:rPr lang="ru-RU" sz="1800" i="1" dirty="0" smtClean="0">
                <a:solidFill>
                  <a:srgbClr val="C00000"/>
                </a:solidFill>
              </a:rPr>
              <a:t> </a:t>
            </a:r>
            <a:r>
              <a:rPr lang="ru-RU" sz="1800" i="1" dirty="0" err="1" smtClean="0">
                <a:solidFill>
                  <a:srgbClr val="C00000"/>
                </a:solidFill>
              </a:rPr>
              <a:t>Судогодского</a:t>
            </a:r>
            <a:r>
              <a:rPr lang="ru-RU" sz="1800" i="1" dirty="0" smtClean="0">
                <a:solidFill>
                  <a:srgbClr val="C00000"/>
                </a:solidFill>
              </a:rPr>
              <a:t>...</a:t>
            </a:r>
            <a:endParaRPr lang="ru-RU" sz="1800" i="1" dirty="0">
              <a:solidFill>
                <a:srgbClr val="C00000"/>
              </a:solidFill>
            </a:endParaRPr>
          </a:p>
        </p:txBody>
      </p:sp>
      <p:pic>
        <p:nvPicPr>
          <p:cNvPr id="30722" name="Рисунок 4" descr="0_44c92_f8421654_XL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875" b="21875"/>
          <a:stretch>
            <a:fillRect/>
          </a:stretch>
        </p:blipFill>
        <p:spPr>
          <a:xfrm>
            <a:off x="1857375" y="285750"/>
            <a:ext cx="5143500" cy="4071938"/>
          </a:xfrm>
        </p:spPr>
      </p:pic>
      <p:sp>
        <p:nvSpPr>
          <p:cNvPr id="30723" name="Текст 3"/>
          <p:cNvSpPr>
            <a:spLocks noGrp="1"/>
          </p:cNvSpPr>
          <p:nvPr>
            <p:ph type="body" sz="half" idx="2"/>
          </p:nvPr>
        </p:nvSpPr>
        <p:spPr>
          <a:xfrm>
            <a:off x="428596" y="4929188"/>
            <a:ext cx="8001056" cy="1714500"/>
          </a:xfrm>
        </p:spPr>
        <p:txBody>
          <a:bodyPr/>
          <a:lstStyle/>
          <a:p>
            <a:r>
              <a:rPr lang="ru-RU" sz="1600" b="1" i="1" dirty="0" smtClean="0"/>
              <a:t>Ветряные шатровые мельницы конца XVIII в. из с. </a:t>
            </a:r>
            <a:r>
              <a:rPr lang="ru-RU" sz="1600" b="1" i="1" dirty="0" err="1" smtClean="0"/>
              <a:t>Мошок</a:t>
            </a:r>
            <a:r>
              <a:rPr lang="ru-RU" sz="1600" b="1" i="1" dirty="0" smtClean="0"/>
              <a:t> </a:t>
            </a:r>
            <a:r>
              <a:rPr lang="ru-RU" sz="1600" b="1" i="1" dirty="0" err="1" smtClean="0"/>
              <a:t>Судогодского</a:t>
            </a:r>
            <a:r>
              <a:rPr lang="ru-RU" sz="1600" b="1" i="1" dirty="0" smtClean="0"/>
              <a:t> района. Мельницы представляют собой восьмигранный сруб на четверике, внутри которого помещен рабочий механизм. Шатровая крыша мельницы с крыльями поворачивалась к ветру с помощью длинной жерди. Крылья вращались и приводили в движение рабочий механизм. Мельницы располагались на высоких местах за селом.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Амбары на сваях 17 века</a:t>
            </a:r>
          </a:p>
          <a:p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33" r="5833"/>
          <a:stretch>
            <a:fillRect/>
          </a:stretch>
        </p:blipFill>
        <p:spPr bwMode="auto">
          <a:xfrm>
            <a:off x="1792288" y="612774"/>
            <a:ext cx="5486400" cy="47450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равянская СА\Desktop\Pozharsky_suzd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3360" y="1628800"/>
            <a:ext cx="5760640" cy="4752528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Бюст </a:t>
            </a:r>
            <a:r>
              <a:rPr lang="ru-RU" sz="4000" dirty="0" smtClean="0">
                <a:hlinkClick r:id="rId3" tooltip="Пожарский, Дмитрий Михайлович"/>
              </a:rPr>
              <a:t>Дмитрия Пожарского</a:t>
            </a:r>
            <a:r>
              <a:rPr lang="ru-RU" sz="4000" dirty="0" smtClean="0"/>
              <a:t> </a:t>
            </a:r>
            <a:br>
              <a:rPr lang="ru-RU" sz="4000" dirty="0" smtClean="0"/>
            </a:br>
            <a:r>
              <a:rPr lang="ru-RU" sz="4000" dirty="0" smtClean="0"/>
              <a:t>(</a:t>
            </a:r>
            <a:r>
              <a:rPr lang="ru-RU" sz="4000" dirty="0" smtClean="0">
                <a:hlinkClick r:id="rId4" tooltip="1955"/>
              </a:rPr>
              <a:t>1955</a:t>
            </a:r>
            <a:r>
              <a:rPr lang="ru-RU" sz="4000" dirty="0" smtClean="0"/>
              <a:t>, скульптор </a:t>
            </a:r>
            <a:r>
              <a:rPr lang="ru-RU" sz="4000" dirty="0" smtClean="0">
                <a:hlinkClick r:id="rId5" tooltip="Азгур, Заир Исаакович"/>
              </a:rPr>
              <a:t>Заир </a:t>
            </a:r>
            <a:r>
              <a:rPr lang="ru-RU" sz="4000" dirty="0" err="1" smtClean="0">
                <a:hlinkClick r:id="rId5" tooltip="Азгур, Заир Исаакович"/>
              </a:rPr>
              <a:t>Азгур</a:t>
            </a:r>
            <a:r>
              <a:rPr lang="ru-RU" sz="4000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818656" cy="4525963"/>
          </a:xfrm>
        </p:spPr>
        <p:txBody>
          <a:bodyPr/>
          <a:lstStyle/>
          <a:p>
            <a:pPr marL="0" lvl="0" indent="0">
              <a:spcBef>
                <a:spcPct val="0"/>
              </a:spcBef>
              <a:buNone/>
            </a:pPr>
            <a:r>
              <a:rPr lang="ru-RU" sz="2000" b="1" dirty="0" err="1" smtClean="0">
                <a:solidFill>
                  <a:srgbClr val="202122"/>
                </a:solidFill>
                <a:latin typeface="Arial" charset="0"/>
                <a:cs typeface="Arial" charset="0"/>
              </a:rPr>
              <a:t>Дми́трий</a:t>
            </a:r>
            <a:r>
              <a:rPr lang="ru-RU" sz="2000" b="1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 </a:t>
            </a:r>
            <a:r>
              <a:rPr lang="ru-RU" sz="2000" b="1" dirty="0" err="1" smtClean="0">
                <a:solidFill>
                  <a:srgbClr val="202122"/>
                </a:solidFill>
                <a:latin typeface="Arial" charset="0"/>
                <a:cs typeface="Arial" charset="0"/>
              </a:rPr>
              <a:t>Миха́йлович</a:t>
            </a:r>
            <a:r>
              <a:rPr lang="ru-RU" sz="2000" b="1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 </a:t>
            </a:r>
            <a:r>
              <a:rPr lang="ru-RU" sz="2000" b="1" dirty="0" err="1" smtClean="0">
                <a:solidFill>
                  <a:srgbClr val="202122"/>
                </a:solidFill>
                <a:latin typeface="Arial" charset="0"/>
                <a:cs typeface="Arial" charset="0"/>
              </a:rPr>
              <a:t>Пожа́рский</a:t>
            </a:r>
            <a:r>
              <a:rPr lang="ru-RU" sz="2000" b="1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 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(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6" tooltip="1 ноября"/>
              </a:rPr>
              <a:t>1 ноября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7" tooltip="1578 год"/>
              </a:rPr>
              <a:t>1578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 — </a:t>
            </a:r>
            <a:r>
              <a:rPr lang="ru-RU" sz="2000" dirty="0" smtClean="0">
                <a:latin typeface="Arial" charset="0"/>
                <a:cs typeface="Arial" charset="0"/>
              </a:rPr>
              <a:t>20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8" tooltip="30 апреля"/>
              </a:rPr>
              <a:t>(30) апреля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9" tooltip="1642 год"/>
              </a:rPr>
              <a:t>1642</a:t>
            </a:r>
            <a:r>
              <a:rPr lang="ru-RU" sz="2000" baseline="30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3"/>
              </a:rPr>
              <a:t>[1]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) —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10" tooltip="Князь"/>
              </a:rPr>
              <a:t>князь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, русский национальный герой,</a:t>
            </a:r>
          </a:p>
          <a:p>
            <a:pPr marL="0" lvl="0" indent="0">
              <a:spcBef>
                <a:spcPct val="0"/>
              </a:spcBef>
              <a:buNone/>
            </a:pP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 военный и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11" tooltip="Политик"/>
              </a:rPr>
              <a:t>политический деятель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, глава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12" tooltip="Второе народное ополчение"/>
              </a:rPr>
              <a:t>Второго народного ополчения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, освободившего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13" tooltip="Москва"/>
              </a:rPr>
              <a:t>Москву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 от </a:t>
            </a:r>
            <a:r>
              <a:rPr lang="ru-RU" sz="2000" dirty="0" smtClean="0">
                <a:solidFill>
                  <a:srgbClr val="0645AD"/>
                </a:solidFill>
                <a:latin typeface="Arial" charset="0"/>
                <a:cs typeface="Arial" charset="0"/>
                <a:hlinkClick r:id="rId14" tooltip="Польско-литовская оккупация Москвы"/>
              </a:rPr>
              <a:t>польско-литовских оккупантов</a:t>
            </a:r>
            <a:r>
              <a:rPr lang="ru-RU" sz="2000" dirty="0" smtClean="0">
                <a:solidFill>
                  <a:srgbClr val="202122"/>
                </a:solidFill>
                <a:latin typeface="Arial" charset="0"/>
                <a:cs typeface="Arial" charset="0"/>
              </a:rPr>
              <a:t>.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</a:p>
          <a:p>
            <a:endParaRPr lang="ru-RU" sz="2000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 flipH="1">
            <a:off x="9756576" y="1600200"/>
            <a:ext cx="144016" cy="452596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Музей восковых фигур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2226" name="Picture 2" descr="C:\Users\Травянская СА\Desktop\scale_1200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8352928" cy="576064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836712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 Музей восковых фигур</a:t>
            </a:r>
          </a:p>
          <a:p>
            <a:r>
              <a:rPr lang="ru-RU" dirty="0" smtClean="0"/>
              <a:t>Екатерина II, Петр I, Владимир Ленин, Борис Ельцин, Леонид Брежнев и российская теннисистка Елена Дементьева. Что объединяет этих людей? — Их вы можете найти в виде восковых фигур в суздальском музее. Примечательно, что изначально музей восковых фигур представлял собой лишь небольшую выставку в московских Сокольниках. За несколько лет выставка объездила полмира и в итоге осталась в Суздале в виде полноценного музея. Сейчас коллекция составляет больше 150 фигур, большинство из которых — это российские политические деятели, писатели, художники, актеры, музыканты и спортсмены. Каждая из скульптур выполнена весьма качественно с проработкой мельчайших деталей, поэтому суздальский музей восковых фигур ничуть не уступает знаменитому музею мадам </a:t>
            </a:r>
            <a:r>
              <a:rPr lang="ru-RU" dirty="0" err="1" smtClean="0"/>
              <a:t>Тюссо</a:t>
            </a:r>
            <a:r>
              <a:rPr lang="ru-RU" dirty="0" smtClean="0"/>
              <a:t> в Лондоне.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44824"/>
            <a:ext cx="6948264" cy="15081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1400" u="sng" dirty="0" smtClean="0">
              <a:solidFill>
                <a:schemeClr val="tx1">
                  <a:lumMod val="85000"/>
                  <a:lumOff val="15000"/>
                </a:schemeClr>
              </a:solidFill>
              <a:hlinkClick r:id="rId2"/>
            </a:endParaRPr>
          </a:p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Подробнее с материалом можно </a:t>
            </a:r>
            <a:r>
              <a:rPr lang="ru-RU" dirty="0" err="1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познокомиться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 на сайте: </a:t>
            </a:r>
            <a:r>
              <a:rPr lang="en-US" sz="1400" u="sng" dirty="0" smtClean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https://zen.yandex.ru/media/id/5e7b8daa7bdb6e1b170e5cd0/top30-glavnye-dostoprimechatelnosti-suzdalia-kuda-shodit-i-chto-posmotret-foto-s-opisaniem-601fbefd86f4e2220887c612</a:t>
            </a:r>
            <a:endParaRPr lang="ru-RU" sz="1400" u="sng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ru-RU" u="sng" dirty="0"/>
          </a:p>
        </p:txBody>
      </p:sp>
      <p:sp>
        <p:nvSpPr>
          <p:cNvPr id="6" name="Текст 5"/>
          <p:cNvSpPr>
            <a:spLocks noGrp="1"/>
          </p:cNvSpPr>
          <p:nvPr>
            <p:ph type="body" idx="4294967295"/>
          </p:nvPr>
        </p:nvSpPr>
        <p:spPr>
          <a:xfrm>
            <a:off x="467544" y="2906713"/>
            <a:ext cx="8676456" cy="1500187"/>
          </a:xfrm>
        </p:spPr>
        <p:txBody>
          <a:bodyPr/>
          <a:lstStyle/>
          <a:p>
            <a:pPr>
              <a:buNone/>
            </a:pPr>
            <a:r>
              <a:rPr lang="en-US" sz="1600" dirty="0" smtClean="0">
                <a:solidFill>
                  <a:schemeClr val="tx1"/>
                </a:solidFill>
              </a:rPr>
              <a:t>https://ru.wikipedia.org/wiki/</a:t>
            </a:r>
            <a:r>
              <a:rPr lang="ru-RU" sz="1600" dirty="0" smtClean="0">
                <a:solidFill>
                  <a:schemeClr val="tx1"/>
                </a:solidFill>
              </a:rPr>
              <a:t>Суздаль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3244334"/>
            <a:ext cx="68407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Спасибо за внимание !!!</a:t>
            </a:r>
            <a:endParaRPr lang="ru-RU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2506</Words>
  <Application>Microsoft Office PowerPoint</Application>
  <PresentationFormat>Экран (4:3)</PresentationFormat>
  <Paragraphs>99</Paragraphs>
  <Slides>39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ГАУ  «КЦСОН города Каменска-Уральского»   Школа пожилого возраста по направлению:  «Социальный туризм»  Тема: Золотое кольцо России  город Суздаль    руководитель: Пучкова Марина Викторовна</vt:lpstr>
      <vt:lpstr>Содержание :</vt:lpstr>
      <vt:lpstr>1.Название</vt:lpstr>
      <vt:lpstr>2.История</vt:lpstr>
      <vt:lpstr> Герб  города Суздаль    </vt:lpstr>
      <vt:lpstr>3.Население</vt:lpstr>
      <vt:lpstr>4.Культура</vt:lpstr>
      <vt:lpstr>Кремль  г.Суздаль</vt:lpstr>
      <vt:lpstr> Суздальский кремль </vt:lpstr>
      <vt:lpstr>Слайд 10</vt:lpstr>
      <vt:lpstr> Богородице-Рождественский собор </vt:lpstr>
      <vt:lpstr>Слайд 12</vt:lpstr>
      <vt:lpstr> Никольская деревянная церковь </vt:lpstr>
      <vt:lpstr>Слайд 14</vt:lpstr>
      <vt:lpstr>Успенская церковь</vt:lpstr>
      <vt:lpstr>Слайд 16</vt:lpstr>
      <vt:lpstr>Торговые ряды</vt:lpstr>
      <vt:lpstr>Слайд 18</vt:lpstr>
      <vt:lpstr>. Ансамбль церквей Николая Чудотворца и Рождества Христова</vt:lpstr>
      <vt:lpstr>Слайд 20</vt:lpstr>
      <vt:lpstr>Спасо-Евфимиев монастырь</vt:lpstr>
      <vt:lpstr>Слайд 22</vt:lpstr>
      <vt:lpstr>Слайд 23</vt:lpstr>
      <vt:lpstr>Боголюбово. Церковь Покрова  Пресвятой Богородицы на Нерли, 1165г.  </vt:lpstr>
      <vt:lpstr>Андрей Боголюбский задумывал свой храм не только как главный собор Владимирской епископии, но и как оплот новой, независимой от Киева митрополии.  По высоте Свято Успенский собор во Владимире равнялся Софии Киевской . сложен из белого камня-известняка, а его центральная глава покрыта «червонным золотом», за что он получил наименование «Златоверхого».  </vt:lpstr>
      <vt:lpstr>Дмитриевский собор. 1194-1197гг. </vt:lpstr>
      <vt:lpstr>Слайд 27</vt:lpstr>
      <vt:lpstr>Церковь Казанской иконы Божьей Матери или Казанская церковь</vt:lpstr>
      <vt:lpstr>Александровский женский монастырь </vt:lpstr>
      <vt:lpstr>Покровский женский монастырь </vt:lpstr>
      <vt:lpstr>Музей деревянного зодчества в Суздале</vt:lpstr>
      <vt:lpstr>Двухэтажный дом зажиточного крестьянина из д. Лог Вязниковского района</vt:lpstr>
      <vt:lpstr>Ветряные шатровые мельницы конца XVIII в. из с. Мошок Судогодского...</vt:lpstr>
      <vt:lpstr>Слайд 34</vt:lpstr>
      <vt:lpstr> Бюст Дмитрия Пожарского  (1955, скульптор Заир Азгур) </vt:lpstr>
      <vt:lpstr>Музей восковых фигур </vt:lpstr>
      <vt:lpstr>Слайд 37</vt:lpstr>
      <vt:lpstr>Слайд 38</vt:lpstr>
      <vt:lpstr>Слайд 39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Золотое кольцо России город СУЗДАЛЬ</dc:title>
  <dc:creator>Admin</dc:creator>
  <cp:lastModifiedBy>Shafikova_GA</cp:lastModifiedBy>
  <cp:revision>71</cp:revision>
  <dcterms:created xsi:type="dcterms:W3CDTF">2011-03-22T11:56:32Z</dcterms:created>
  <dcterms:modified xsi:type="dcterms:W3CDTF">2022-04-06T09:12:55Z</dcterms:modified>
</cp:coreProperties>
</file>