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5" r:id="rId4"/>
    <p:sldId id="276" r:id="rId5"/>
    <p:sldId id="277" r:id="rId6"/>
    <p:sldId id="278" r:id="rId7"/>
    <p:sldId id="279" r:id="rId8"/>
    <p:sldId id="280" r:id="rId9"/>
    <p:sldId id="284" r:id="rId10"/>
    <p:sldId id="281" r:id="rId11"/>
    <p:sldId id="282" r:id="rId12"/>
    <p:sldId id="283" r:id="rId13"/>
    <p:sldId id="285" r:id="rId14"/>
    <p:sldId id="286" r:id="rId15"/>
    <p:sldId id="268" r:id="rId16"/>
    <p:sldId id="269" r:id="rId17"/>
    <p:sldId id="270" r:id="rId18"/>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155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EAF463A-BC7C-46EE-9F1E-7F377CCA4891}" type="datetimeFigureOut">
              <a:rPr lang="en-US" smtClean="0"/>
              <a:pPr/>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AF463A-BC7C-46EE-9F1E-7F377CCA4891}" type="datetimeFigureOut">
              <a:rPr lang="en-US" smtClean="0"/>
              <a:pPr/>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AF463A-BC7C-46EE-9F1E-7F377CCA4891}" type="datetimeFigureOut">
              <a:rPr lang="en-US" smtClean="0"/>
              <a:pPr/>
              <a:t>5/11/2022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AF463A-BC7C-46EE-9F1E-7F377CCA4891}" type="datetimeFigureOut">
              <a:rPr lang="en-US" smtClean="0"/>
              <a:pPr/>
              <a:t>5/11/2022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EAF463A-BC7C-46EE-9F1E-7F377CCA4891}" type="datetimeFigureOut">
              <a:rPr lang="en-US" smtClean="0"/>
              <a:pPr/>
              <a:t>5/11/2022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5/11/2022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5/11/2022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5/11/2022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AF463A-BC7C-46EE-9F1E-7F377CCA4891}" type="datetimeFigureOut">
              <a:rPr lang="en-US" smtClean="0"/>
              <a:pPr/>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add title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AF463A-BC7C-46EE-9F1E-7F377CCA4891}" type="datetimeFigureOut">
              <a:rPr lang="en-US" smtClean="0"/>
              <a:pPr/>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5/11/2022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testua.ru/informatika/950-test-po-word-sotvetami.html" TargetMode="External"/><Relationship Id="rId2" Type="http://schemas.openxmlformats.org/officeDocument/2006/relationships/hyperlink" Target="https://test-s-otvetami.ru/informatika/test-s-otvetami-po-teme-operacionnaya-sistema-windows.html" TargetMode="External"/><Relationship Id="rId1" Type="http://schemas.openxmlformats.org/officeDocument/2006/relationships/slideLayout" Target="../slideLayouts/slideLayout2.xml"/><Relationship Id="rId4" Type="http://schemas.openxmlformats.org/officeDocument/2006/relationships/hyperlink" Target="https://nsportal.ru/shkola/informatika-i-ikt/library/2016/01/08/test-po-teme-operatsionnaya-sistema-interfeys-windows"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04801"/>
            <a:ext cx="7772400" cy="2514600"/>
          </a:xfrm>
        </p:spPr>
        <p:txBody>
          <a:bodyPr>
            <a:normAutofit/>
          </a:bodyPr>
          <a:lstStyle/>
          <a:p>
            <a:r>
              <a:rPr lang="ru-RU" sz="1400" dirty="0">
                <a:latin typeface="+mn-lt"/>
                <a:cs typeface="Times New Roman" pitchFamily="18" charset="0"/>
              </a:rPr>
              <a:t>ГАУ «КЦСОН города Каменска-Уральского»</a:t>
            </a:r>
            <a:br>
              <a:rPr lang="ru-RU" sz="1400" dirty="0">
                <a:latin typeface="+mn-lt"/>
                <a:cs typeface="Times New Roman" pitchFamily="18" charset="0"/>
              </a:rPr>
            </a:br>
            <a:br>
              <a:rPr lang="ru-RU" sz="1400" dirty="0">
                <a:latin typeface="+mn-lt"/>
                <a:cs typeface="Times New Roman" pitchFamily="18" charset="0"/>
              </a:rPr>
            </a:br>
            <a:br>
              <a:rPr lang="ru-RU" sz="1400" dirty="0">
                <a:latin typeface="+mn-lt"/>
                <a:cs typeface="Times New Roman" pitchFamily="18" charset="0"/>
              </a:rPr>
            </a:br>
            <a:r>
              <a:rPr lang="ru-RU" sz="2800" dirty="0">
                <a:latin typeface="+mn-lt"/>
                <a:cs typeface="Times New Roman" pitchFamily="18" charset="0"/>
              </a:rPr>
              <a:t>школа пожилого возраста по направлению «Компьютерная грамотность»</a:t>
            </a:r>
          </a:p>
        </p:txBody>
      </p:sp>
      <p:sp>
        <p:nvSpPr>
          <p:cNvPr id="3" name="Подзаголовок 2"/>
          <p:cNvSpPr>
            <a:spLocks noGrp="1"/>
          </p:cNvSpPr>
          <p:nvPr>
            <p:ph type="subTitle" idx="1"/>
          </p:nvPr>
        </p:nvSpPr>
        <p:spPr>
          <a:xfrm>
            <a:off x="1066800" y="2514600"/>
            <a:ext cx="6705600" cy="3200400"/>
          </a:xfrm>
        </p:spPr>
        <p:txBody>
          <a:bodyPr>
            <a:normAutofit/>
          </a:bodyPr>
          <a:lstStyle/>
          <a:p>
            <a:endParaRPr lang="ru-RU" dirty="0">
              <a:solidFill>
                <a:schemeClr val="tx1"/>
              </a:solidFill>
            </a:endParaRPr>
          </a:p>
          <a:p>
            <a:r>
              <a:rPr lang="ru-RU" sz="3600" dirty="0">
                <a:solidFill>
                  <a:schemeClr val="tx1"/>
                </a:solidFill>
                <a:latin typeface="+mj-lt"/>
                <a:cs typeface="Times New Roman" panose="02020603050405020304" pitchFamily="18" charset="0"/>
              </a:rPr>
              <a:t>Тема: </a:t>
            </a:r>
            <a:r>
              <a:rPr lang="ru-RU" sz="3600" dirty="0">
                <a:solidFill>
                  <a:schemeClr val="tx1"/>
                </a:solidFill>
                <a:latin typeface="+mj-lt"/>
              </a:rPr>
              <a:t>«</a:t>
            </a:r>
            <a:r>
              <a:rPr lang="ru-RU" sz="3600" dirty="0">
                <a:solidFill>
                  <a:schemeClr val="tx1"/>
                </a:solidFill>
                <a:effectLst/>
                <a:latin typeface="+mj-lt"/>
                <a:ea typeface="Calibri" panose="020F0502020204030204" pitchFamily="34" charset="0"/>
              </a:rPr>
              <a:t>Сайт пенсионного фонда</a:t>
            </a:r>
            <a:r>
              <a:rPr lang="ru-RU" sz="3600" dirty="0">
                <a:solidFill>
                  <a:schemeClr val="tx1"/>
                </a:solidFill>
                <a:latin typeface="+mj-lt"/>
              </a:rPr>
              <a:t>»</a:t>
            </a:r>
          </a:p>
          <a:p>
            <a:endParaRPr lang="ru-RU" sz="1800" dirty="0">
              <a:solidFill>
                <a:schemeClr val="tx1"/>
              </a:solidFill>
            </a:endParaRPr>
          </a:p>
          <a:p>
            <a:endParaRPr lang="ru-RU" sz="1800" dirty="0">
              <a:solidFill>
                <a:schemeClr val="tx1"/>
              </a:solidFill>
            </a:endParaRPr>
          </a:p>
          <a:p>
            <a:endParaRPr lang="ru-RU" sz="1800" dirty="0">
              <a:solidFill>
                <a:schemeClr val="tx1"/>
              </a:solidFill>
            </a:endParaRPr>
          </a:p>
          <a:p>
            <a:r>
              <a:rPr lang="ru-RU" sz="2400" dirty="0">
                <a:solidFill>
                  <a:schemeClr val="tx1"/>
                </a:solidFill>
                <a:cs typeface="Times New Roman" panose="02020603050405020304" pitchFamily="18" charset="0"/>
              </a:rPr>
              <a:t>Руководитель: Специалист по социальной работе </a:t>
            </a:r>
            <a:r>
              <a:rPr lang="ru-RU" sz="2400" dirty="0" err="1">
                <a:solidFill>
                  <a:schemeClr val="tx1"/>
                </a:solidFill>
                <a:cs typeface="Times New Roman" panose="02020603050405020304" pitchFamily="18" charset="0"/>
              </a:rPr>
              <a:t>Калабун</a:t>
            </a:r>
            <a:r>
              <a:rPr lang="ru-RU" sz="2400" dirty="0">
                <a:solidFill>
                  <a:schemeClr val="tx1"/>
                </a:solidFill>
                <a:cs typeface="Times New Roman" panose="02020603050405020304" pitchFamily="18" charset="0"/>
              </a:rPr>
              <a:t> О.П. </a:t>
            </a:r>
          </a:p>
          <a:p>
            <a:endParaRPr lang="ru-RU" dirty="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43B331-B252-4504-8C85-697A2A3A180D}"/>
              </a:ext>
            </a:extLst>
          </p:cNvPr>
          <p:cNvSpPr>
            <a:spLocks noGrp="1"/>
          </p:cNvSpPr>
          <p:nvPr>
            <p:ph type="title"/>
          </p:nvPr>
        </p:nvSpPr>
        <p:spPr/>
        <p:txBody>
          <a:bodyPr>
            <a:normAutofit fontScale="90000"/>
          </a:bodyPr>
          <a:lstStyle/>
          <a:p>
            <a:r>
              <a:rPr lang="ru-RU" dirty="0"/>
              <a:t>Сайт Пенсионного фонда России pfr.gov.ru</a:t>
            </a:r>
          </a:p>
        </p:txBody>
      </p:sp>
      <p:sp>
        <p:nvSpPr>
          <p:cNvPr id="3" name="Объект 2">
            <a:extLst>
              <a:ext uri="{FF2B5EF4-FFF2-40B4-BE49-F238E27FC236}">
                <a16:creationId xmlns:a16="http://schemas.microsoft.com/office/drawing/2014/main" id="{8C8A7CD2-D751-454E-BF4A-0490D37F0316}"/>
              </a:ext>
            </a:extLst>
          </p:cNvPr>
          <p:cNvSpPr>
            <a:spLocks noGrp="1"/>
          </p:cNvSpPr>
          <p:nvPr>
            <p:ph idx="1"/>
          </p:nvPr>
        </p:nvSpPr>
        <p:spPr/>
        <p:txBody>
          <a:bodyPr/>
          <a:lstStyle/>
          <a:p>
            <a:r>
              <a:rPr lang="ru-RU" dirty="0"/>
              <a:t>Чтобы узнать о назначении, перерасчете, индексациях и выплатах всех видов пенсий, федеральных льгот, о том, как увеличить свою будущую пенсию, как получить СНИЛС и многом другом, достаточно просто зайти на сайт Пенсионного фонда России (ПФР) – pfr.gov.ru </a:t>
            </a:r>
          </a:p>
        </p:txBody>
      </p:sp>
    </p:spTree>
    <p:extLst>
      <p:ext uri="{BB962C8B-B14F-4D97-AF65-F5344CB8AC3E}">
        <p14:creationId xmlns:p14="http://schemas.microsoft.com/office/powerpoint/2010/main" val="1745128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BE19DC-0DBD-46DC-ACDB-6ED7215CB910}"/>
              </a:ext>
            </a:extLst>
          </p:cNvPr>
          <p:cNvSpPr>
            <a:spLocks noGrp="1"/>
          </p:cNvSpPr>
          <p:nvPr>
            <p:ph type="title"/>
          </p:nvPr>
        </p:nvSpPr>
        <p:spPr/>
        <p:txBody>
          <a:bodyPr>
            <a:normAutofit fontScale="90000"/>
          </a:bodyPr>
          <a:lstStyle/>
          <a:p>
            <a:r>
              <a:rPr lang="ru-RU" dirty="0"/>
              <a:t>Описание основных разделов сайта pfr.gov.ru </a:t>
            </a:r>
          </a:p>
        </p:txBody>
      </p:sp>
      <p:sp>
        <p:nvSpPr>
          <p:cNvPr id="3" name="Объект 2">
            <a:extLst>
              <a:ext uri="{FF2B5EF4-FFF2-40B4-BE49-F238E27FC236}">
                <a16:creationId xmlns:a16="http://schemas.microsoft.com/office/drawing/2014/main" id="{7A1442C2-E6B3-4DF9-890D-ADCFF04DD12B}"/>
              </a:ext>
            </a:extLst>
          </p:cNvPr>
          <p:cNvSpPr>
            <a:spLocks noGrp="1"/>
          </p:cNvSpPr>
          <p:nvPr>
            <p:ph idx="1"/>
          </p:nvPr>
        </p:nvSpPr>
        <p:spPr/>
        <p:txBody>
          <a:bodyPr>
            <a:normAutofit fontScale="77500" lnSpcReduction="20000"/>
          </a:bodyPr>
          <a:lstStyle/>
          <a:p>
            <a:r>
              <a:rPr lang="ru-RU" dirty="0"/>
              <a:t>Вверху главной страницы сайта обозначен ваш регион. Он отображается автоматически в зависимости от вашего местоположения. Но вы можете выбрать регион и сами. Указать его необходимо, чтобы увидеть полную информацию об условиях предоставления услуг Пенсионного фонда на интересующей вас территории. Чтобы выбрать субъект РФ, в поле «Выберите ваш регион» нажмите на стрелку справа. Откроется список российских регионов. Кликните на нужный. После выбора местоположения откроется страница регионального отделения Пенсионного фонда. Можно увидеть новости, информацию об отделении, услуги для жителей региона, контакты и список всех клиентских служб в регионе.</a:t>
            </a:r>
          </a:p>
        </p:txBody>
      </p:sp>
    </p:spTree>
    <p:extLst>
      <p:ext uri="{BB962C8B-B14F-4D97-AF65-F5344CB8AC3E}">
        <p14:creationId xmlns:p14="http://schemas.microsoft.com/office/powerpoint/2010/main" val="2255530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291160B-3DD3-4FAF-81AF-BB9C48C2C8B4}"/>
              </a:ext>
            </a:extLst>
          </p:cNvPr>
          <p:cNvSpPr>
            <a:spLocks noGrp="1"/>
          </p:cNvSpPr>
          <p:nvPr>
            <p:ph idx="1"/>
          </p:nvPr>
        </p:nvSpPr>
        <p:spPr>
          <a:xfrm>
            <a:off x="457200" y="304800"/>
            <a:ext cx="8229600" cy="6019800"/>
          </a:xfrm>
        </p:spPr>
        <p:txBody>
          <a:bodyPr>
            <a:normAutofit fontScale="77500" lnSpcReduction="20000"/>
          </a:bodyPr>
          <a:lstStyle/>
          <a:p>
            <a:r>
              <a:rPr lang="ru-RU" dirty="0"/>
              <a:t>Здесь можно перейти ко всем основным разделам сайта: «Гражданам», «Работодателям», «Самозанятым», а также новостям и контактам.</a:t>
            </a:r>
          </a:p>
          <a:p>
            <a:r>
              <a:rPr lang="ru-RU" dirty="0"/>
              <a:t>Выбрав раздел «Гражданам», ниже можно найти интересующую информацию о пенсиях, социальных выплатах, материнском капитале, войти в Личный кабинет, а также оформить услугу. </a:t>
            </a:r>
          </a:p>
          <a:p>
            <a:r>
              <a:rPr lang="ru-RU" dirty="0"/>
              <a:t>Например, перейдем в раздел «Пенсионное обеспечение». Откроется страница, где можно поискать основную информацию о назначении, индексации пенсий, о льготах, досрочном выходе на пенсию. Каждая тема – это ссылка. Если вы кликните на нее, откроется страница, где можно найти необходимую информацию.</a:t>
            </a:r>
          </a:p>
          <a:p>
            <a:r>
              <a:rPr lang="ru-RU" dirty="0"/>
              <a:t>Для полного доступа ко всем услугам необходимо пройти регистрацию на портале в Личном кабинете. Но ряд самых простых услуг можно получить и без регистрации.</a:t>
            </a:r>
          </a:p>
        </p:txBody>
      </p:sp>
    </p:spTree>
    <p:extLst>
      <p:ext uri="{BB962C8B-B14F-4D97-AF65-F5344CB8AC3E}">
        <p14:creationId xmlns:p14="http://schemas.microsoft.com/office/powerpoint/2010/main" val="1361116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1D4480-CAEC-48CC-9B00-23893E1D1A6C}"/>
              </a:ext>
            </a:extLst>
          </p:cNvPr>
          <p:cNvSpPr>
            <a:spLocks noGrp="1"/>
          </p:cNvSpPr>
          <p:nvPr>
            <p:ph type="title"/>
          </p:nvPr>
        </p:nvSpPr>
        <p:spPr/>
        <p:txBody>
          <a:bodyPr>
            <a:noAutofit/>
          </a:bodyPr>
          <a:lstStyle/>
          <a:p>
            <a:r>
              <a:rPr lang="ru-RU" sz="3600" dirty="0"/>
              <a:t>Электронные услуги Пенсионного фонда России без регистрации </a:t>
            </a:r>
          </a:p>
        </p:txBody>
      </p:sp>
      <p:sp>
        <p:nvSpPr>
          <p:cNvPr id="3" name="Объект 2">
            <a:extLst>
              <a:ext uri="{FF2B5EF4-FFF2-40B4-BE49-F238E27FC236}">
                <a16:creationId xmlns:a16="http://schemas.microsoft.com/office/drawing/2014/main" id="{A195D664-657F-4A53-A85F-0883010DA6D4}"/>
              </a:ext>
            </a:extLst>
          </p:cNvPr>
          <p:cNvSpPr>
            <a:spLocks noGrp="1"/>
          </p:cNvSpPr>
          <p:nvPr>
            <p:ph idx="1"/>
          </p:nvPr>
        </p:nvSpPr>
        <p:spPr>
          <a:xfrm>
            <a:off x="457200" y="1600200"/>
            <a:ext cx="8229600" cy="4800600"/>
          </a:xfrm>
        </p:spPr>
        <p:txBody>
          <a:bodyPr>
            <a:normAutofit fontScale="77500" lnSpcReduction="20000"/>
          </a:bodyPr>
          <a:lstStyle/>
          <a:p>
            <a:pPr marL="0" indent="0">
              <a:buNone/>
            </a:pPr>
            <a:r>
              <a:rPr lang="ru-RU" dirty="0"/>
              <a:t>	Регистрация на портале не понадобится, чтобы: </a:t>
            </a:r>
          </a:p>
          <a:p>
            <a:pPr marL="0" indent="0">
              <a:buNone/>
            </a:pPr>
            <a:r>
              <a:rPr lang="ru-RU" dirty="0"/>
              <a:t>• почитать новости;</a:t>
            </a:r>
          </a:p>
          <a:p>
            <a:pPr marL="0" indent="0">
              <a:buNone/>
            </a:pPr>
            <a:r>
              <a:rPr lang="ru-RU" dirty="0"/>
              <a:t>• найти информацию о той или иной услуге; </a:t>
            </a:r>
          </a:p>
          <a:p>
            <a:pPr marL="0" indent="0">
              <a:buNone/>
            </a:pPr>
            <a:r>
              <a:rPr lang="ru-RU" dirty="0"/>
              <a:t>• задать вопрос онлайн; </a:t>
            </a:r>
          </a:p>
          <a:p>
            <a:pPr marL="0" indent="0">
              <a:buNone/>
            </a:pPr>
            <a:r>
              <a:rPr lang="ru-RU" dirty="0"/>
              <a:t>• написать обращение в ПФР; </a:t>
            </a:r>
          </a:p>
          <a:p>
            <a:pPr marL="0" indent="0">
              <a:buNone/>
            </a:pPr>
            <a:r>
              <a:rPr lang="ru-RU" dirty="0"/>
              <a:t>• найти адреса отделений или районных клиентских служб; </a:t>
            </a:r>
          </a:p>
          <a:p>
            <a:pPr marL="0" indent="0">
              <a:buNone/>
            </a:pPr>
            <a:r>
              <a:rPr lang="ru-RU" dirty="0"/>
              <a:t>• распечатать реквизиты платежа в ПФР.</a:t>
            </a:r>
          </a:p>
          <a:p>
            <a:pPr marL="0" indent="0">
              <a:buNone/>
            </a:pPr>
            <a:r>
              <a:rPr lang="ru-RU" dirty="0"/>
              <a:t> Чтобы перейти к услугам без регистрации, в разделе «Электронные сервисы» выберите пункт «Гражданам». Далее в блоке «Личный кабинет» нажмите на заголовок «Личный кабинет». Откроется страница, где размещены ссылки на доступные без регистрации сервисы.</a:t>
            </a:r>
          </a:p>
        </p:txBody>
      </p:sp>
    </p:spTree>
    <p:extLst>
      <p:ext uri="{BB962C8B-B14F-4D97-AF65-F5344CB8AC3E}">
        <p14:creationId xmlns:p14="http://schemas.microsoft.com/office/powerpoint/2010/main" val="1730860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82B7D9-E6BC-4762-BF8D-2C23FC92BD41}"/>
              </a:ext>
            </a:extLst>
          </p:cNvPr>
          <p:cNvSpPr>
            <a:spLocks noGrp="1"/>
          </p:cNvSpPr>
          <p:nvPr>
            <p:ph type="title"/>
          </p:nvPr>
        </p:nvSpPr>
        <p:spPr/>
        <p:txBody>
          <a:bodyPr>
            <a:noAutofit/>
          </a:bodyPr>
          <a:lstStyle/>
          <a:p>
            <a:r>
              <a:rPr lang="ru-RU" sz="3600" dirty="0"/>
              <a:t>Электронные услуги с регистрацией на сайте Пенсионного фонда </a:t>
            </a:r>
          </a:p>
        </p:txBody>
      </p:sp>
      <p:sp>
        <p:nvSpPr>
          <p:cNvPr id="3" name="Объект 2">
            <a:extLst>
              <a:ext uri="{FF2B5EF4-FFF2-40B4-BE49-F238E27FC236}">
                <a16:creationId xmlns:a16="http://schemas.microsoft.com/office/drawing/2014/main" id="{529A8FEB-D076-4257-8951-3AC59EA68E5D}"/>
              </a:ext>
            </a:extLst>
          </p:cNvPr>
          <p:cNvSpPr>
            <a:spLocks noGrp="1"/>
          </p:cNvSpPr>
          <p:nvPr>
            <p:ph idx="1"/>
          </p:nvPr>
        </p:nvSpPr>
        <p:spPr/>
        <p:txBody>
          <a:bodyPr>
            <a:normAutofit fontScale="85000" lnSpcReduction="20000"/>
          </a:bodyPr>
          <a:lstStyle/>
          <a:p>
            <a:r>
              <a:rPr lang="ru-RU" dirty="0"/>
              <a:t>Чтобы получить полный доступ к услугам ПФР в электронном виде, необходимо иметь подтвержденную учетную запись на едином портале государственных услуг (gosuslugi.ru). Необходимо использовать логин и пароль, указанные при регистрации на нем.</a:t>
            </a:r>
          </a:p>
          <a:p>
            <a:r>
              <a:rPr lang="ru-RU" dirty="0"/>
              <a:t>При регистрации на сайте Пенсионного фонда автоматически формируется Личный кабинет – ваше личное интернет-пространство на портале. Доступ сюда имеете только вы. Здесь хранятся все ваши личные данные, история ваших электронных обращений и ответов ведомства. </a:t>
            </a:r>
          </a:p>
        </p:txBody>
      </p:sp>
    </p:spTree>
    <p:extLst>
      <p:ext uri="{BB962C8B-B14F-4D97-AF65-F5344CB8AC3E}">
        <p14:creationId xmlns:p14="http://schemas.microsoft.com/office/powerpoint/2010/main" val="7897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D87064-6C04-4675-A35C-64511576561F}"/>
              </a:ext>
            </a:extLst>
          </p:cNvPr>
          <p:cNvSpPr>
            <a:spLocks noGrp="1"/>
          </p:cNvSpPr>
          <p:nvPr>
            <p:ph type="title"/>
          </p:nvPr>
        </p:nvSpPr>
        <p:spPr>
          <a:xfrm>
            <a:off x="457200" y="274638"/>
            <a:ext cx="8229600" cy="944562"/>
          </a:xfrm>
        </p:spPr>
        <p:txBody>
          <a:bodyPr>
            <a:noAutofit/>
          </a:bodyPr>
          <a:lstStyle/>
          <a:p>
            <a:r>
              <a:rPr lang="ru-RU" sz="3600" dirty="0"/>
              <a:t>Через интернет вы можете подать заявление: </a:t>
            </a:r>
          </a:p>
        </p:txBody>
      </p:sp>
      <p:sp>
        <p:nvSpPr>
          <p:cNvPr id="3" name="Объект 2">
            <a:extLst>
              <a:ext uri="{FF2B5EF4-FFF2-40B4-BE49-F238E27FC236}">
                <a16:creationId xmlns:a16="http://schemas.microsoft.com/office/drawing/2014/main" id="{3E6F9151-6F13-4DFF-9934-068B932EA553}"/>
              </a:ext>
            </a:extLst>
          </p:cNvPr>
          <p:cNvSpPr>
            <a:spLocks noGrp="1"/>
          </p:cNvSpPr>
          <p:nvPr>
            <p:ph idx="1"/>
          </p:nvPr>
        </p:nvSpPr>
        <p:spPr>
          <a:xfrm>
            <a:off x="457200" y="1371600"/>
            <a:ext cx="8229600" cy="5486400"/>
          </a:xfrm>
        </p:spPr>
        <p:txBody>
          <a:bodyPr>
            <a:normAutofit fontScale="55000" lnSpcReduction="20000"/>
          </a:bodyPr>
          <a:lstStyle/>
          <a:p>
            <a:pPr marL="0" indent="0">
              <a:buNone/>
            </a:pPr>
            <a:r>
              <a:rPr lang="ru-RU" dirty="0"/>
              <a:t>• о назначении пенсии;</a:t>
            </a:r>
          </a:p>
          <a:p>
            <a:pPr marL="0" indent="0">
              <a:buNone/>
            </a:pPr>
            <a:r>
              <a:rPr lang="ru-RU" dirty="0"/>
              <a:t> • о единовременной выплате средств пенсионных накоплений; </a:t>
            </a:r>
          </a:p>
          <a:p>
            <a:pPr marL="0" indent="0">
              <a:buNone/>
            </a:pPr>
            <a:r>
              <a:rPr lang="ru-RU" dirty="0"/>
              <a:t>• о доставке пенсии;</a:t>
            </a:r>
          </a:p>
          <a:p>
            <a:pPr marL="0" indent="0">
              <a:buNone/>
            </a:pPr>
            <a:r>
              <a:rPr lang="ru-RU" dirty="0"/>
              <a:t>• о переводе с одной пенсии на другую;</a:t>
            </a:r>
          </a:p>
          <a:p>
            <a:pPr marL="0" indent="0">
              <a:buNone/>
            </a:pPr>
            <a:r>
              <a:rPr lang="ru-RU" dirty="0"/>
              <a:t>• о перерасчете размера пенсии;</a:t>
            </a:r>
          </a:p>
          <a:p>
            <a:pPr marL="0" indent="0">
              <a:buNone/>
            </a:pPr>
            <a:r>
              <a:rPr lang="ru-RU" dirty="0"/>
              <a:t>• о выдаче дубликата страхового свидетельства;</a:t>
            </a:r>
          </a:p>
          <a:p>
            <a:pPr marL="0" indent="0">
              <a:buNone/>
            </a:pPr>
            <a:r>
              <a:rPr lang="ru-RU" dirty="0"/>
              <a:t>• о назначении ежемесячной денежной выплаты;</a:t>
            </a:r>
          </a:p>
          <a:p>
            <a:pPr marL="0" indent="0">
              <a:buNone/>
            </a:pPr>
            <a:r>
              <a:rPr lang="ru-RU" dirty="0"/>
              <a:t>• об установлении федеральной социальной доплаты к пенсии;</a:t>
            </a:r>
          </a:p>
          <a:p>
            <a:pPr marL="0" indent="0">
              <a:buNone/>
            </a:pPr>
            <a:r>
              <a:rPr lang="ru-RU" dirty="0"/>
              <a:t>• об отказе от НСУ, о предоставлении НСУ;</a:t>
            </a:r>
          </a:p>
          <a:p>
            <a:pPr marL="0" indent="0">
              <a:buNone/>
            </a:pPr>
            <a:r>
              <a:rPr lang="ru-RU" dirty="0"/>
              <a:t>• о доставке социальных выплат;</a:t>
            </a:r>
          </a:p>
          <a:p>
            <a:pPr marL="0" indent="0">
              <a:buNone/>
            </a:pPr>
            <a:r>
              <a:rPr lang="ru-RU" dirty="0"/>
              <a:t>• о компенсации в виде возмещения фактически произведенных расходов на оплату стоимости проезда к месту отдыха и обратно;</a:t>
            </a:r>
          </a:p>
          <a:p>
            <a:pPr marL="0" indent="0">
              <a:buNone/>
            </a:pPr>
            <a:r>
              <a:rPr lang="ru-RU" dirty="0"/>
              <a:t>• о назначении ежемесячной компенсационной выплаты неработающему трудоспособному лицу, осуществляющему уход за </a:t>
            </a:r>
            <a:r>
              <a:rPr lang="ru-RU" dirty="0" err="1"/>
              <a:t>нетрудоспособным</a:t>
            </a:r>
            <a:r>
              <a:rPr lang="ru-RU" dirty="0"/>
              <a:t> гражданином;</a:t>
            </a:r>
          </a:p>
          <a:p>
            <a:pPr marL="0" indent="0">
              <a:buNone/>
            </a:pPr>
            <a:r>
              <a:rPr lang="ru-RU" dirty="0"/>
              <a:t>• о согласии на осуществление неработающим трудоспособным </a:t>
            </a:r>
          </a:p>
          <a:p>
            <a:pPr marL="0" indent="0">
              <a:buNone/>
            </a:pPr>
            <a:r>
              <a:rPr lang="ru-RU" dirty="0"/>
              <a:t>лицом ухода за нетрудоспособным гражданином;</a:t>
            </a:r>
          </a:p>
          <a:p>
            <a:pPr marL="0" indent="0">
              <a:buNone/>
            </a:pPr>
            <a:r>
              <a:rPr lang="ru-RU" dirty="0"/>
              <a:t>• о переводе ежемесячной денежной выплаты с одного основания на </a:t>
            </a:r>
          </a:p>
          <a:p>
            <a:pPr marL="0" indent="0">
              <a:buNone/>
            </a:pPr>
            <a:r>
              <a:rPr lang="ru-RU" dirty="0"/>
              <a:t>другое и т.д.;</a:t>
            </a:r>
          </a:p>
          <a:p>
            <a:pPr marL="0" indent="0">
              <a:buNone/>
            </a:pPr>
            <a:endParaRPr lang="ru-RU" dirty="0"/>
          </a:p>
          <a:p>
            <a:pPr marL="0" indent="0">
              <a:buNone/>
            </a:pPr>
            <a:endParaRPr lang="ru-RU" dirty="0"/>
          </a:p>
        </p:txBody>
      </p:sp>
    </p:spTree>
    <p:extLst>
      <p:ext uri="{BB962C8B-B14F-4D97-AF65-F5344CB8AC3E}">
        <p14:creationId xmlns:p14="http://schemas.microsoft.com/office/powerpoint/2010/main" val="3770537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A317D9E-FCCD-459A-A4BF-7F0FECFF125A}"/>
              </a:ext>
            </a:extLst>
          </p:cNvPr>
          <p:cNvSpPr>
            <a:spLocks noGrp="1"/>
          </p:cNvSpPr>
          <p:nvPr>
            <p:ph idx="1"/>
          </p:nvPr>
        </p:nvSpPr>
        <p:spPr>
          <a:xfrm>
            <a:off x="457200" y="381000"/>
            <a:ext cx="8229600" cy="6477000"/>
          </a:xfrm>
        </p:spPr>
        <p:txBody>
          <a:bodyPr>
            <a:normAutofit fontScale="85000" lnSpcReduction="20000"/>
          </a:bodyPr>
          <a:lstStyle/>
          <a:p>
            <a:pPr marL="0" indent="0">
              <a:buNone/>
            </a:pPr>
            <a:r>
              <a:rPr lang="ru-RU" sz="4600" dirty="0"/>
              <a:t>Заказать: </a:t>
            </a:r>
          </a:p>
          <a:p>
            <a:pPr marL="0" indent="0">
              <a:buNone/>
            </a:pPr>
            <a:r>
              <a:rPr lang="ru-RU" dirty="0"/>
              <a:t>• справку о размере пенсии и иных социальных выплатах; </a:t>
            </a:r>
          </a:p>
          <a:p>
            <a:pPr marL="0" indent="0">
              <a:buNone/>
            </a:pPr>
            <a:r>
              <a:rPr lang="ru-RU" dirty="0"/>
              <a:t>• выписку из федерального регистра лиц, имеющих право на получение социальной помощи; </a:t>
            </a:r>
          </a:p>
          <a:p>
            <a:pPr marL="0" indent="0">
              <a:buNone/>
            </a:pPr>
            <a:r>
              <a:rPr lang="ru-RU" dirty="0"/>
              <a:t>• справку о размере материнского капитала, остатке средств на счете; </a:t>
            </a:r>
          </a:p>
          <a:p>
            <a:pPr marL="0" indent="0">
              <a:buNone/>
            </a:pPr>
            <a:r>
              <a:rPr lang="ru-RU" dirty="0"/>
              <a:t>• о праве получения НСУ.</a:t>
            </a:r>
          </a:p>
          <a:p>
            <a:pPr marL="0" indent="0">
              <a:buNone/>
            </a:pPr>
            <a:r>
              <a:rPr lang="ru-RU" dirty="0"/>
              <a:t> В Личном кабинете гражданина можно узнать о размерах социальных выплат и пенсии. Здесь доступно управление средствами пенсионных накоплений. Количество полезных сервисов и услуг на портале постоянно увеличивается, совершенствуется, упрощается и механизм получения электронных услуг. Обладая основными навыками в пользовании порталом, вы всегда сможете разобраться в нововведениях.</a:t>
            </a:r>
          </a:p>
        </p:txBody>
      </p:sp>
    </p:spTree>
    <p:extLst>
      <p:ext uri="{BB962C8B-B14F-4D97-AF65-F5344CB8AC3E}">
        <p14:creationId xmlns:p14="http://schemas.microsoft.com/office/powerpoint/2010/main" val="732117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D5D9EB-ADBD-4724-9974-942131B18010}"/>
              </a:ext>
            </a:extLst>
          </p:cNvPr>
          <p:cNvSpPr>
            <a:spLocks noGrp="1"/>
          </p:cNvSpPr>
          <p:nvPr>
            <p:ph type="title"/>
          </p:nvPr>
        </p:nvSpPr>
        <p:spPr/>
        <p:txBody>
          <a:bodyPr>
            <a:normAutofit/>
          </a:bodyPr>
          <a:lstStyle/>
          <a:p>
            <a:r>
              <a:rPr lang="ru-RU" sz="3600" dirty="0"/>
              <a:t>Вход в Личный кабинет</a:t>
            </a:r>
          </a:p>
        </p:txBody>
      </p:sp>
      <p:sp>
        <p:nvSpPr>
          <p:cNvPr id="3" name="Объект 2">
            <a:extLst>
              <a:ext uri="{FF2B5EF4-FFF2-40B4-BE49-F238E27FC236}">
                <a16:creationId xmlns:a16="http://schemas.microsoft.com/office/drawing/2014/main" id="{46B6E604-927C-4978-BD1B-BB0FF76DA738}"/>
              </a:ext>
            </a:extLst>
          </p:cNvPr>
          <p:cNvSpPr>
            <a:spLocks noGrp="1"/>
          </p:cNvSpPr>
          <p:nvPr>
            <p:ph idx="1"/>
          </p:nvPr>
        </p:nvSpPr>
        <p:spPr>
          <a:xfrm>
            <a:off x="457200" y="1600200"/>
            <a:ext cx="8229600" cy="4876800"/>
          </a:xfrm>
        </p:spPr>
        <p:txBody>
          <a:bodyPr>
            <a:normAutofit fontScale="85000" lnSpcReduction="20000"/>
          </a:bodyPr>
          <a:lstStyle/>
          <a:p>
            <a:r>
              <a:rPr lang="ru-RU" dirty="0"/>
              <a:t>Чтобы зайти в Личный кабинет и оформить интересующую услугу в разделе «Электронные сервисы», вкладке «Гражданам», выберите пункт «Вход в личный кабинет».</a:t>
            </a:r>
          </a:p>
          <a:p>
            <a:r>
              <a:rPr lang="ru-RU" dirty="0"/>
              <a:t>Вас перенаправят на сайт gosuslugi.ru. Введите свой логин и пароль. (Если вы не зарегистрированы в системе, то начните процесс регистрации, предполагающий полный доступ к электронным услугам, нажав на ссылку «Зарегистрироваться»).</a:t>
            </a:r>
          </a:p>
          <a:p>
            <a:r>
              <a:rPr lang="ru-RU" dirty="0"/>
              <a:t>После ввода логина и пароля кликните «Войти». Страница перенаправит вас на сайт Пенсионного фонда России. Можете начинать оформлять интересующие услуги. </a:t>
            </a:r>
          </a:p>
        </p:txBody>
      </p:sp>
    </p:spTree>
    <p:extLst>
      <p:ext uri="{BB962C8B-B14F-4D97-AF65-F5344CB8AC3E}">
        <p14:creationId xmlns:p14="http://schemas.microsoft.com/office/powerpoint/2010/main" val="4169202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6196711-096C-45FD-8C36-2C32D93496CC}"/>
              </a:ext>
            </a:extLst>
          </p:cNvPr>
          <p:cNvSpPr>
            <a:spLocks noGrp="1"/>
          </p:cNvSpPr>
          <p:nvPr>
            <p:ph type="title"/>
          </p:nvPr>
        </p:nvSpPr>
        <p:spPr/>
        <p:txBody>
          <a:bodyPr>
            <a:noAutofit/>
          </a:bodyPr>
          <a:lstStyle/>
          <a:p>
            <a:r>
              <a:rPr lang="ru-RU" sz="3600" dirty="0"/>
              <a:t>Подача через интернет заявления о назначении / доставке пенсии </a:t>
            </a:r>
          </a:p>
        </p:txBody>
      </p:sp>
      <p:sp>
        <p:nvSpPr>
          <p:cNvPr id="3" name="Объект 2">
            <a:extLst>
              <a:ext uri="{FF2B5EF4-FFF2-40B4-BE49-F238E27FC236}">
                <a16:creationId xmlns:a16="http://schemas.microsoft.com/office/drawing/2014/main" id="{8BC30F79-9294-4C1E-B204-78929872E8D2}"/>
              </a:ext>
            </a:extLst>
          </p:cNvPr>
          <p:cNvSpPr>
            <a:spLocks noGrp="1"/>
          </p:cNvSpPr>
          <p:nvPr>
            <p:ph idx="1"/>
          </p:nvPr>
        </p:nvSpPr>
        <p:spPr/>
        <p:txBody>
          <a:bodyPr>
            <a:normAutofit fontScale="77500" lnSpcReduction="20000"/>
          </a:bodyPr>
          <a:lstStyle/>
          <a:p>
            <a:r>
              <a:rPr lang="ru-RU" dirty="0"/>
              <a:t>Выберите услугу «Подать заявление о назначении пенсии». Начните заполнять электронную форму. Все графы, отмеченные звездочкой *, подлежат заполнению в обязательном порядке. Укажите территориальный орган ПФР, в который вам было бы удобно представить все необходимые документы. Можно выбрать отделение по месту регистрации или по месту фактического проживания. Затем введите свои личные данные. Указав «Общие данные», переходите к следующему шагу, нажав кнопку в правом нижнем углу экрана «Следующий шаг». В графе «Назначение пенсии» укажите вид пенсии, на получение которой сформировались пенсионные права.</a:t>
            </a:r>
          </a:p>
        </p:txBody>
      </p:sp>
    </p:spTree>
    <p:extLst>
      <p:ext uri="{BB962C8B-B14F-4D97-AF65-F5344CB8AC3E}">
        <p14:creationId xmlns:p14="http://schemas.microsoft.com/office/powerpoint/2010/main" val="3278754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15347E7-3ADF-473F-99A1-148745996B53}"/>
              </a:ext>
            </a:extLst>
          </p:cNvPr>
          <p:cNvSpPr>
            <a:spLocks noGrp="1"/>
          </p:cNvSpPr>
          <p:nvPr>
            <p:ph idx="1"/>
          </p:nvPr>
        </p:nvSpPr>
        <p:spPr>
          <a:xfrm>
            <a:off x="457200" y="381000"/>
            <a:ext cx="8229600" cy="6096000"/>
          </a:xfrm>
        </p:spPr>
        <p:txBody>
          <a:bodyPr>
            <a:normAutofit fontScale="85000" lnSpcReduction="20000"/>
          </a:bodyPr>
          <a:lstStyle/>
          <a:p>
            <a:r>
              <a:rPr lang="ru-RU" dirty="0"/>
              <a:t>Впишите дополнительные сведения. Это важно, так как эти данные могут повлиять на размер вашей пенсии. Не забудьте ознакомиться с информацией и поставить галочки в разделе «Подтверждение данных». Затем нажмите на кнопку в нижнем правом углу «Сформировать заявление». </a:t>
            </a:r>
          </a:p>
          <a:p>
            <a:r>
              <a:rPr lang="ru-RU" dirty="0"/>
              <a:t>Аналогично заполняется заявление о способе доставки пенсии. Для этого вам необходимо перейти на главную страницу Личного кабинета гражданина и выбрать соответствующий пункт. Далее вы попадаете на страницу с сообщением об успешной отправке заявления, где также есть возможность посмотреть «Историю обращений» (в которой можно отслеживать статус заявлений) и скачать свое электронное заявление о назначение пенсии.</a:t>
            </a:r>
          </a:p>
        </p:txBody>
      </p:sp>
    </p:spTree>
    <p:extLst>
      <p:ext uri="{BB962C8B-B14F-4D97-AF65-F5344CB8AC3E}">
        <p14:creationId xmlns:p14="http://schemas.microsoft.com/office/powerpoint/2010/main" val="2708569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148AB45-642C-4869-BFAB-6B6A09DF003D}"/>
              </a:ext>
            </a:extLst>
          </p:cNvPr>
          <p:cNvSpPr>
            <a:spLocks noGrp="1"/>
          </p:cNvSpPr>
          <p:nvPr>
            <p:ph type="title"/>
          </p:nvPr>
        </p:nvSpPr>
        <p:spPr/>
        <p:txBody>
          <a:bodyPr>
            <a:noAutofit/>
          </a:bodyPr>
          <a:lstStyle/>
          <a:p>
            <a:r>
              <a:rPr lang="ru-RU" sz="3600" dirty="0"/>
              <a:t>Подача заявления о назначении ежемесячной денежной выплаты</a:t>
            </a:r>
          </a:p>
        </p:txBody>
      </p:sp>
      <p:sp>
        <p:nvSpPr>
          <p:cNvPr id="3" name="Объект 2">
            <a:extLst>
              <a:ext uri="{FF2B5EF4-FFF2-40B4-BE49-F238E27FC236}">
                <a16:creationId xmlns:a16="http://schemas.microsoft.com/office/drawing/2014/main" id="{3FA90E78-646F-40AE-9ABF-BA203A7200D8}"/>
              </a:ext>
            </a:extLst>
          </p:cNvPr>
          <p:cNvSpPr>
            <a:spLocks noGrp="1"/>
          </p:cNvSpPr>
          <p:nvPr>
            <p:ph idx="1"/>
          </p:nvPr>
        </p:nvSpPr>
        <p:spPr>
          <a:xfrm>
            <a:off x="457200" y="1600200"/>
            <a:ext cx="8229600" cy="5181600"/>
          </a:xfrm>
        </p:spPr>
        <p:txBody>
          <a:bodyPr>
            <a:normAutofit fontScale="85000" lnSpcReduction="10000"/>
          </a:bodyPr>
          <a:lstStyle/>
          <a:p>
            <a:r>
              <a:rPr lang="ru-RU" dirty="0"/>
              <a:t>Ежемесячная денежная выплата предоставляется определенным категориям граждан из числа ветеранов, инвалидов, включая детей-инвалидов, бывших несовершеннолетних узников фашистских концлагерей, лиц, пострадавших в результате воздействия радиации.</a:t>
            </a:r>
          </a:p>
          <a:p>
            <a:r>
              <a:rPr lang="ru-RU" dirty="0"/>
              <a:t> Если вы имеете право на получение такой выплаты, то в заявлении необходимо указать территориальный орган ПФР, в котором находится ваше пенсионное дело, затем – ваши личные данные. В последнем пункте — указать причину, по которой вам должны назначить выплату. В конце нажмите на кнопку «Сформировать заявление».</a:t>
            </a:r>
          </a:p>
        </p:txBody>
      </p:sp>
    </p:spTree>
    <p:extLst>
      <p:ext uri="{BB962C8B-B14F-4D97-AF65-F5344CB8AC3E}">
        <p14:creationId xmlns:p14="http://schemas.microsoft.com/office/powerpoint/2010/main" val="2415280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E1678B3-9C79-43E6-A976-1B6DFECA30D4}"/>
              </a:ext>
            </a:extLst>
          </p:cNvPr>
          <p:cNvSpPr>
            <a:spLocks noGrp="1"/>
          </p:cNvSpPr>
          <p:nvPr>
            <p:ph type="title"/>
          </p:nvPr>
        </p:nvSpPr>
        <p:spPr>
          <a:xfrm>
            <a:off x="457200" y="274638"/>
            <a:ext cx="8229600" cy="868362"/>
          </a:xfrm>
        </p:spPr>
        <p:txBody>
          <a:bodyPr>
            <a:noAutofit/>
          </a:bodyPr>
          <a:lstStyle/>
          <a:p>
            <a:r>
              <a:rPr lang="ru-RU" sz="3600" dirty="0"/>
              <a:t>Подача заявления о предоставлении набора социальных услуг</a:t>
            </a:r>
          </a:p>
        </p:txBody>
      </p:sp>
      <p:sp>
        <p:nvSpPr>
          <p:cNvPr id="3" name="Объект 2">
            <a:extLst>
              <a:ext uri="{FF2B5EF4-FFF2-40B4-BE49-F238E27FC236}">
                <a16:creationId xmlns:a16="http://schemas.microsoft.com/office/drawing/2014/main" id="{95306FC9-EF33-48EA-83A9-7E8152E2E6FF}"/>
              </a:ext>
            </a:extLst>
          </p:cNvPr>
          <p:cNvSpPr>
            <a:spLocks noGrp="1"/>
          </p:cNvSpPr>
          <p:nvPr>
            <p:ph idx="1"/>
          </p:nvPr>
        </p:nvSpPr>
        <p:spPr>
          <a:xfrm>
            <a:off x="457200" y="1295400"/>
            <a:ext cx="8229600" cy="5562600"/>
          </a:xfrm>
        </p:spPr>
        <p:txBody>
          <a:bodyPr>
            <a:normAutofit fontScale="70000" lnSpcReduction="20000"/>
          </a:bodyPr>
          <a:lstStyle/>
          <a:p>
            <a:r>
              <a:rPr lang="ru-RU" dirty="0"/>
              <a:t>Одновременно с получением ежемесячной денежной выплаты можно подать заявление о предоставлении набора социальных услуг (НСУ). Набор включает в себя:</a:t>
            </a:r>
          </a:p>
          <a:p>
            <a:pPr marL="514350" indent="-514350">
              <a:buFont typeface="+mj-lt"/>
              <a:buAutoNum type="arabicPeriod"/>
            </a:pPr>
            <a:r>
              <a:rPr lang="ru-RU" dirty="0"/>
              <a:t>лекарственные препараты для медицинского применения по рецептам, медицинские изделия по рецептам, специализированные продукты лечебного питания для детей -инвалидов; </a:t>
            </a:r>
          </a:p>
          <a:p>
            <a:pPr marL="514350" indent="-514350">
              <a:buFont typeface="+mj-lt"/>
              <a:buAutoNum type="arabicPeriod"/>
            </a:pPr>
            <a:r>
              <a:rPr lang="ru-RU" dirty="0"/>
              <a:t>путевки на санаторно-курортное лечение для профилактики основных заболеваний; </a:t>
            </a:r>
          </a:p>
          <a:p>
            <a:pPr marL="514350" indent="-514350">
              <a:buFont typeface="+mj-lt"/>
              <a:buAutoNum type="arabicPeriod"/>
            </a:pPr>
            <a:r>
              <a:rPr lang="ru-RU" dirty="0"/>
              <a:t>бесплатный проезд на пригородном железнодорожном транспорте, а также на междугородном транспорте к месту лечения и обратно.</a:t>
            </a:r>
          </a:p>
          <a:p>
            <a:pPr marL="0" indent="0">
              <a:buNone/>
            </a:pPr>
            <a:r>
              <a:rPr lang="ru-RU" dirty="0"/>
              <a:t> После указания территориального органа ПФР и ввода персональных данных в разделе «Запрашиваемые виды НСУ» поставьте галочки у пунктов предоставления набора социальных услуг в натуральной форме. Вы можете выбрать как один, так и все три пункта. Если вы хотите получать набор в денежном эквиваленте, то нужно поставить галочки в первом и последнем пунктах. Затем подтвердите данные и сформируйте заявление.</a:t>
            </a:r>
          </a:p>
        </p:txBody>
      </p:sp>
    </p:spTree>
    <p:extLst>
      <p:ext uri="{BB962C8B-B14F-4D97-AF65-F5344CB8AC3E}">
        <p14:creationId xmlns:p14="http://schemas.microsoft.com/office/powerpoint/2010/main" val="2201000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6F029A0-724E-4B3C-B679-B8402FD31C69}"/>
              </a:ext>
            </a:extLst>
          </p:cNvPr>
          <p:cNvSpPr>
            <a:spLocks noGrp="1"/>
          </p:cNvSpPr>
          <p:nvPr>
            <p:ph idx="1"/>
          </p:nvPr>
        </p:nvSpPr>
        <p:spPr>
          <a:xfrm>
            <a:off x="457200" y="381000"/>
            <a:ext cx="8229600" cy="6477000"/>
          </a:xfrm>
        </p:spPr>
        <p:txBody>
          <a:bodyPr>
            <a:normAutofit fontScale="85000" lnSpcReduction="10000"/>
          </a:bodyPr>
          <a:lstStyle/>
          <a:p>
            <a:r>
              <a:rPr lang="ru-RU" dirty="0"/>
              <a:t>Через Личный кабинет гражданина есть возможность подать заявление об отказе от набора социальных услуг и о возобновлении получения данных услуг. Механизм подачи заявлений будет таким же. </a:t>
            </a:r>
          </a:p>
          <a:p>
            <a:r>
              <a:rPr lang="ru-RU" dirty="0"/>
              <a:t>Пенсионеры могут посмотреть на портале размер своей пенсии или иных социальных выплат. Для этого в Личном кабинете нужно зайти в соответствующий раздел – «Получить информацию о пенсионном обеспечении» или «Получить информацию об установленных социальных выплатах». </a:t>
            </a:r>
          </a:p>
          <a:p>
            <a:r>
              <a:rPr lang="ru-RU" dirty="0"/>
              <a:t>В разделах «Заказать справку» или «Получить информацию» можно заказать соответствующий документ. А затем забрать его в территориальном органе ПФР в назначенное время. </a:t>
            </a:r>
          </a:p>
        </p:txBody>
      </p:sp>
    </p:spTree>
    <p:extLst>
      <p:ext uri="{BB962C8B-B14F-4D97-AF65-F5344CB8AC3E}">
        <p14:creationId xmlns:p14="http://schemas.microsoft.com/office/powerpoint/2010/main" val="3614049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Контрольные вопросы</a:t>
            </a:r>
          </a:p>
        </p:txBody>
      </p:sp>
      <p:sp>
        <p:nvSpPr>
          <p:cNvPr id="3" name="Содержимое 2"/>
          <p:cNvSpPr>
            <a:spLocks noGrp="1"/>
          </p:cNvSpPr>
          <p:nvPr>
            <p:ph idx="1"/>
          </p:nvPr>
        </p:nvSpPr>
        <p:spPr/>
        <p:txBody>
          <a:bodyPr>
            <a:normAutofit fontScale="85000" lnSpcReduction="20000"/>
          </a:bodyPr>
          <a:lstStyle/>
          <a:p>
            <a:pPr>
              <a:buNone/>
            </a:pPr>
            <a:r>
              <a:rPr lang="ru-RU" dirty="0"/>
              <a:t>1.Нужно ли проходить регистрацию на портале ПФР, чтобы записаться на прием? </a:t>
            </a:r>
          </a:p>
          <a:p>
            <a:pPr>
              <a:buNone/>
            </a:pPr>
            <a:r>
              <a:rPr lang="ru-RU" dirty="0"/>
              <a:t>2. Как зарегистрироваться на портале Пенсионного фонда России?</a:t>
            </a:r>
          </a:p>
          <a:p>
            <a:pPr>
              <a:buNone/>
            </a:pPr>
            <a:r>
              <a:rPr lang="ru-RU" dirty="0"/>
              <a:t> 3. Что такое Личный кабинет гражданина на интернет-ресурсе ПФР? </a:t>
            </a:r>
          </a:p>
          <a:p>
            <a:pPr>
              <a:buNone/>
            </a:pPr>
            <a:r>
              <a:rPr lang="ru-RU" dirty="0"/>
              <a:t>4. Какие возможности для консультирования пользователей существуют на портале Пенсионного фонда? </a:t>
            </a:r>
          </a:p>
          <a:p>
            <a:pPr>
              <a:buNone/>
            </a:pPr>
            <a:r>
              <a:rPr lang="ru-RU" dirty="0"/>
              <a:t>5. Какими электронными услугами можно воспользоваться после регистрации на сайте Пенсионного фонда?</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buNone/>
            </a:pPr>
            <a:r>
              <a:rPr lang="ru-RU" sz="2000" dirty="0"/>
              <a:t>Источники:</a:t>
            </a:r>
          </a:p>
          <a:p>
            <a:r>
              <a:rPr lang="ru-RU" sz="1600" u="sng" dirty="0">
                <a:hlinkClick r:id="rId2"/>
              </a:rPr>
              <a:t>https://test-s-otvetami.ru/informatika/test-s-otvetami-po-teme-operacionnaya-sistema-windows.html</a:t>
            </a:r>
            <a:endParaRPr lang="ru-RU" sz="1600" dirty="0"/>
          </a:p>
          <a:p>
            <a:pPr>
              <a:buNone/>
            </a:pPr>
            <a:endParaRPr lang="ru-RU" sz="1600" dirty="0"/>
          </a:p>
        </p:txBody>
      </p:sp>
      <p:sp>
        <p:nvSpPr>
          <p:cNvPr id="4" name="Прямоугольник 3"/>
          <p:cNvSpPr/>
          <p:nvPr/>
        </p:nvSpPr>
        <p:spPr>
          <a:xfrm>
            <a:off x="838200" y="2438400"/>
            <a:ext cx="7239000" cy="307777"/>
          </a:xfrm>
          <a:prstGeom prst="rect">
            <a:avLst/>
          </a:prstGeom>
        </p:spPr>
        <p:txBody>
          <a:bodyPr wrap="square">
            <a:spAutoFit/>
          </a:bodyPr>
          <a:lstStyle/>
          <a:p>
            <a:r>
              <a:rPr lang="ru-RU" sz="1400" u="sng" dirty="0">
                <a:hlinkClick r:id="rId3"/>
              </a:rPr>
              <a:t>https://testua.ru/informatika/950-test-po-word-sotvetami.html</a:t>
            </a:r>
            <a:endParaRPr lang="ru-RU" sz="1400" dirty="0"/>
          </a:p>
        </p:txBody>
      </p:sp>
      <p:sp>
        <p:nvSpPr>
          <p:cNvPr id="5" name="Прямоугольник 4"/>
          <p:cNvSpPr/>
          <p:nvPr/>
        </p:nvSpPr>
        <p:spPr>
          <a:xfrm>
            <a:off x="838200" y="2743200"/>
            <a:ext cx="7391400" cy="523220"/>
          </a:xfrm>
          <a:prstGeom prst="rect">
            <a:avLst/>
          </a:prstGeom>
        </p:spPr>
        <p:txBody>
          <a:bodyPr wrap="square">
            <a:spAutoFit/>
          </a:bodyPr>
          <a:lstStyle/>
          <a:p>
            <a:r>
              <a:rPr lang="ru-RU" sz="1400" u="sng" dirty="0">
                <a:hlinkClick r:id="rId4"/>
              </a:rPr>
              <a:t>https://nsportal.ru/shkola/informatika-i-ikt/library/2016/01/08/test-po-teme-operatsionnaya-sistema-interfeys-windows</a:t>
            </a:r>
            <a:endParaRPr lang="ru-RU" sz="1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sz="6000" dirty="0"/>
              <a:t>Спасибо за внимание!</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154</TotalTime>
  <Words>1516</Words>
  <Application>Microsoft Office PowerPoint</Application>
  <PresentationFormat>Экран (4:3)</PresentationFormat>
  <Paragraphs>81</Paragraphs>
  <Slides>17</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17</vt:i4>
      </vt:variant>
    </vt:vector>
  </HeadingPairs>
  <TitlesOfParts>
    <vt:vector size="20" baseType="lpstr">
      <vt:lpstr>Arial</vt:lpstr>
      <vt:lpstr>Calibri</vt:lpstr>
      <vt:lpstr>Office Theme</vt:lpstr>
      <vt:lpstr>ГАУ «КЦСОН города Каменска-Уральского»   школа пожилого возраста по направлению «Компьютерная грамотность»</vt:lpstr>
      <vt:lpstr>Сайт Пенсионного фонда России pfr.gov.ru</vt:lpstr>
      <vt:lpstr>Описание основных разделов сайта pfr.gov.ru </vt:lpstr>
      <vt:lpstr>Презентация PowerPoint</vt:lpstr>
      <vt:lpstr>Электронные услуги Пенсионного фонда России без регистрации </vt:lpstr>
      <vt:lpstr>Электронные услуги с регистрацией на сайте Пенсионного фонда </vt:lpstr>
      <vt:lpstr>Через интернет вы можете подать заявление: </vt:lpstr>
      <vt:lpstr>Презентация PowerPoint</vt:lpstr>
      <vt:lpstr>Вход в Личный кабинет</vt:lpstr>
      <vt:lpstr>Подача через интернет заявления о назначении / доставке пенсии </vt:lpstr>
      <vt:lpstr>Презентация PowerPoint</vt:lpstr>
      <vt:lpstr>Подача заявления о назначении ежемесячной денежной выплаты</vt:lpstr>
      <vt:lpstr>Подача заявления о предоставлении набора социальных услуг</vt:lpstr>
      <vt:lpstr>Презентация PowerPoint</vt:lpstr>
      <vt:lpstr>Контрольные вопросы</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ГАУ «КЦСОН города Каменска-Уральского»  школа пожилого возраста по направлению «Компьютерная грамотность»</dc:title>
  <dc:creator>Шафикова Гулия Аглямовна</dc:creator>
  <cp:lastModifiedBy>User</cp:lastModifiedBy>
  <cp:revision>8</cp:revision>
  <dcterms:created xsi:type="dcterms:W3CDTF">2022-03-25T04:40:53Z</dcterms:created>
  <dcterms:modified xsi:type="dcterms:W3CDTF">2022-05-11T15:41:30Z</dcterms:modified>
</cp:coreProperties>
</file>