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6" r:id="rId11"/>
    <p:sldId id="278" r:id="rId12"/>
    <p:sldId id="265" r:id="rId13"/>
    <p:sldId id="266" r:id="rId14"/>
    <p:sldId id="291" r:id="rId15"/>
    <p:sldId id="292" r:id="rId16"/>
    <p:sldId id="267" r:id="rId17"/>
    <p:sldId id="268" r:id="rId18"/>
    <p:sldId id="287" r:id="rId19"/>
    <p:sldId id="288" r:id="rId20"/>
    <p:sldId id="275" r:id="rId21"/>
    <p:sldId id="277" r:id="rId22"/>
    <p:sldId id="269" r:id="rId23"/>
    <p:sldId id="301" r:id="rId24"/>
    <p:sldId id="299" r:id="rId25"/>
    <p:sldId id="300" r:id="rId26"/>
    <p:sldId id="281" r:id="rId27"/>
    <p:sldId id="282" r:id="rId28"/>
    <p:sldId id="283" r:id="rId29"/>
    <p:sldId id="284" r:id="rId30"/>
    <p:sldId id="285" r:id="rId31"/>
    <p:sldId id="286" r:id="rId32"/>
    <p:sldId id="270" r:id="rId33"/>
    <p:sldId id="271" r:id="rId34"/>
    <p:sldId id="272" r:id="rId35"/>
    <p:sldId id="279" r:id="rId36"/>
    <p:sldId id="280" r:id="rId37"/>
    <p:sldId id="293" r:id="rId38"/>
    <p:sldId id="296" r:id="rId39"/>
    <p:sldId id="297" r:id="rId40"/>
    <p:sldId id="298" r:id="rId41"/>
    <p:sldId id="289" r:id="rId42"/>
    <p:sldId id="290" r:id="rId43"/>
    <p:sldId id="302" r:id="rId44"/>
    <p:sldId id="303" r:id="rId45"/>
  </p:sldIdLst>
  <p:sldSz cx="9144000" cy="6858000" type="screen4x3"/>
  <p:notesSz cx="6735763" cy="986948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1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3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4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5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6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7:notes"/>
          <p:cNvSpPr txBox="1">
            <a:spLocks noGrp="1"/>
          </p:cNvSpPr>
          <p:nvPr>
            <p:ph type="body" idx="1"/>
          </p:nvPr>
        </p:nvSpPr>
        <p:spPr>
          <a:xfrm>
            <a:off x="673575" y="4688000"/>
            <a:ext cx="5388600" cy="4441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22825" y="740200"/>
            <a:ext cx="4490700" cy="3701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object on top, text on bottom" type="objOverTx">
  <p:cSld name="OBJECT_OVER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 on left, text on right" type="twoColTx">
  <p:cSld name="TITLE_AND_TWO_COLUMNS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40"/>
              <a:buChar char="⮚"/>
              <a:defRPr/>
            </a:lvl1pPr>
            <a:lvl2pPr marL="914400" lvl="1" indent="-28575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●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28575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●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 on left, two objects on right" type="txAndTwoObj">
  <p:cSld name="TEXT_AND_TWO_OBJECTS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wo objects on left, text on right" type="twoObjAndTx">
  <p:cSld name="TWO_OBJECTS_AND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6627812" y="6429375"/>
            <a:ext cx="285750" cy="209550"/>
          </a:xfrm>
          <a:custGeom>
            <a:avLst/>
            <a:gdLst/>
            <a:ahLst/>
            <a:cxnLst/>
            <a:rect l="l" t="t" r="r" b="b"/>
            <a:pathLst>
              <a:path w="179" h="132" extrusionOk="0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>
            <a:gsLst>
              <a:gs pos="0">
                <a:srgbClr val="0080D6"/>
              </a:gs>
              <a:gs pos="100000">
                <a:schemeClr val="accent2"/>
              </a:gs>
            </a:gsLst>
            <a:lin ang="81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" name="Google Shape;7;p1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8" name="Google Shape;8;p1"/>
            <p:cNvSpPr/>
            <p:nvPr/>
          </p:nvSpPr>
          <p:spPr>
            <a:xfrm>
              <a:off x="2" y="2688"/>
              <a:ext cx="5758" cy="1632"/>
            </a:xfrm>
            <a:custGeom>
              <a:avLst/>
              <a:gdLst/>
              <a:ahLst/>
              <a:cxnLst/>
              <a:rect l="l" t="t" r="r" b="b"/>
              <a:pathLst>
                <a:path w="5740" h="4316" extrusionOk="0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accent2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" name="Google Shape;9;p1"/>
            <p:cNvGrpSpPr/>
            <p:nvPr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0" name="Google Shape;10;p1"/>
              <p:cNvSpPr/>
              <p:nvPr/>
            </p:nvSpPr>
            <p:spPr>
              <a:xfrm>
                <a:off x="3686" y="3810"/>
                <a:ext cx="532" cy="32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2DA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" name="Google Shape;11;p1"/>
              <p:cNvSpPr/>
              <p:nvPr/>
            </p:nvSpPr>
            <p:spPr>
              <a:xfrm>
                <a:off x="3726" y="3840"/>
                <a:ext cx="452" cy="275"/>
              </a:xfrm>
              <a:prstGeom prst="ellipse">
                <a:avLst/>
              </a:prstGeom>
              <a:gradFill>
                <a:gsLst>
                  <a:gs pos="0">
                    <a:srgbClr val="0082DA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" name="Google Shape;12;p1"/>
              <p:cNvSpPr/>
              <p:nvPr/>
            </p:nvSpPr>
            <p:spPr>
              <a:xfrm>
                <a:off x="3782" y="3872"/>
                <a:ext cx="344" cy="20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p1"/>
              <p:cNvSpPr/>
              <p:nvPr/>
            </p:nvSpPr>
            <p:spPr>
              <a:xfrm>
                <a:off x="3822" y="3896"/>
                <a:ext cx="262" cy="159"/>
              </a:xfrm>
              <a:prstGeom prst="ellipse">
                <a:avLst/>
              </a:prstGeom>
              <a:gradFill>
                <a:gsLst>
                  <a:gs pos="0">
                    <a:srgbClr val="0086E0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" name="Google Shape;14;p1"/>
              <p:cNvSpPr/>
              <p:nvPr/>
            </p:nvSpPr>
            <p:spPr>
              <a:xfrm>
                <a:off x="3856" y="3922"/>
                <a:ext cx="192" cy="10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" name="Google Shape;15;p1"/>
              <p:cNvSpPr/>
              <p:nvPr/>
            </p:nvSpPr>
            <p:spPr>
              <a:xfrm>
                <a:off x="3575" y="3715"/>
                <a:ext cx="383" cy="161"/>
              </a:xfrm>
              <a:custGeom>
                <a:avLst/>
                <a:gdLst/>
                <a:ahLst/>
                <a:cxnLst/>
                <a:rect l="l" t="t" r="r" b="b"/>
                <a:pathLst>
                  <a:path w="382" h="161" extrusionOk="0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p1"/>
              <p:cNvSpPr/>
              <p:nvPr/>
            </p:nvSpPr>
            <p:spPr>
              <a:xfrm>
                <a:off x="3695" y="4170"/>
                <a:ext cx="444" cy="66"/>
              </a:xfrm>
              <a:custGeom>
                <a:avLst/>
                <a:gdLst/>
                <a:ahLst/>
                <a:cxnLst/>
                <a:rect l="l" t="t" r="r" b="b"/>
                <a:pathLst>
                  <a:path w="443" h="66" extrusionOk="0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7ED3"/>
                  </a:gs>
                </a:gsLst>
                <a:lin ang="81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;p1"/>
              <p:cNvSpPr/>
              <p:nvPr/>
            </p:nvSpPr>
            <p:spPr>
              <a:xfrm>
                <a:off x="3527" y="3906"/>
                <a:ext cx="89" cy="216"/>
              </a:xfrm>
              <a:custGeom>
                <a:avLst/>
                <a:gdLst/>
                <a:ahLst/>
                <a:cxnLst/>
                <a:rect l="l" t="t" r="r" b="b"/>
                <a:pathLst>
                  <a:path w="89" h="216" extrusionOk="0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0D6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" name="Google Shape;18;p1"/>
              <p:cNvSpPr/>
              <p:nvPr/>
            </p:nvSpPr>
            <p:spPr>
              <a:xfrm>
                <a:off x="3569" y="3745"/>
                <a:ext cx="750" cy="461"/>
              </a:xfrm>
              <a:custGeom>
                <a:avLst/>
                <a:gdLst/>
                <a:ahLst/>
                <a:cxnLst/>
                <a:rect l="l" t="t" r="r" b="b"/>
                <a:pathLst>
                  <a:path w="747" h="461" extrusionOk="0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>
                <a:gsLst>
                  <a:gs pos="0">
                    <a:srgbClr val="0082DA"/>
                  </a:gs>
                  <a:gs pos="100000">
                    <a:schemeClr val="accent2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" name="Google Shape;19;p1"/>
              <p:cNvSpPr/>
              <p:nvPr/>
            </p:nvSpPr>
            <p:spPr>
              <a:xfrm>
                <a:off x="4037" y="3721"/>
                <a:ext cx="96" cy="30"/>
              </a:xfrm>
              <a:custGeom>
                <a:avLst/>
                <a:gdLst/>
                <a:ahLst/>
                <a:cxnLst/>
                <a:rect l="l" t="t" r="r" b="b"/>
                <a:pathLst>
                  <a:path w="96" h="30" extrusionOk="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0080D6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20;p1"/>
              <p:cNvSpPr/>
              <p:nvPr/>
            </p:nvSpPr>
            <p:spPr>
              <a:xfrm>
                <a:off x="3910" y="3948"/>
                <a:ext cx="84" cy="53"/>
              </a:xfrm>
              <a:prstGeom prst="ellipse">
                <a:avLst/>
              </a:prstGeom>
              <a:gradFill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" name="Google Shape;21;p1"/>
            <p:cNvGrpSpPr/>
            <p:nvPr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22" name="Google Shape;22;p1"/>
              <p:cNvSpPr/>
              <p:nvPr/>
            </p:nvSpPr>
            <p:spPr>
              <a:xfrm>
                <a:off x="2268" y="3934"/>
                <a:ext cx="638" cy="37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0D6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" name="Google Shape;23;p1"/>
              <p:cNvSpPr/>
              <p:nvPr/>
            </p:nvSpPr>
            <p:spPr>
              <a:xfrm>
                <a:off x="2314" y="3958"/>
                <a:ext cx="543" cy="332"/>
              </a:xfrm>
              <a:prstGeom prst="ellipse">
                <a:avLst/>
              </a:prstGeom>
              <a:gradFill>
                <a:gsLst>
                  <a:gs pos="0">
                    <a:srgbClr val="0080D6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" name="Google Shape;24;p1"/>
              <p:cNvSpPr/>
              <p:nvPr/>
            </p:nvSpPr>
            <p:spPr>
              <a:xfrm>
                <a:off x="2341" y="3979"/>
                <a:ext cx="501" cy="29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2DA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Google Shape;25;p1"/>
              <p:cNvSpPr/>
              <p:nvPr/>
            </p:nvSpPr>
            <p:spPr>
              <a:xfrm>
                <a:off x="2368" y="3997"/>
                <a:ext cx="444" cy="258"/>
              </a:xfrm>
              <a:prstGeom prst="ellipse">
                <a:avLst/>
              </a:prstGeom>
              <a:gradFill>
                <a:gsLst>
                  <a:gs pos="0">
                    <a:srgbClr val="0080D6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6;p1"/>
              <p:cNvSpPr/>
              <p:nvPr/>
            </p:nvSpPr>
            <p:spPr>
              <a:xfrm>
                <a:off x="2385" y="4005"/>
                <a:ext cx="413" cy="240"/>
              </a:xfrm>
              <a:prstGeom prst="ellipse">
                <a:avLst/>
              </a:prstGeom>
              <a:gradFill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1"/>
              <p:cNvSpPr/>
              <p:nvPr/>
            </p:nvSpPr>
            <p:spPr>
              <a:xfrm>
                <a:off x="2437" y="4026"/>
                <a:ext cx="306" cy="192"/>
              </a:xfrm>
              <a:prstGeom prst="ellipse">
                <a:avLst/>
              </a:prstGeom>
              <a:gradFill>
                <a:gsLst>
                  <a:gs pos="0">
                    <a:srgbClr val="0080D6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p1"/>
              <p:cNvSpPr/>
              <p:nvPr/>
            </p:nvSpPr>
            <p:spPr>
              <a:xfrm>
                <a:off x="2476" y="4056"/>
                <a:ext cx="227" cy="135"/>
              </a:xfrm>
              <a:prstGeom prst="ellipse">
                <a:avLst/>
              </a:prstGeom>
              <a:gradFill>
                <a:gsLst>
                  <a:gs pos="0">
                    <a:srgbClr val="0082DA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9;p1"/>
              <p:cNvSpPr/>
              <p:nvPr/>
            </p:nvSpPr>
            <p:spPr>
              <a:xfrm>
                <a:off x="2542" y="4097"/>
                <a:ext cx="90" cy="60"/>
              </a:xfrm>
              <a:prstGeom prst="ellipse">
                <a:avLst/>
              </a:prstGeom>
              <a:gradFill>
                <a:gsLst>
                  <a:gs pos="0">
                    <a:srgbClr val="0082DA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30;p1"/>
              <p:cNvSpPr/>
              <p:nvPr/>
            </p:nvSpPr>
            <p:spPr>
              <a:xfrm>
                <a:off x="2585" y="3822"/>
                <a:ext cx="449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448" h="186" extrusionOk="0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>
                <a:gsLst>
                  <a:gs pos="0">
                    <a:srgbClr val="0082DA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31;p1"/>
              <p:cNvSpPr/>
              <p:nvPr/>
            </p:nvSpPr>
            <p:spPr>
              <a:xfrm>
                <a:off x="2142" y="3852"/>
                <a:ext cx="892" cy="462"/>
              </a:xfrm>
              <a:custGeom>
                <a:avLst/>
                <a:gdLst/>
                <a:ahLst/>
                <a:cxnLst/>
                <a:rect l="l" t="t" r="r" b="b"/>
                <a:pathLst>
                  <a:path w="890" h="462" extrusionOk="0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>
                <a:gsLst>
                  <a:gs pos="0">
                    <a:srgbClr val="007ED3"/>
                  </a:gs>
                  <a:gs pos="100000">
                    <a:schemeClr val="accent2"/>
                  </a:gs>
                </a:gsLst>
                <a:lin ang="135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" name="Google Shape;32;p1"/>
              <p:cNvSpPr/>
              <p:nvPr/>
            </p:nvSpPr>
            <p:spPr>
              <a:xfrm>
                <a:off x="2082" y="3828"/>
                <a:ext cx="407" cy="486"/>
              </a:xfrm>
              <a:custGeom>
                <a:avLst/>
                <a:gdLst/>
                <a:ahLst/>
                <a:cxnLst/>
                <a:rect l="l" t="t" r="r" b="b"/>
                <a:pathLst>
                  <a:path w="406" h="486" extrusionOk="0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>
                <a:gsLst>
                  <a:gs pos="0">
                    <a:srgbClr val="0082DA"/>
                  </a:gs>
                  <a:gs pos="100000">
                    <a:schemeClr val="accent2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" name="Google Shape;33;p1"/>
              <p:cNvSpPr/>
              <p:nvPr/>
            </p:nvSpPr>
            <p:spPr>
              <a:xfrm>
                <a:off x="2987" y="4044"/>
                <a:ext cx="108" cy="252"/>
              </a:xfrm>
              <a:custGeom>
                <a:avLst/>
                <a:gdLst/>
                <a:ahLst/>
                <a:cxnLst/>
                <a:rect l="l" t="t" r="r" b="b"/>
                <a:pathLst>
                  <a:path w="107" h="252" extrusionOk="0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7CD0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p1"/>
              <p:cNvSpPr/>
              <p:nvPr/>
            </p:nvSpPr>
            <p:spPr>
              <a:xfrm>
                <a:off x="2068" y="3685"/>
                <a:ext cx="835" cy="150"/>
              </a:xfrm>
              <a:custGeom>
                <a:avLst/>
                <a:gdLst/>
                <a:ahLst/>
                <a:cxnLst/>
                <a:rect l="l" t="t" r="r" b="b"/>
                <a:pathLst>
                  <a:path w="835" h="150" extrusionOk="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p1"/>
              <p:cNvSpPr/>
              <p:nvPr/>
            </p:nvSpPr>
            <p:spPr>
              <a:xfrm>
                <a:off x="1867" y="3853"/>
                <a:ext cx="171" cy="461"/>
              </a:xfrm>
              <a:custGeom>
                <a:avLst/>
                <a:gdLst/>
                <a:ahLst/>
                <a:cxnLst/>
                <a:rect l="l" t="t" r="r" b="b"/>
                <a:pathLst>
                  <a:path w="171" h="461" extrusionOk="0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" name="Google Shape;36;p1"/>
              <p:cNvSpPr/>
              <p:nvPr/>
            </p:nvSpPr>
            <p:spPr>
              <a:xfrm>
                <a:off x="2951" y="3751"/>
                <a:ext cx="360" cy="563"/>
              </a:xfrm>
              <a:custGeom>
                <a:avLst/>
                <a:gdLst/>
                <a:ahLst/>
                <a:cxnLst/>
                <a:rect l="l" t="t" r="r" b="b"/>
                <a:pathLst>
                  <a:path w="360" h="563" extrusionOk="0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0D6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" name="Google Shape;37;p1"/>
              <p:cNvSpPr/>
              <p:nvPr/>
            </p:nvSpPr>
            <p:spPr>
              <a:xfrm>
                <a:off x="2318" y="3631"/>
                <a:ext cx="1078" cy="42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25" extrusionOk="0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0D6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" name="Google Shape;38;p1"/>
              <p:cNvSpPr/>
              <p:nvPr/>
            </p:nvSpPr>
            <p:spPr>
              <a:xfrm>
                <a:off x="3304" y="4080"/>
                <a:ext cx="98" cy="234"/>
              </a:xfrm>
              <a:custGeom>
                <a:avLst/>
                <a:gdLst/>
                <a:ahLst/>
                <a:cxnLst/>
                <a:rect l="l" t="t" r="r" b="b"/>
                <a:pathLst>
                  <a:path w="98" h="234" extrusionOk="0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0D6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1"/>
              <p:cNvSpPr/>
              <p:nvPr/>
            </p:nvSpPr>
            <p:spPr>
              <a:xfrm>
                <a:off x="1776" y="3673"/>
                <a:ext cx="481" cy="641"/>
              </a:xfrm>
              <a:custGeom>
                <a:avLst/>
                <a:gdLst/>
                <a:ahLst/>
                <a:cxnLst/>
                <a:rect l="l" t="t" r="r" b="b"/>
                <a:pathLst>
                  <a:path w="481" h="641" extrusionOk="0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" name="Google Shape;40;p1"/>
            <p:cNvGrpSpPr/>
            <p:nvPr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" name="Google Shape;41;p1"/>
              <p:cNvSpPr/>
              <p:nvPr/>
            </p:nvSpPr>
            <p:spPr>
              <a:xfrm>
                <a:off x="4200" y="3402"/>
                <a:ext cx="1201" cy="731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731" extrusionOk="0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>
                <a:gsLst>
                  <a:gs pos="0">
                    <a:srgbClr val="358EE5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" name="Google Shape;42;p1"/>
              <p:cNvSpPr/>
              <p:nvPr/>
            </p:nvSpPr>
            <p:spPr>
              <a:xfrm>
                <a:off x="4128" y="3366"/>
                <a:ext cx="544" cy="737"/>
              </a:xfrm>
              <a:custGeom>
                <a:avLst/>
                <a:gdLst/>
                <a:ahLst/>
                <a:cxnLst/>
                <a:rect l="l" t="t" r="r" b="b"/>
                <a:pathLst>
                  <a:path w="544" h="737" extrusionOk="0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>
                <a:gsLst>
                  <a:gs pos="0">
                    <a:srgbClr val="358EE5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" name="Google Shape;43;p1"/>
              <p:cNvSpPr/>
              <p:nvPr/>
            </p:nvSpPr>
            <p:spPr>
              <a:xfrm>
                <a:off x="4792" y="3360"/>
                <a:ext cx="609" cy="252"/>
              </a:xfrm>
              <a:custGeom>
                <a:avLst/>
                <a:gdLst/>
                <a:ahLst/>
                <a:cxnLst/>
                <a:rect l="l" t="t" r="r" b="b"/>
                <a:pathLst>
                  <a:path w="609" h="252" extrusionOk="0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>
                <a:gsLst>
                  <a:gs pos="0">
                    <a:srgbClr val="4692E6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" name="Google Shape;44;p1"/>
              <p:cNvSpPr/>
              <p:nvPr/>
            </p:nvSpPr>
            <p:spPr>
              <a:xfrm>
                <a:off x="5246" y="4007"/>
                <a:ext cx="72" cy="54"/>
              </a:xfrm>
              <a:custGeom>
                <a:avLst/>
                <a:gdLst/>
                <a:ahLst/>
                <a:cxnLst/>
                <a:rect l="l" t="t" r="r" b="b"/>
                <a:pathLst>
                  <a:path w="72" h="54" extrusionOk="0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45;p1"/>
              <p:cNvSpPr/>
              <p:nvPr/>
            </p:nvSpPr>
            <p:spPr>
              <a:xfrm>
                <a:off x="4505" y="4073"/>
                <a:ext cx="705" cy="108"/>
              </a:xfrm>
              <a:custGeom>
                <a:avLst/>
                <a:gdLst/>
                <a:ahLst/>
                <a:cxnLst/>
                <a:rect l="l" t="t" r="r" b="b"/>
                <a:pathLst>
                  <a:path w="705" h="108" extrusionOk="0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46;p1"/>
              <p:cNvSpPr/>
              <p:nvPr/>
            </p:nvSpPr>
            <p:spPr>
              <a:xfrm>
                <a:off x="5336" y="3654"/>
                <a:ext cx="143" cy="341"/>
              </a:xfrm>
              <a:custGeom>
                <a:avLst/>
                <a:gdLst/>
                <a:ahLst/>
                <a:cxnLst/>
                <a:rect l="l" t="t" r="r" b="b"/>
                <a:pathLst>
                  <a:path w="143" h="341" extrusionOk="0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47;p1"/>
              <p:cNvSpPr/>
              <p:nvPr/>
            </p:nvSpPr>
            <p:spPr>
              <a:xfrm>
                <a:off x="5061" y="3624"/>
                <a:ext cx="83" cy="90"/>
              </a:xfrm>
              <a:custGeom>
                <a:avLst/>
                <a:gdLst/>
                <a:ahLst/>
                <a:cxnLst/>
                <a:rect l="l" t="t" r="r" b="b"/>
                <a:pathLst>
                  <a:path w="83" h="90" extrusionOk="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48;p1"/>
              <p:cNvSpPr/>
              <p:nvPr/>
            </p:nvSpPr>
            <p:spPr>
              <a:xfrm>
                <a:off x="4445" y="3552"/>
                <a:ext cx="717" cy="431"/>
              </a:xfrm>
              <a:custGeom>
                <a:avLst/>
                <a:gdLst/>
                <a:ahLst/>
                <a:cxnLst/>
                <a:rect l="l" t="t" r="r" b="b"/>
                <a:pathLst>
                  <a:path w="717" h="431" extrusionOk="0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" name="Google Shape;49;p1"/>
              <p:cNvSpPr/>
              <p:nvPr/>
            </p:nvSpPr>
            <p:spPr>
              <a:xfrm>
                <a:off x="4349" y="3510"/>
                <a:ext cx="909" cy="533"/>
              </a:xfrm>
              <a:custGeom>
                <a:avLst/>
                <a:gdLst/>
                <a:ahLst/>
                <a:cxnLst/>
                <a:rect l="l" t="t" r="r" b="b"/>
                <a:pathLst>
                  <a:path w="909" h="533" extrusionOk="0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rgbClr val="358EE5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" name="Google Shape;50;p1"/>
              <p:cNvSpPr/>
              <p:nvPr/>
            </p:nvSpPr>
            <p:spPr>
              <a:xfrm>
                <a:off x="4564" y="3492"/>
                <a:ext cx="365" cy="66"/>
              </a:xfrm>
              <a:custGeom>
                <a:avLst/>
                <a:gdLst/>
                <a:ahLst/>
                <a:cxnLst/>
                <a:rect l="l" t="t" r="r" b="b"/>
                <a:pathLst>
                  <a:path w="365" h="66" extrusionOk="0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>
                <a:gsLst>
                  <a:gs pos="0">
                    <a:srgbClr val="358EE5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1"/>
              <p:cNvSpPr/>
              <p:nvPr/>
            </p:nvSpPr>
            <p:spPr>
              <a:xfrm>
                <a:off x="4463" y="3558"/>
                <a:ext cx="66" cy="48"/>
              </a:xfrm>
              <a:custGeom>
                <a:avLst/>
                <a:gdLst/>
                <a:ahLst/>
                <a:cxnLst/>
                <a:rect l="l" t="t" r="r" b="b"/>
                <a:pathLst>
                  <a:path w="66" h="48" extrusionOk="0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>
                <a:gsLst>
                  <a:gs pos="0">
                    <a:srgbClr val="358EE5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1"/>
              <p:cNvSpPr/>
              <p:nvPr/>
            </p:nvSpPr>
            <p:spPr>
              <a:xfrm>
                <a:off x="4546" y="3608"/>
                <a:ext cx="518" cy="31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108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1"/>
              <p:cNvSpPr/>
              <p:nvPr/>
            </p:nvSpPr>
            <p:spPr>
              <a:xfrm>
                <a:off x="4578" y="3630"/>
                <a:ext cx="446" cy="271"/>
              </a:xfrm>
              <a:prstGeom prst="ellipse">
                <a:avLst/>
              </a:prstGeom>
              <a:gradFill>
                <a:gsLst>
                  <a:gs pos="0">
                    <a:srgbClr val="358EE5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1"/>
              <p:cNvSpPr/>
              <p:nvPr/>
            </p:nvSpPr>
            <p:spPr>
              <a:xfrm>
                <a:off x="4610" y="3650"/>
                <a:ext cx="386" cy="233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1"/>
              <p:cNvSpPr/>
              <p:nvPr/>
            </p:nvSpPr>
            <p:spPr>
              <a:xfrm>
                <a:off x="4654" y="3678"/>
                <a:ext cx="298" cy="177"/>
              </a:xfrm>
              <a:prstGeom prst="ellipse">
                <a:avLst/>
              </a:prstGeom>
              <a:gradFill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1"/>
              <p:cNvSpPr/>
              <p:nvPr/>
            </p:nvSpPr>
            <p:spPr>
              <a:xfrm>
                <a:off x="4690" y="3698"/>
                <a:ext cx="222" cy="139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rgbClr val="0084DD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57;p1"/>
              <p:cNvSpPr/>
              <p:nvPr/>
            </p:nvSpPr>
            <p:spPr>
              <a:xfrm>
                <a:off x="4738" y="3728"/>
                <a:ext cx="126" cy="81"/>
              </a:xfrm>
              <a:prstGeom prst="ellipse">
                <a:avLst/>
              </a:prstGeom>
              <a:gradFill>
                <a:gsLst>
                  <a:gs pos="0">
                    <a:srgbClr val="0086E0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8" name="Google Shape;58;p1"/>
            <p:cNvGrpSpPr/>
            <p:nvPr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9" name="Google Shape;59;p1"/>
              <p:cNvSpPr/>
              <p:nvPr/>
            </p:nvSpPr>
            <p:spPr>
              <a:xfrm>
                <a:off x="5280" y="3186"/>
                <a:ext cx="383" cy="96"/>
              </a:xfrm>
              <a:custGeom>
                <a:avLst/>
                <a:gdLst/>
                <a:ahLst/>
                <a:cxnLst/>
                <a:rect l="l" t="t" r="r" b="b"/>
                <a:pathLst>
                  <a:path w="382" h="96" extrusionOk="0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1"/>
              <p:cNvSpPr/>
              <p:nvPr/>
            </p:nvSpPr>
            <p:spPr>
              <a:xfrm>
                <a:off x="5315" y="3024"/>
                <a:ext cx="258" cy="54"/>
              </a:xfrm>
              <a:custGeom>
                <a:avLst/>
                <a:gdLst/>
                <a:ahLst/>
                <a:cxnLst/>
                <a:rect l="l" t="t" r="r" b="b"/>
                <a:pathLst>
                  <a:path w="258" h="54" extrusionOk="0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" name="Google Shape;61;p1"/>
              <p:cNvSpPr/>
              <p:nvPr/>
            </p:nvSpPr>
            <p:spPr>
              <a:xfrm>
                <a:off x="5645" y="3066"/>
                <a:ext cx="60" cy="156"/>
              </a:xfrm>
              <a:custGeom>
                <a:avLst/>
                <a:gdLst/>
                <a:ahLst/>
                <a:cxnLst/>
                <a:rect l="l" t="t" r="r" b="b"/>
                <a:pathLst>
                  <a:path w="60" h="156" extrusionOk="0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1"/>
              <p:cNvSpPr/>
              <p:nvPr/>
            </p:nvSpPr>
            <p:spPr>
              <a:xfrm>
                <a:off x="5375" y="3246"/>
                <a:ext cx="192" cy="18"/>
              </a:xfrm>
              <a:custGeom>
                <a:avLst/>
                <a:gdLst/>
                <a:ahLst/>
                <a:cxnLst/>
                <a:rect l="l" t="t" r="r" b="b"/>
                <a:pathLst>
                  <a:path w="192" h="18" extrusionOk="0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1"/>
              <p:cNvSpPr/>
              <p:nvPr/>
            </p:nvSpPr>
            <p:spPr>
              <a:xfrm>
                <a:off x="5304" y="3042"/>
                <a:ext cx="161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161" h="186" extrusionOk="0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1"/>
              <p:cNvSpPr/>
              <p:nvPr/>
            </p:nvSpPr>
            <p:spPr>
              <a:xfrm>
                <a:off x="5489" y="3042"/>
                <a:ext cx="186" cy="2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210" extrusionOk="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" name="Google Shape;65;p1"/>
              <p:cNvSpPr/>
              <p:nvPr/>
            </p:nvSpPr>
            <p:spPr>
              <a:xfrm>
                <a:off x="5345" y="3058"/>
                <a:ext cx="299" cy="186"/>
              </a:xfrm>
              <a:custGeom>
                <a:avLst/>
                <a:gdLst/>
                <a:ahLst/>
                <a:cxnLst/>
                <a:rect l="l" t="t" r="r" b="b"/>
                <a:pathLst>
                  <a:path w="299" h="186" extrusionOk="0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540000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66" name="Google Shape;66;p1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67" name="Google Shape;67;p1"/>
                <p:cNvSpPr/>
                <p:nvPr/>
              </p:nvSpPr>
              <p:spPr>
                <a:xfrm>
                  <a:off x="5381" y="3085"/>
                  <a:ext cx="227" cy="132"/>
                </a:xfrm>
                <a:prstGeom prst="ellipse">
                  <a:avLst/>
                </a:prstGeom>
                <a:gradFill>
                  <a:gsLst>
                    <a:gs pos="0">
                      <a:schemeClr val="lt1"/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" name="Google Shape;68;p1"/>
                <p:cNvSpPr/>
                <p:nvPr/>
              </p:nvSpPr>
              <p:spPr>
                <a:xfrm>
                  <a:off x="5403" y="3099"/>
                  <a:ext cx="182" cy="102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lt1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" name="Google Shape;69;p1"/>
                <p:cNvSpPr/>
                <p:nvPr/>
              </p:nvSpPr>
              <p:spPr>
                <a:xfrm>
                  <a:off x="5431" y="3109"/>
                  <a:ext cx="125" cy="82"/>
                </a:xfrm>
                <a:prstGeom prst="ellipse">
                  <a:avLst/>
                </a:prstGeom>
                <a:gradFill>
                  <a:gsLst>
                    <a:gs pos="0">
                      <a:schemeClr val="lt1"/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" name="Google Shape;70;p1"/>
                <p:cNvSpPr/>
                <p:nvPr/>
              </p:nvSpPr>
              <p:spPr>
                <a:xfrm>
                  <a:off x="5458" y="3125"/>
                  <a:ext cx="73" cy="47"/>
                </a:xfrm>
                <a:prstGeom prst="ellipse">
                  <a:avLst/>
                </a:prstGeom>
                <a:gradFill>
                  <a:gsLst>
                    <a:gs pos="0">
                      <a:schemeClr val="accent2"/>
                    </a:gs>
                    <a:gs pos="100000">
                      <a:schemeClr val="lt1"/>
                    </a:gs>
                  </a:gsLst>
                  <a:lin ang="5400000" scaled="0"/>
                </a:gra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sp>
        <p:nvSpPr>
          <p:cNvPr id="71" name="Google Shape;71;p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Google Shape;72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⮚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oto Sans Symbols"/>
              <a:buChar char="●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21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Google Shape;75;p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3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tripplanet.ru/dostoprimechatelnosti-ivanovo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7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2071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800" dirty="0" smtClean="0"/>
              <a:t>ГАУ «КЦСОН города Каменска-Уральского»</a:t>
            </a:r>
            <a:br>
              <a:rPr lang="ru-RU" sz="18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/>
              <a:t>Школа </a:t>
            </a:r>
            <a:r>
              <a:rPr lang="ru-RU" sz="2400" dirty="0" smtClean="0"/>
              <a:t>пожилого возраста</a:t>
            </a:r>
            <a:br>
              <a:rPr lang="ru-RU" sz="2400" dirty="0" smtClean="0"/>
            </a:br>
            <a:r>
              <a:rPr lang="ru-RU" sz="2400" dirty="0" smtClean="0"/>
              <a:t>по направлению «Социальный </a:t>
            </a:r>
            <a:r>
              <a:rPr lang="ru-RU" sz="2400" dirty="0" smtClean="0"/>
              <a:t>туризм»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Тема: </a:t>
            </a:r>
            <a:r>
              <a:rPr lang="ru-RU" sz="2800" dirty="0" smtClean="0">
                <a:solidFill>
                  <a:srgbClr val="FFC000"/>
                </a:solidFill>
              </a:rPr>
              <a:t>«Золотое кольцо России </a:t>
            </a:r>
            <a:r>
              <a:rPr lang="ru-RU" sz="2800" dirty="0" smtClean="0">
                <a:solidFill>
                  <a:srgbClr val="FFC000"/>
                </a:solidFill>
              </a:rPr>
              <a:t>- город Иваново»</a:t>
            </a:r>
            <a:endParaRPr sz="2800" dirty="0">
              <a:solidFill>
                <a:srgbClr val="FFC000"/>
              </a:solidFill>
            </a:endParaRPr>
          </a:p>
        </p:txBody>
      </p:sp>
      <p:sp>
        <p:nvSpPr>
          <p:cNvPr id="103" name="Google Shape;103;p7"/>
          <p:cNvSpPr txBox="1">
            <a:spLocks noGrp="1"/>
          </p:cNvSpPr>
          <p:nvPr>
            <p:ph type="body" idx="4294967295"/>
          </p:nvPr>
        </p:nvSpPr>
        <p:spPr>
          <a:xfrm>
            <a:off x="609601" y="5589587"/>
            <a:ext cx="8077200" cy="100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40"/>
              <a:buFont typeface="Noto Sans Symbols"/>
              <a:buNone/>
            </a:pPr>
            <a:r>
              <a:rPr lang="ru-RU" sz="2800" dirty="0" smtClean="0"/>
              <a:t>Руководитель</a:t>
            </a:r>
            <a:r>
              <a:rPr lang="ru-RU" sz="2800" dirty="0" smtClean="0"/>
              <a:t>: специалист по социальной работе </a:t>
            </a:r>
            <a:r>
              <a:rPr lang="ru-RU" sz="2800" dirty="0" smtClean="0"/>
              <a:t>Пучкова Марина Викторовна</a:t>
            </a:r>
            <a:endParaRPr sz="2800" dirty="0"/>
          </a:p>
        </p:txBody>
      </p:sp>
      <p:pic>
        <p:nvPicPr>
          <p:cNvPr id="104" name="Google Shape;104;p7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116012" y="2636837"/>
            <a:ext cx="7132637" cy="2185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8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Иваново – небольшой, живописный город, находящийся на реке Уводь. Расположен в центральной части России, в 275км от Москвы.</a:t>
            </a:r>
            <a:endParaRPr/>
          </a:p>
        </p:txBody>
      </p:sp>
      <p:pic>
        <p:nvPicPr>
          <p:cNvPr id="110" name="Google Shape;110;p8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765175"/>
            <a:ext cx="4103687" cy="5360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9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История Иваново</a:t>
            </a:r>
            <a:endParaRPr/>
          </a:p>
        </p:txBody>
      </p:sp>
      <p:pic>
        <p:nvPicPr>
          <p:cNvPr id="116" name="Google Shape;116;p9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1989137"/>
            <a:ext cx="4392612" cy="324008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9"/>
          <p:cNvSpPr txBox="1">
            <a:spLocks noGrp="1"/>
          </p:cNvSpPr>
          <p:nvPr>
            <p:ph type="body" idx="4294967295"/>
          </p:nvPr>
        </p:nvSpPr>
        <p:spPr>
          <a:xfrm>
            <a:off x="4648200" y="1557337"/>
            <a:ext cx="4038600" cy="5040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⮚"/>
            </a:pPr>
            <a:r>
              <a:rPr lang="en-US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Впервые поселение упоминается в старинных книгах в 1561 году. Историки утверждают, что село было подарено Иваном Грозным родственникам его жены и названо оно в честь своего основателя. А город Иваново был образован в 1871 году путём слияния деревни Иваново с Вознесенским Посадом. И до 1932 года город носил название Иваново-Вознесенск.</a:t>
            </a:r>
            <a:endParaRPr/>
          </a:p>
        </p:txBody>
      </p:sp>
    </p:spTree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0"/>
          <p:cNvSpPr txBox="1">
            <a:spLocks noGrp="1"/>
          </p:cNvSpPr>
          <p:nvPr>
            <p:ph type="body" idx="4294967295"/>
          </p:nvPr>
        </p:nvSpPr>
        <p:spPr>
          <a:xfrm>
            <a:off x="457200" y="404812"/>
            <a:ext cx="3467100" cy="572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19 веке Иваново стал самым крупным центром лёгкой промышленности в Европе. Условия труда ткачей были страшными. Поэтому здесь проходили забастовки рабочих.</a:t>
            </a:r>
            <a:endParaRPr/>
          </a:p>
        </p:txBody>
      </p:sp>
      <p:pic>
        <p:nvPicPr>
          <p:cNvPr id="123" name="Google Shape;123;p10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067175" y="2060575"/>
            <a:ext cx="4619625" cy="269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1"/>
          <p:cNvSpPr txBox="1">
            <a:spLocks noGrp="1"/>
          </p:cNvSpPr>
          <p:nvPr>
            <p:ph type="body" idx="4294967295"/>
          </p:nvPr>
        </p:nvSpPr>
        <p:spPr>
          <a:xfrm>
            <a:off x="4648200" y="1052512"/>
            <a:ext cx="4038600" cy="5073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лёгкой промышленности были заняты, в основном, женщины, поэтому Иваново называют городом невест.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Большой вклад за годы Великой Отечественной войны внесли ивановские фабрики, которые одевали нашу армию.</a:t>
            </a:r>
            <a:endParaRPr/>
          </a:p>
        </p:txBody>
      </p:sp>
      <p:pic>
        <p:nvPicPr>
          <p:cNvPr id="129" name="Google Shape;129;p11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1268412"/>
            <a:ext cx="4176712" cy="4414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Достопримечательности Иваново</a:t>
            </a:r>
            <a:endParaRPr/>
          </a:p>
        </p:txBody>
      </p:sp>
      <p:sp>
        <p:nvSpPr>
          <p:cNvPr id="135" name="Google Shape;135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Достопримечательности Иваново можно разделить на следующие группы: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●"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Исторические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●"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Культурные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●"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Архитектурные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Char char="●"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Религиозные</a:t>
            </a:r>
            <a:endParaRPr/>
          </a:p>
          <a:p>
            <a:pPr marL="342900" marR="0" lvl="0" indent="-18034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56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3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Исторические достопримечательности</a:t>
            </a:r>
            <a:endParaRPr/>
          </a:p>
        </p:txBody>
      </p:sp>
      <p:sp>
        <p:nvSpPr>
          <p:cNvPr id="141" name="Google Shape;141;p13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4038600" cy="5068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Из исторических достопримечатель-ностей следует выделить Щудровскую палатку. Это каменное строение 18 века. Сначала здесь хранились записные книги, в которых вёлся учёт оброка с крестьян. В конце 18 века хозяином палатки стал купец Осип Щудров, он организовал здесь набоечный цех, в котором наносили рисунок на ткань. </a:t>
            </a:r>
            <a:endParaRPr/>
          </a:p>
        </p:txBody>
      </p:sp>
      <p:pic>
        <p:nvPicPr>
          <p:cNvPr id="142" name="Google Shape;142;p13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2205037"/>
            <a:ext cx="4608512" cy="331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"/>
          <p:cNvSpPr txBox="1">
            <a:spLocks noGrp="1"/>
          </p:cNvSpPr>
          <p:nvPr>
            <p:ph type="body" idx="4294967295"/>
          </p:nvPr>
        </p:nvSpPr>
        <p:spPr>
          <a:xfrm>
            <a:off x="5003800" y="404812"/>
            <a:ext cx="3678237" cy="6119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None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В 1751 году была основана фабрика «Товарищества Куваевской мануфактуры». Это первая из ивановских фабрик, наладившая производство после Гражданской войны.</a:t>
            </a:r>
            <a:endParaRPr/>
          </a:p>
          <a:p>
            <a:pPr marL="342900" marR="0" lvl="0" indent="-20066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None/>
            </a:pPr>
            <a:endParaRPr sz="2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8" name="Google Shape;148;p14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1484312"/>
            <a:ext cx="5040312" cy="360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5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Культурные достопримечательности</a:t>
            </a:r>
            <a:endParaRPr/>
          </a:p>
        </p:txBody>
      </p:sp>
      <p:sp>
        <p:nvSpPr>
          <p:cNvPr id="154" name="Google Shape;154;p15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3683000" cy="4997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Музей Ивановского ситца расположен в особняке фабриканта Бурылина, построенном в начале 20 века. Экспозиция музея рассказывает о развитии текстильного производства в ивановском крае с древнейших времён до наших дней.</a:t>
            </a:r>
            <a:endParaRPr/>
          </a:p>
        </p:txBody>
      </p:sp>
      <p:pic>
        <p:nvPicPr>
          <p:cNvPr id="155" name="Google Shape;155;p15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1412875"/>
            <a:ext cx="3960812" cy="266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5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4149725"/>
            <a:ext cx="4010025" cy="25860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Музей промышленности и искусства</a:t>
            </a:r>
            <a:br>
              <a:rPr lang="ru-RU" dirty="0" smtClean="0"/>
            </a:br>
            <a:r>
              <a:rPr lang="ru-RU" dirty="0" smtClean="0"/>
              <a:t>/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Травянская СА\Desktop\museum-of-industry-and-art-ivano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400" y="1588655"/>
            <a:ext cx="8294255" cy="485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1891" y="689789"/>
            <a:ext cx="7804727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История музея насчитывает более столетия. Основан он был в 1914-м предпринимателем </a:t>
            </a:r>
            <a:r>
              <a:rPr lang="ru-RU" sz="2000" dirty="0" err="1" smtClean="0">
                <a:solidFill>
                  <a:schemeClr val="tx1"/>
                </a:solidFill>
              </a:rPr>
              <a:t>Бурылиным</a:t>
            </a:r>
            <a:r>
              <a:rPr lang="ru-RU" sz="2000" dirty="0" smtClean="0">
                <a:solidFill>
                  <a:schemeClr val="tx1"/>
                </a:solidFill>
              </a:rPr>
              <a:t> и вскоре заслужил славу одного из наиболее интересных провинциальных музеев. Располагается он в красивом здании в стиле неоклассицизма. Экспозиция сосредоточена на декоративно-прикладных изделиях, оружии, монетах, предметах изящного искусства. Хронологически коллекция охватывает период с древности по начало XX в. Тематические выставки музея: Арсенал. Представлено вооружение, начиная со времен средневековья. Искусство и время. Экспонаты были пожертвованы самим меценатом </a:t>
            </a:r>
            <a:r>
              <a:rPr lang="ru-RU" sz="2000" dirty="0" err="1" smtClean="0">
                <a:solidFill>
                  <a:schemeClr val="tx1"/>
                </a:solidFill>
              </a:rPr>
              <a:t>Бурылиным</a:t>
            </a:r>
            <a:r>
              <a:rPr lang="ru-RU" sz="2000" dirty="0" smtClean="0">
                <a:solidFill>
                  <a:schemeClr val="tx1"/>
                </a:solidFill>
              </a:rPr>
              <a:t> и включают картины, скульптуры, предметы ДПИ. Кабинет </a:t>
            </a:r>
            <a:r>
              <a:rPr lang="ru-RU" sz="2000" dirty="0" err="1" smtClean="0">
                <a:solidFill>
                  <a:schemeClr val="tx1"/>
                </a:solidFill>
              </a:rPr>
              <a:t>Бурылина</a:t>
            </a:r>
            <a:r>
              <a:rPr lang="ru-RU" sz="2000" dirty="0" smtClean="0">
                <a:solidFill>
                  <a:schemeClr val="tx1"/>
                </a:solidFill>
              </a:rPr>
              <a:t>. Посетители могут узнать, как выглядело рабочее место предпринимателя. Золотая кладовая. Выставка включает монеты, награды и драгоценную церковную утварь. Всего музей начитывает около десяти постоянных выставок. А в Белом зале проходит временные выставки и торжественные мероприятия.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6"/>
          <p:cNvSpPr txBox="1">
            <a:spLocks noGrp="1"/>
          </p:cNvSpPr>
          <p:nvPr>
            <p:ph type="body" idx="4294967295"/>
          </p:nvPr>
        </p:nvSpPr>
        <p:spPr>
          <a:xfrm>
            <a:off x="5651500" y="1125537"/>
            <a:ext cx="3241675" cy="5543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Драматический театр был построен фабрикантом Демидовым, первых зрителей театр принял в 1891 году.</a:t>
            </a:r>
            <a:endParaRPr/>
          </a:p>
        </p:txBody>
      </p:sp>
      <p:pic>
        <p:nvPicPr>
          <p:cNvPr id="162" name="Google Shape;162;p16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1484312"/>
            <a:ext cx="5184775" cy="3455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7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Архитектурные достопримечательности</a:t>
            </a:r>
            <a:endParaRPr/>
          </a:p>
        </p:txBody>
      </p:sp>
      <p:sp>
        <p:nvSpPr>
          <p:cNvPr id="168" name="Google Shape;168;p17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4038600" cy="4997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28 мая 1975 года в Иваново открыт памятник борцам революции. Он посвящён следующему событию.10 августа 1915 года проходила антивоенная демонстрация рабочих. По ним был открыт огонь, в результате погибло 30 человек.</a:t>
            </a:r>
            <a:endParaRPr/>
          </a:p>
          <a:p>
            <a:pPr marL="342900" marR="0" lvl="0" indent="-22098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2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17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48200" y="2347912"/>
            <a:ext cx="4038600" cy="302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Площадь Победы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5298" name="Picture 2" descr="C:\Users\Травянская СА\Desktop\victory-square-ivano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582" y="1560944"/>
            <a:ext cx="8257309" cy="4917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709" y="1443841"/>
            <a:ext cx="686261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Еще одна примечательная городская площадь находится во Фрунзенском районе. До середины XX в. она именовалась Лесная, позже – площадь им. </a:t>
            </a:r>
            <a:r>
              <a:rPr lang="ru-RU" sz="2000" dirty="0" err="1" smtClean="0">
                <a:solidFill>
                  <a:schemeClr val="tx1"/>
                </a:solidFill>
              </a:rPr>
              <a:t>Багаева</a:t>
            </a:r>
            <a:r>
              <a:rPr lang="ru-RU" sz="2000" dirty="0" smtClean="0">
                <a:solidFill>
                  <a:schemeClr val="tx1"/>
                </a:solidFill>
              </a:rPr>
              <a:t>, революционера и местного уроженца. В 1985-м на ней был установлен памятник 40-летия Победы. А переименована в очередной раз площадь была лишь в 2012-м. Сейчас памятник перемещен. Площадь прошла масштабную реконструкцию и превратилась в популярное и красивое место. В 2012-м здесь был построен храм в честь Георгия Победоносца. Перед зданием расположен и памятник этому православному великомученику. Другие примечательные объекты – библиотека им. </a:t>
            </a:r>
            <a:r>
              <a:rPr lang="ru-RU" sz="2000" dirty="0" err="1" smtClean="0">
                <a:solidFill>
                  <a:schemeClr val="tx1"/>
                </a:solidFill>
              </a:rPr>
              <a:t>Гарелина</a:t>
            </a:r>
            <a:r>
              <a:rPr lang="ru-RU" sz="2000" dirty="0" smtClean="0">
                <a:solidFill>
                  <a:schemeClr val="tx1"/>
                </a:solidFill>
              </a:rPr>
              <a:t> и здание Министерства юстиции. Есть торговый центр и супермаркет.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8"/>
          <p:cNvSpPr txBox="1">
            <a:spLocks noGrp="1"/>
          </p:cNvSpPr>
          <p:nvPr>
            <p:ph type="body" idx="4294967295"/>
          </p:nvPr>
        </p:nvSpPr>
        <p:spPr>
          <a:xfrm>
            <a:off x="5292725" y="1484312"/>
            <a:ext cx="3394075" cy="4641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Один из самых оригинальных жилых домов Иваново –      дом-корабль. Построен в 1934 году.</a:t>
            </a:r>
            <a:endParaRPr/>
          </a:p>
        </p:txBody>
      </p:sp>
      <p:pic>
        <p:nvPicPr>
          <p:cNvPr id="175" name="Google Shape;175;p18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1268412"/>
            <a:ext cx="4402137" cy="459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9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Религиозные достопримечательности</a:t>
            </a:r>
            <a:endParaRPr/>
          </a:p>
        </p:txBody>
      </p:sp>
      <p:sp>
        <p:nvSpPr>
          <p:cNvPr id="181" name="Google Shape;181;p19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3106737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⮚"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Иваново богато и религиозными достопримеча-тельностями. Это: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❖"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Свято-Успенский мужской монастырь,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Char char="❖"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Ильинская церковь,</a:t>
            </a:r>
            <a:endParaRPr/>
          </a:p>
          <a:p>
            <a:pPr marL="342900" marR="0" lvl="0" indent="-22098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2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2" name="Google Shape;182;p19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635375" y="1557337"/>
            <a:ext cx="2376487" cy="338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9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300787" y="2852737"/>
            <a:ext cx="2590800" cy="381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Церковь Казанской иконы Божией Матери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3250" name="Picture 2" descr="C:\Users\Травянская СА\Desktop\kazan-chu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164" y="1597890"/>
            <a:ext cx="8358910" cy="4877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4181" y="1228398"/>
            <a:ext cx="7961745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Архитектурный памятник привлекает не только оригинальным внешним видом, но и интересной историей. Построили церковь старообрядцы в начале XIX в. в здании мануфактуры, причем втайне от властей, не разрешавших освятить храм. Сейчас церковь по праву принадлежит верующим. Самая необычная деталь внешнего убранства церкви – темные главки, покоящиеся на темных же барабанах – в противовес световым, типичным для православных храмов. Фасады окрашены в белый. В архитектурном отношении церковь воплощает традиции классического и русского зодчества, имеет приятную невычурную отделку. Храмовые святыни – образа Матроны Московской, Сергия Радонежского, Николая Чудотворца и других святых. Есть источник, в котором можно набирать воду, поступающую из артезианской скважины.  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Преображенский храм </a:t>
            </a:r>
            <a:br>
              <a:rPr lang="ru-RU" sz="3600" dirty="0" smtClean="0"/>
            </a:br>
            <a:r>
              <a:rPr lang="ru-RU" sz="3600" dirty="0" smtClean="0"/>
              <a:t>(Белая церковь)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Травянская СА\Desktop\transfiguration-chu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109" y="1579418"/>
            <a:ext cx="8266546" cy="4562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5709" y="1120676"/>
            <a:ext cx="822036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Собор был построен в конце XIX в. и до 2014-го имел статус кафедрального. Строительство профинансировал Яков </a:t>
            </a:r>
            <a:r>
              <a:rPr lang="ru-RU" sz="2000" dirty="0" err="1" smtClean="0">
                <a:solidFill>
                  <a:schemeClr val="tx1"/>
                </a:solidFill>
              </a:rPr>
              <a:t>Гарелин</a:t>
            </a:r>
            <a:r>
              <a:rPr lang="ru-RU" sz="2000" dirty="0" smtClean="0">
                <a:solidFill>
                  <a:schemeClr val="tx1"/>
                </a:solidFill>
              </a:rPr>
              <a:t>, известный в Иваново фабрикант и меценат. В 1940-м храм был закрыт большевиками, церковная утварь была вывезена или уничтожена. В 1944-м он снова начал действовать. Постепенно убранство было восстановлено, а новый иконостас доставили из Сараево. Храм также именуют Белой церковью. Ослепительно-белый фасад разбавляет синева кровлей и пяти маленьких луковичных главок. В архитектуре преобладает русский стиль с его богатством декоративных элементов. Ансамбль эффектно дополняет высокая шатровая колокольня. В соборе три иконостаса. Большинство икон – работы Ручкина, но часть старинных образов была передана церкви </a:t>
            </a:r>
            <a:r>
              <a:rPr lang="ru-RU" sz="2000" dirty="0" err="1" smtClean="0">
                <a:solidFill>
                  <a:schemeClr val="tx1"/>
                </a:solidFill>
              </a:rPr>
              <a:t>Гарелиными</a:t>
            </a:r>
            <a:r>
              <a:rPr lang="ru-RU" sz="2000" dirty="0" smtClean="0">
                <a:solidFill>
                  <a:schemeClr val="tx1"/>
                </a:solidFill>
              </a:rPr>
              <a:t>. Стены храма украшены фресковыми росписями. Адрес: Преображенский собор, улица Колотилова, Иваново, Россия.</a:t>
            </a: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0"/>
          <p:cNvSpPr txBox="1">
            <a:spLocks noGrp="1"/>
          </p:cNvSpPr>
          <p:nvPr>
            <p:ph type="body" idx="4294967295"/>
          </p:nvPr>
        </p:nvSpPr>
        <p:spPr>
          <a:xfrm>
            <a:off x="4067175" y="836612"/>
            <a:ext cx="4619625" cy="3384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❖"/>
            </a:pPr>
            <a:r>
              <a:rPr lang="en-US" sz="2800" b="0" i="0" u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Преображенский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кафедральный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собор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❖"/>
            </a:pPr>
            <a:r>
              <a:rPr lang="en-US" sz="2800" b="0" i="0" u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Свято-введенский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женский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монастырь</a:t>
            </a:r>
            <a:r>
              <a:rPr lang="en-US" sz="28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pic>
        <p:nvPicPr>
          <p:cNvPr id="189" name="Google Shape;189;p20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3213100"/>
            <a:ext cx="3816350" cy="309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0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11187" y="765175"/>
            <a:ext cx="2808287" cy="381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1273" y="905232"/>
            <a:ext cx="7407563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Прекрасный ансамбль монастыря появился в центре Иваново в начале XX столетия. В 1918-м служил здесь патриарх Тихон. При большевиках Введенская церковь, главная часть монастыря, была превращена в архив КГБ. Сильно пострадало убранство храма. После голодовки, устроенной четырьмя монахинями, церковь была возвращена верующим. А женский монастырь основали здесь в 1991-м. Сегодня в обители проживает свыше 150 монахинь. Они вовлечены в благотворительную работу, оказывают помощь малоимущим, инвалидам, беспризорным детям и тюремным заключенным. Действует телефон доверия. Есть и свой издательский отдел. Монументальный ансамбль монастыря выполнен из красного кирпича в русско-византийском стиле. Святыни храма – частицы мощей 168 святых. Туристы могут осуществить экскурсию по монастырю. А паломникам даже разрешают на три дня останавливаться в монастырских кельях.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Скорбященская</a:t>
            </a:r>
            <a:r>
              <a:rPr lang="ru-RU" dirty="0" smtClean="0"/>
              <a:t> церковь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9394" name="Picture 2" descr="C:\Users\Травянская СА\Desktop\sorrow-chu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830" y="1579418"/>
            <a:ext cx="8422061" cy="48961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091" y="1120676"/>
            <a:ext cx="762923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Впечатляющий архитектурный ансамбль </a:t>
            </a:r>
            <a:r>
              <a:rPr lang="ru-RU" sz="2000" dirty="0" err="1" smtClean="0">
                <a:solidFill>
                  <a:schemeClr val="tx1"/>
                </a:solidFill>
              </a:rPr>
              <a:t>Скорбященской</a:t>
            </a:r>
            <a:r>
              <a:rPr lang="ru-RU" sz="2000" dirty="0" smtClean="0">
                <a:solidFill>
                  <a:schemeClr val="tx1"/>
                </a:solidFill>
              </a:rPr>
              <a:t> церкви не заметить сложно: он считается красивейшим в городе. Основан храм был в 1879-м на средства местных купцов. В начале XX в. была пристроена колокольня. При советской власти против церковной общины было составлено уголовное дело: городские купцы и служители храма пытались спрятать церковную утварь от конфискации. В 1970-х церковь и вовсе взорвали: планировалось на ее месте построить спортивный комплекс. Однако сильный городской пожар помешал этому. Лишь в 1997-м началось восстановление храма. Сейчас его нарядный облик привлекает неизменное внимание. Окрашена церковь в белые и </a:t>
            </a:r>
            <a:r>
              <a:rPr lang="ru-RU" sz="2000" dirty="0" err="1" smtClean="0">
                <a:solidFill>
                  <a:schemeClr val="tx1"/>
                </a:solidFill>
              </a:rPr>
              <a:t>голубые</a:t>
            </a:r>
            <a:r>
              <a:rPr lang="ru-RU" sz="2000" dirty="0" smtClean="0">
                <a:solidFill>
                  <a:schemeClr val="tx1"/>
                </a:solidFill>
              </a:rPr>
              <a:t> цвета, увенчана синими и золотыми главками. Особенно хороша колокольня шатрового типа. В храме регулярно проходят службы, действует воскресная школа.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Усадьба </a:t>
            </a:r>
            <a:r>
              <a:rPr lang="ru-RU" sz="4000" dirty="0" err="1" smtClean="0"/>
              <a:t>Дюрингера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0178" name="Picture 2" descr="C:\Users\Травянская СА\Desktop\duhringers-esta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037" y="1514864"/>
            <a:ext cx="8571346" cy="4960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38909" y="582067"/>
            <a:ext cx="766618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>Удивительное сооружение примечательно не только внешним обликом, но и историей. Построил его в 1914-м предприниматель швейцарского происхождения по фамилии </a:t>
            </a:r>
            <a:r>
              <a:rPr lang="ru-RU" sz="1800" dirty="0" err="1" smtClean="0">
                <a:solidFill>
                  <a:schemeClr val="tx1"/>
                </a:solidFill>
              </a:rPr>
              <a:t>Дюрингер</a:t>
            </a:r>
            <a:r>
              <a:rPr lang="ru-RU" sz="1800" dirty="0" smtClean="0">
                <a:solidFill>
                  <a:schemeClr val="tx1"/>
                </a:solidFill>
              </a:rPr>
              <a:t>, занимавшийся изготовлением красок. </a:t>
            </a:r>
            <a:r>
              <a:rPr lang="ru-RU" sz="1800" dirty="0" err="1" smtClean="0">
                <a:solidFill>
                  <a:schemeClr val="tx1"/>
                </a:solidFill>
              </a:rPr>
              <a:t>Дюрингер</a:t>
            </a:r>
            <a:r>
              <a:rPr lang="ru-RU" sz="1800" dirty="0" smtClean="0">
                <a:solidFill>
                  <a:schemeClr val="tx1"/>
                </a:solidFill>
              </a:rPr>
              <a:t> жил здесь со своей семьей. Рассказывают, что примерным семьянином он не был, и его жена от горя покончила с собой. Сам он вскоре скончался от черной оспы. После революции здание отошло государству, наследники </a:t>
            </a:r>
            <a:r>
              <a:rPr lang="ru-RU" sz="1800" dirty="0" err="1" smtClean="0">
                <a:solidFill>
                  <a:schemeClr val="tx1"/>
                </a:solidFill>
              </a:rPr>
              <a:t>Дюрингера</a:t>
            </a:r>
            <a:r>
              <a:rPr lang="ru-RU" sz="1800" dirty="0" smtClean="0">
                <a:solidFill>
                  <a:schemeClr val="tx1"/>
                </a:solidFill>
              </a:rPr>
              <a:t> были выброшены на улицу или распределены по детским приютам. Позже все внутреннее убранство было уничтожено или разграблено. Сейчас основная часть дома жилая, а другую часть занимают офисные помещения. Здание, по желанию владельца, было выстроено в популярном для начала XX в. стиле модерна. Заметны и черты неоготики. В целом архитектурный облик усадьбы необычен и разнообразен, что и делает его привлекательным для туристов. Другая причина популярности – городские легенды. Рассказывают, к примеру, что где-то в доме есть клад, припрятанный в свое время хозяином.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Ивановский областной художественный музей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02" name="Picture 2" descr="C:\Users\Травянская СА\Desktop\regional-art-muse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856" y="1505526"/>
            <a:ext cx="8488218" cy="4970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399" y="1120676"/>
            <a:ext cx="8451273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Достопримечательность открылась для туристов в 1960-м, хотя планы основать музей изобразительного искусства вынашивались долгие годы. Сначала он размещался в здании, принадлежавшем драмтеатру. Через несколько лет музей занял памятник архитектуры местного значения, краснокирпичный особняк бывшего реального училища. Построен он был в конце XIX в. В 1992-м прошла реконструкция музея. Музейные фонды включают около 40 тыс. предметов. Выставки посвящены: Культурному наследию Древнего Египта; Западноевропейской живописи; Искусству стран Востока; Иконописи Древней Руси; Русскому и советскому искусству. В музее можно полюбоваться работами таких именитых мастеров, как Брюллов, Репин, Серов, Левитан, Малевич, </a:t>
            </a:r>
            <a:r>
              <a:rPr lang="ru-RU" sz="2000" dirty="0" err="1" smtClean="0">
                <a:solidFill>
                  <a:schemeClr val="tx1"/>
                </a:solidFill>
              </a:rPr>
              <a:t>Кончаловский</a:t>
            </a:r>
            <a:r>
              <a:rPr lang="ru-RU" sz="2000" dirty="0" smtClean="0">
                <a:solidFill>
                  <a:schemeClr val="tx1"/>
                </a:solidFill>
              </a:rPr>
              <a:t>. Также работает магазин сувенирной продукции, библиотека, багетная мастерская. 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Ивановский Государственный Цирк имени В.А. </a:t>
            </a:r>
            <a:r>
              <a:rPr lang="ru-RU" sz="4000" dirty="0" err="1" smtClean="0"/>
              <a:t>Волжанского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2226" name="Picture 2" descr="C:\Users\Травянская СА\Desktop\circ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818" y="1597891"/>
            <a:ext cx="8294255" cy="4877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6473" y="1336120"/>
            <a:ext cx="8155709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Планируя, что посмотреть в Иваново с детьми, добавьте в список Ивановский цирк: море положительных эмоций гарантировано. Основан он был в 1933-м и располагался тогда в ярком деревянном здании в городском центре. В 70-х гг. его снесли, хотя сооружение было в хорошем состоянии и пользовалось любовью горожан. Было построено новое здание восьмиугольной формы с типичным для большинства цирков обликом. В 2015-м провели его реконструкцию. Зрительный зал предоставляет места для 1700 гостей, есть VIP-места. До начала программы можно прогуляться по холлу с панорамным остеклением и перекусить там же. Постоянной цирковой труппы в Иваново нет, и перед зрителями выступают обычно гастролирующие артисты.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1"/>
          <p:cNvSpPr txBox="1">
            <a:spLocks noGrp="1"/>
          </p:cNvSpPr>
          <p:nvPr>
            <p:ph type="title" idx="4294967295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Иваново сегодня</a:t>
            </a:r>
            <a:endParaRPr/>
          </a:p>
        </p:txBody>
      </p:sp>
      <p:sp>
        <p:nvSpPr>
          <p:cNvPr id="196" name="Google Shape;196;p21"/>
          <p:cNvSpPr txBox="1">
            <a:spLocks noGrp="1"/>
          </p:cNvSpPr>
          <p:nvPr>
            <p:ph type="body" idx="4294967295"/>
          </p:nvPr>
        </p:nvSpPr>
        <p:spPr>
          <a:xfrm>
            <a:off x="457200" y="1600200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●"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настоящее время в Иваново развиты: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❖"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лёгкая промышленность,</a:t>
            </a:r>
            <a:endParaRPr/>
          </a:p>
        </p:txBody>
      </p:sp>
      <p:pic>
        <p:nvPicPr>
          <p:cNvPr id="197" name="Google Shape;197;p21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148262" y="1600200"/>
            <a:ext cx="3671887" cy="384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1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755650" y="3716337"/>
            <a:ext cx="3671887" cy="2881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2"/>
          <p:cNvSpPr txBox="1">
            <a:spLocks noGrp="1"/>
          </p:cNvSpPr>
          <p:nvPr>
            <p:ph type="body" idx="4294967295"/>
          </p:nvPr>
        </p:nvSpPr>
        <p:spPr>
          <a:xfrm>
            <a:off x="4648200" y="333375"/>
            <a:ext cx="4038600" cy="3311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❖"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Машиностроение представлено предприятиями, выпускающими автокраны, станки, измерительную технику.</a:t>
            </a:r>
            <a:endParaRPr/>
          </a:p>
        </p:txBody>
      </p:sp>
      <p:pic>
        <p:nvPicPr>
          <p:cNvPr id="204" name="Google Shape;204;p22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260350"/>
            <a:ext cx="3889375" cy="2808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2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827087" y="3500437"/>
            <a:ext cx="3240087" cy="309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03800" y="3860800"/>
            <a:ext cx="3887787" cy="2341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3"/>
          <p:cNvSpPr txBox="1">
            <a:spLocks noGrp="1"/>
          </p:cNvSpPr>
          <p:nvPr>
            <p:ph type="body" idx="4294967295"/>
          </p:nvPr>
        </p:nvSpPr>
        <p:spPr>
          <a:xfrm>
            <a:off x="457200" y="188912"/>
            <a:ext cx="3683000" cy="6192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240"/>
              <a:buFont typeface="Noto Sans Symbols"/>
              <a:buChar char="⮚"/>
            </a:pPr>
            <a:r>
              <a:rPr lang="en-US" sz="2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Иваново ежегодно проводятся «Иваново-Вознесенская ярмарка», конкурсы «Жар-птица», «Самоцветы России», «Серебряные голоса», «Золотое кольцо».</a:t>
            </a:r>
            <a:endParaRPr/>
          </a:p>
        </p:txBody>
      </p:sp>
      <p:pic>
        <p:nvPicPr>
          <p:cNvPr id="212" name="Google Shape;212;p23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284662" y="404812"/>
            <a:ext cx="4464050" cy="309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3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284662" y="3716337"/>
            <a:ext cx="4464050" cy="295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Музей ивановского сит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Музей ивановского ситца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Травянская СА\Desktop\museum-of-ivanovo-chint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9455" y="1579418"/>
            <a:ext cx="8395854" cy="45904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0" y="689789"/>
            <a:ext cx="786938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Предприниматель и меценат </a:t>
            </a:r>
            <a:r>
              <a:rPr lang="ru-RU" sz="2000" dirty="0" err="1" smtClean="0">
                <a:solidFill>
                  <a:schemeClr val="tx1"/>
                </a:solidFill>
              </a:rPr>
              <a:t>Бурылин</a:t>
            </a:r>
            <a:r>
              <a:rPr lang="ru-RU" sz="2000" dirty="0" smtClean="0">
                <a:solidFill>
                  <a:schemeClr val="tx1"/>
                </a:solidFill>
              </a:rPr>
              <a:t> поспособствовал, хоть и косвенно, появлению в городе еще одной интересной достопримечательности – Музея ситца. Кстати, попасть в него можно прямо из Музея промышленности и искусства по подземному переходу. Основан он был в 1987-м, а основу экспозиции составили коллекции </a:t>
            </a:r>
            <a:r>
              <a:rPr lang="ru-RU" sz="2000" dirty="0" err="1" smtClean="0">
                <a:solidFill>
                  <a:schemeClr val="tx1"/>
                </a:solidFill>
              </a:rPr>
              <a:t>Бурылина</a:t>
            </a:r>
            <a:r>
              <a:rPr lang="ru-RU" sz="2000" dirty="0" smtClean="0">
                <a:solidFill>
                  <a:schemeClr val="tx1"/>
                </a:solidFill>
              </a:rPr>
              <a:t>. Да и занимает музей здание, где ранее находился особняк фабриканта. Построено оно в стиле модерна и отличается сложной планировкой и интересным декором. В музее посетители могут познакомиться со всем, что имеет отношение к изготовлению тканей. Гости узнают историю производства местного ситца, поймут, почему это не просто промысел, а своеобразный символ Иваново. Всего здесь представлено порядка 500 тыс. видов тканей. Вторая часть экспозиции посвящена Вячеславу Зайцеву. Известный модельер – местный уроженец, и в ходе экскурсии можно узнать, как развивалось его творчество и складывалась карьера.  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Арт-сквер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7346" name="Picture 2" descr="C:\Users\Травянская СА\Desktop\art-square-ivano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399" y="1385455"/>
            <a:ext cx="8294255" cy="49137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9527" y="1336120"/>
            <a:ext cx="827578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Уютное и приятное местечко с «художественным» названием стоит обязательно посмотреть, оказавшись в Иваново. Первое, что бросается в глаза туристам, – это обилие цветов на клумбах. В центре сквера установлен памятник поэту и барду Аркадию Северному, местному уроженцу. Поскольку образ жизни он вел не самый правильный, изображен артист с двумя положенными атрибутами – бутылкой и сигаретой. Другой памятник на площади посвящен таксе. Считается, что если потереть ее нос, то ждет удача. Поэтому эта часть скульптуры затерта до блеска. А ребенок может усесться на спину таксы, чтобы сфотографироваться. Еще один </a:t>
            </a:r>
            <a:r>
              <a:rPr lang="ru-RU" sz="2000" dirty="0" err="1" smtClean="0">
                <a:solidFill>
                  <a:schemeClr val="tx1"/>
                </a:solidFill>
              </a:rPr>
              <a:t>арт-объект</a:t>
            </a:r>
            <a:r>
              <a:rPr lang="ru-RU" sz="2000" dirty="0" smtClean="0">
                <a:solidFill>
                  <a:schemeClr val="tx1"/>
                </a:solidFill>
              </a:rPr>
              <a:t> в сквере – цветочная композиция, изображающая акустическую гитару.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r>
              <a:rPr lang="ru-RU" sz="4000" dirty="0" smtClean="0"/>
              <a:t>Музей Народного Художника России А.И. Морозов</a:t>
            </a:r>
            <a:endParaRPr lang="ru-RU" sz="4000" dirty="0"/>
          </a:p>
        </p:txBody>
      </p:sp>
      <p:pic>
        <p:nvPicPr>
          <p:cNvPr id="58370" name="Picture 2" descr="C:\Users\Травянская СА\Desktop\museum-of-the-artist-moroz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5564" y="1597891"/>
            <a:ext cx="8432799" cy="46366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199" y="1228398"/>
            <a:ext cx="799869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Что посетить в Иваново людям, неравнодушным к искусству, очевидно: музей Морозова. Экспозиция филиала Художественного музея сосредоточена на работах уроженца Иваново Морозова, на его становлении как художника. Располагается музей в здании, признанном памятником культурного наследия. Раньше им владел австриец Людвиг Ауэр. А под музей дом приспособили в 2011-м, причем выбрал его сам Морозов, подаривший все работы городу. Общее число предметов в музейном фонде – около 3 тысяч. Экспозиция занимает пять залов. Большинство работ художника изображают природу средней полосы в разное время года. Также в музее хранятся личные вещи Морозова, позволяющие прикоснуться к его жизни, проследить творческий путь. Кроме того, здесь регулярно проходят временные выставки. 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Набережная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4274" name="Picture 2" descr="C:\Users\Травянская СА\Desktop\embankment-ivano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218" y="1422542"/>
            <a:ext cx="8358909" cy="48027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1127" y="1228398"/>
            <a:ext cx="786014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Иваново стоит на реке </a:t>
            </a:r>
            <a:r>
              <a:rPr lang="ru-RU" sz="2000" dirty="0" err="1" smtClean="0">
                <a:solidFill>
                  <a:schemeClr val="tx1"/>
                </a:solidFill>
              </a:rPr>
              <a:t>Уводь</a:t>
            </a:r>
            <a:r>
              <a:rPr lang="ru-RU" sz="2000" dirty="0" smtClean="0">
                <a:solidFill>
                  <a:schemeClr val="tx1"/>
                </a:solidFill>
              </a:rPr>
              <a:t>, проходящей через весь город. Долгое время в нее сливали промышленные отходы, и вода была сильно загрязнена. Сейчас в ней все еще нельзя купаться. Зато туристы могут прогуляться по набережной, которая недавно прошла реконструкцию и превратилась в прекрасную прогулочную зону. На набережной царит чистота, установлены скамейки. В речной воде обитают утки, которых подкармливают горожане и приезжие. Набережная Уводи – популярное место для семейного отдыха и проведения праздничных мероприятий. В ее окрестностях разбито несколько зеленых зон: Сквер строителей, Шереметьев парк. Облик набережной складывается из современных домов и промышленных зданий, построенных в прошлых столетиях.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16739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Подробнее с материалом можно познакомиться на сайте: </a:t>
            </a:r>
            <a:r>
              <a:rPr lang="ru-RU" sz="2000" u="sng" dirty="0" smtClean="0">
                <a:solidFill>
                  <a:schemeClr val="tx1"/>
                </a:solidFill>
                <a:hlinkClick r:id="rId2"/>
              </a:rPr>
              <a:t>https://tripplanet.ru/dostoprimechatelnosti-ivanovo/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0" y="2493817"/>
            <a:ext cx="79371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       Спасибо за внимание !!!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Круги">
  <a:themeElements>
    <a:clrScheme name="Круги">
      <a:dk1>
        <a:srgbClr val="FFFFFF"/>
      </a:dk1>
      <a:lt1>
        <a:srgbClr val="0068AE"/>
      </a:lt1>
      <a:dk2>
        <a:srgbClr val="CCECFF"/>
      </a:dk2>
      <a:lt2>
        <a:srgbClr val="008AE8"/>
      </a:lt2>
      <a:accent1>
        <a:srgbClr val="009999"/>
      </a:accent1>
      <a:accent2>
        <a:srgbClr val="0088E4"/>
      </a:accent2>
      <a:accent3>
        <a:srgbClr val="0068AE"/>
      </a:accent3>
      <a:accent4>
        <a:srgbClr val="009999"/>
      </a:accent4>
      <a:accent5>
        <a:srgbClr val="0088E4"/>
      </a:accent5>
      <a:accent6>
        <a:srgbClr val="0068AE"/>
      </a:accent6>
      <a:hlink>
        <a:srgbClr val="99FF99"/>
      </a:hlink>
      <a:folHlink>
        <a:srgbClr val="AFE1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2109</Words>
  <Application>Microsoft Office PowerPoint</Application>
  <PresentationFormat>Экран (4:3)</PresentationFormat>
  <Paragraphs>61</Paragraphs>
  <Slides>44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Круги</vt:lpstr>
      <vt:lpstr> ГАУ «КЦСОН города Каменска-Уральского»  Школа пожилого возраста по направлению «Социальный туризм» Тема: «Золотое кольцо России - город Иваново»</vt:lpstr>
      <vt:lpstr>Слайд 2</vt:lpstr>
      <vt:lpstr>История Иваново</vt:lpstr>
      <vt:lpstr>Слайд 4</vt:lpstr>
      <vt:lpstr>Слайд 5</vt:lpstr>
      <vt:lpstr>Достопримечательности Иваново</vt:lpstr>
      <vt:lpstr>Исторические достопримечательности</vt:lpstr>
      <vt:lpstr>Слайд 8</vt:lpstr>
      <vt:lpstr>Культурные достопримечательности</vt:lpstr>
      <vt:lpstr> Музей промышленности и искусства /</vt:lpstr>
      <vt:lpstr>Слайд 11</vt:lpstr>
      <vt:lpstr>Слайд 12</vt:lpstr>
      <vt:lpstr>Архитектурные достопримечательности</vt:lpstr>
      <vt:lpstr>Площадь Победы</vt:lpstr>
      <vt:lpstr>Слайд 15</vt:lpstr>
      <vt:lpstr>Слайд 16</vt:lpstr>
      <vt:lpstr>Религиозные достопримечательности</vt:lpstr>
      <vt:lpstr>Церковь Казанской иконы Божией Матери</vt:lpstr>
      <vt:lpstr>Слайд 19</vt:lpstr>
      <vt:lpstr>Преображенский храм  (Белая церковь)</vt:lpstr>
      <vt:lpstr>Слайд 21</vt:lpstr>
      <vt:lpstr>Слайд 22</vt:lpstr>
      <vt:lpstr>Слайд 23</vt:lpstr>
      <vt:lpstr>Скорбященская церковь</vt:lpstr>
      <vt:lpstr>Слайд 25</vt:lpstr>
      <vt:lpstr> Усадьба Дюрингера  </vt:lpstr>
      <vt:lpstr>Слайд 27</vt:lpstr>
      <vt:lpstr>Ивановский областной художественный музей</vt:lpstr>
      <vt:lpstr>Слайд 29</vt:lpstr>
      <vt:lpstr> Ивановский Государственный Цирк имени В.А. Волжанского </vt:lpstr>
      <vt:lpstr>Слайд 31</vt:lpstr>
      <vt:lpstr>Иваново сегодня</vt:lpstr>
      <vt:lpstr>Слайд 33</vt:lpstr>
      <vt:lpstr>Слайд 34</vt:lpstr>
      <vt:lpstr> Музей ивановского ситца  </vt:lpstr>
      <vt:lpstr>Слайд 36</vt:lpstr>
      <vt:lpstr>Арт-сквер</vt:lpstr>
      <vt:lpstr>Слайд 38</vt:lpstr>
      <vt:lpstr>Музей Народного Художника России А.И. Морозов</vt:lpstr>
      <vt:lpstr>Слайд 40</vt:lpstr>
      <vt:lpstr>Набережная</vt:lpstr>
      <vt:lpstr>Слайд 42</vt:lpstr>
      <vt:lpstr>Слайд 43</vt:lpstr>
      <vt:lpstr>Слайд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Золотое кольцо России. Иваново</dc:title>
  <cp:lastModifiedBy>Shafikova_GA</cp:lastModifiedBy>
  <cp:revision>17</cp:revision>
  <dcterms:modified xsi:type="dcterms:W3CDTF">2022-03-24T06:17:02Z</dcterms:modified>
</cp:coreProperties>
</file>