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5143500" type="screen16x9"/>
  <p:notesSz cx="6858000" cy="9144000"/>
  <p:embeddedFontLst>
    <p:embeddedFont>
      <p:font typeface="Pacifico" charset="-52"/>
      <p:regular r:id="rId17"/>
    </p:embeddedFont>
    <p:embeddedFont>
      <p:font typeface="Comfortaa" charset="0"/>
      <p:regular r:id="rId18"/>
      <p:bold r:id="rId19"/>
    </p:embeddedFont>
    <p:embeddedFont>
      <p:font typeface="Impact" pitchFamily="34" charset="0"/>
      <p:regular r:id="rId20"/>
    </p:embeddedFont>
    <p:embeddedFont>
      <p:font typeface="Lobster" charset="-52"/>
      <p:regular r:id="rId21"/>
    </p:embeddedFont>
    <p:embeddedFont>
      <p:font typeface="Georgia" pitchFamily="18" charset="0"/>
      <p:regular r:id="rId22"/>
      <p:bold r:id="rId23"/>
      <p:italic r:id="rId24"/>
      <p:boldItalic r:id="rId25"/>
    </p:embeddedFont>
    <p:embeddedFont>
      <p:font typeface="Oswald" charset="-52"/>
      <p:regular r:id="rId26"/>
      <p:bold r:id="rId2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7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74a71abb97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74a71abb97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74a71abb97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74a71abb97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74a71abb97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74a71abb97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74a71abb97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74a71abb97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74a71abb97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74a71abb97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119a1eb9905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119a1eb9905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119a1eb9905_1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119a1eb9905_1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119a1eb9905_1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119a1eb9905_1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119a1eb9905_1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119a1eb9905_1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119a1eb9905_1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119a1eb9905_1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119a1eb9905_1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119a1eb9905_1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119a1eb9905_1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119a1eb9905_1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457408" y="121375"/>
            <a:ext cx="8403000" cy="408486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" sz="1600" b="1" dirty="0" smtClean="0">
                <a:latin typeface="Pacifico"/>
                <a:ea typeface="Pacifico"/>
                <a:cs typeface="Pacifico"/>
                <a:sym typeface="Pacifico"/>
              </a:rPr>
              <a:t>ГАУ «КЦСОН города  </a:t>
            </a:r>
            <a:r>
              <a:rPr lang="ru" sz="1400" b="1" dirty="0" smtClean="0">
                <a:latin typeface="Pacifico"/>
                <a:ea typeface="Pacifico"/>
                <a:cs typeface="Pacifico"/>
                <a:sym typeface="Pacifico"/>
              </a:rPr>
              <a:t>Каменска-Уральского</a:t>
            </a:r>
            <a:r>
              <a:rPr lang="ru" sz="1400" b="1" dirty="0" smtClean="0">
                <a:latin typeface="Pacifico"/>
                <a:ea typeface="Pacifico"/>
                <a:cs typeface="Pacifico"/>
                <a:sym typeface="Pacifico"/>
              </a:rPr>
              <a:t>»</a:t>
            </a:r>
            <a:br>
              <a:rPr lang="ru" sz="1400" b="1" dirty="0" smtClean="0">
                <a:latin typeface="Pacifico"/>
                <a:ea typeface="Pacifico"/>
                <a:cs typeface="Pacifico"/>
                <a:sym typeface="Pacifico"/>
              </a:rPr>
            </a:br>
            <a:r>
              <a:rPr lang="ru" sz="1400" b="1" dirty="0" smtClean="0">
                <a:latin typeface="Pacifico"/>
                <a:ea typeface="Pacifico"/>
                <a:cs typeface="Pacifico"/>
                <a:sym typeface="Pacifico"/>
              </a:rPr>
              <a:t/>
            </a:r>
            <a:br>
              <a:rPr lang="ru" sz="1400" b="1" dirty="0" smtClean="0">
                <a:latin typeface="Pacifico"/>
                <a:ea typeface="Pacifico"/>
                <a:cs typeface="Pacifico"/>
                <a:sym typeface="Pacifico"/>
              </a:rPr>
            </a:br>
            <a:r>
              <a:rPr lang="ru" sz="1400" b="1" dirty="0" smtClean="0">
                <a:latin typeface="Pacifico"/>
                <a:ea typeface="Pacifico"/>
                <a:cs typeface="Pacifico"/>
                <a:sym typeface="Pacifico"/>
              </a:rPr>
              <a:t/>
            </a:r>
            <a:br>
              <a:rPr lang="ru" sz="1400" b="1" dirty="0" smtClean="0">
                <a:latin typeface="Pacifico"/>
                <a:ea typeface="Pacifico"/>
                <a:cs typeface="Pacifico"/>
                <a:sym typeface="Pacifico"/>
              </a:rPr>
            </a:br>
            <a:r>
              <a:rPr lang="ru-RU" sz="2000" b="1" i="1" dirty="0" smtClean="0">
                <a:latin typeface="Times New Roman" pitchFamily="18" charset="0"/>
                <a:ea typeface="Pacifico"/>
                <a:cs typeface="Times New Roman" pitchFamily="18" charset="0"/>
                <a:sym typeface="Pacifico"/>
              </a:rPr>
              <a:t>ШПВ     по  направлению :   ОБУЧЕНИЕ  НАВЫКАМ  УХОДА</a:t>
            </a:r>
            <a:r>
              <a:rPr lang="ru-RU" sz="1400" b="1" i="1" dirty="0" smtClean="0">
                <a:latin typeface="Times New Roman" pitchFamily="18" charset="0"/>
                <a:ea typeface="Pacifico"/>
                <a:cs typeface="Times New Roman" pitchFamily="18" charset="0"/>
                <a:sym typeface="Pacifico"/>
              </a:rPr>
              <a:t/>
            </a:r>
            <a:br>
              <a:rPr lang="ru-RU" sz="1400" b="1" i="1" dirty="0" smtClean="0">
                <a:latin typeface="Times New Roman" pitchFamily="18" charset="0"/>
                <a:ea typeface="Pacifico"/>
                <a:cs typeface="Times New Roman" pitchFamily="18" charset="0"/>
                <a:sym typeface="Pacifico"/>
              </a:rPr>
            </a:br>
            <a:r>
              <a:rPr lang="ru" sz="1400" b="1" dirty="0" smtClean="0">
                <a:latin typeface="Times New Roman" pitchFamily="18" charset="0"/>
                <a:ea typeface="Pacifico"/>
                <a:cs typeface="Times New Roman" pitchFamily="18" charset="0"/>
                <a:sym typeface="Pacifico"/>
              </a:rPr>
              <a:t/>
            </a:r>
            <a:br>
              <a:rPr lang="ru" sz="1400" b="1" dirty="0" smtClean="0">
                <a:latin typeface="Times New Roman" pitchFamily="18" charset="0"/>
                <a:ea typeface="Pacifico"/>
                <a:cs typeface="Times New Roman" pitchFamily="18" charset="0"/>
                <a:sym typeface="Pacifico"/>
              </a:rPr>
            </a:br>
            <a:r>
              <a:rPr lang="ru" sz="1400" b="1" dirty="0" smtClean="0">
                <a:latin typeface="Times New Roman" pitchFamily="18" charset="0"/>
                <a:ea typeface="Pacifico"/>
                <a:cs typeface="Times New Roman" pitchFamily="18" charset="0"/>
                <a:sym typeface="Pacifico"/>
              </a:rPr>
              <a:t/>
            </a:r>
            <a:br>
              <a:rPr lang="ru" sz="1400" b="1" dirty="0" smtClean="0">
                <a:latin typeface="Times New Roman" pitchFamily="18" charset="0"/>
                <a:ea typeface="Pacifico"/>
                <a:cs typeface="Times New Roman" pitchFamily="18" charset="0"/>
                <a:sym typeface="Pacifico"/>
              </a:rPr>
            </a:br>
            <a:r>
              <a:rPr lang="ru" sz="1400" b="1" dirty="0" smtClean="0">
                <a:latin typeface="Times New Roman" pitchFamily="18" charset="0"/>
                <a:ea typeface="Pacifico"/>
                <a:cs typeface="Times New Roman" pitchFamily="18" charset="0"/>
                <a:sym typeface="Pacifico"/>
              </a:rPr>
              <a:t/>
            </a:r>
            <a:br>
              <a:rPr lang="ru" sz="1400" b="1" dirty="0" smtClean="0">
                <a:latin typeface="Times New Roman" pitchFamily="18" charset="0"/>
                <a:ea typeface="Pacifico"/>
                <a:cs typeface="Times New Roman" pitchFamily="18" charset="0"/>
                <a:sym typeface="Pacifico"/>
              </a:rPr>
            </a:br>
            <a:r>
              <a:rPr lang="ru" sz="1400" b="1" dirty="0" smtClean="0">
                <a:latin typeface="Times New Roman" pitchFamily="18" charset="0"/>
                <a:ea typeface="Pacifico"/>
                <a:cs typeface="Times New Roman" pitchFamily="18" charset="0"/>
                <a:sym typeface="Pacifico"/>
              </a:rPr>
              <a:t/>
            </a:r>
            <a:br>
              <a:rPr lang="ru" sz="1400" b="1" dirty="0" smtClean="0">
                <a:latin typeface="Times New Roman" pitchFamily="18" charset="0"/>
                <a:ea typeface="Pacifico"/>
                <a:cs typeface="Times New Roman" pitchFamily="18" charset="0"/>
                <a:sym typeface="Pacifico"/>
              </a:rPr>
            </a:br>
            <a:r>
              <a:rPr lang="ru" sz="2800" b="1" dirty="0" smtClean="0">
                <a:latin typeface="Times New Roman" pitchFamily="18" charset="0"/>
                <a:ea typeface="Pacifico"/>
                <a:cs typeface="Times New Roman" pitchFamily="18" charset="0"/>
                <a:sym typeface="Pacifico"/>
              </a:rPr>
              <a:t>тема: «Уход </a:t>
            </a:r>
            <a:r>
              <a:rPr lang="ru" sz="2800" b="1" dirty="0">
                <a:latin typeface="Times New Roman" pitchFamily="18" charset="0"/>
                <a:ea typeface="Pacifico"/>
                <a:cs typeface="Times New Roman" pitchFamily="18" charset="0"/>
                <a:sym typeface="Pacifico"/>
              </a:rPr>
              <a:t>за пожилыми людьми при заболеваниях органов движения и </a:t>
            </a:r>
            <a:r>
              <a:rPr lang="ru" sz="2800" b="1" dirty="0" smtClean="0">
                <a:latin typeface="Times New Roman" pitchFamily="18" charset="0"/>
                <a:ea typeface="Pacifico"/>
                <a:cs typeface="Times New Roman" pitchFamily="18" charset="0"/>
                <a:sym typeface="Pacifico"/>
              </a:rPr>
              <a:t>опоры».</a:t>
            </a:r>
            <a:r>
              <a:rPr lang="ru-RU" sz="2800" b="1" i="1" dirty="0" smtClean="0">
                <a:latin typeface="Times New Roman" pitchFamily="18" charset="0"/>
                <a:ea typeface="Pacifico"/>
                <a:cs typeface="Times New Roman" pitchFamily="18" charset="0"/>
                <a:sym typeface="Pacifico"/>
              </a:rPr>
              <a:t> </a:t>
            </a:r>
            <a:r>
              <a:rPr lang="ru-RU" sz="2800" b="1" i="1" dirty="0" smtClean="0">
                <a:latin typeface="Pacifico"/>
                <a:ea typeface="Pacifico"/>
                <a:cs typeface="Pacifico"/>
                <a:sym typeface="Pacifico"/>
              </a:rPr>
              <a:t/>
            </a:r>
            <a:br>
              <a:rPr lang="ru-RU" sz="2800" b="1" i="1" dirty="0" smtClean="0">
                <a:latin typeface="Pacifico"/>
                <a:ea typeface="Pacifico"/>
                <a:cs typeface="Pacifico"/>
                <a:sym typeface="Pacifico"/>
              </a:rPr>
            </a:br>
            <a:r>
              <a:rPr lang="ru-RU" sz="2400" b="1" i="1" dirty="0" smtClean="0">
                <a:latin typeface="Pacifico"/>
                <a:ea typeface="Pacifico"/>
                <a:cs typeface="Pacifico"/>
                <a:sym typeface="Pacifico"/>
              </a:rPr>
              <a:t/>
            </a:r>
            <a:br>
              <a:rPr lang="ru-RU" sz="2400" b="1" i="1" dirty="0" smtClean="0">
                <a:latin typeface="Pacifico"/>
                <a:ea typeface="Pacifico"/>
                <a:cs typeface="Pacifico"/>
                <a:sym typeface="Pacifico"/>
              </a:rPr>
            </a:br>
            <a:r>
              <a:rPr lang="ru-RU" sz="1800" b="1" i="1" dirty="0" smtClean="0">
                <a:latin typeface="Pacifico"/>
                <a:ea typeface="Pacifico"/>
                <a:cs typeface="Pacifico"/>
                <a:sym typeface="Pacifico"/>
              </a:rPr>
              <a:t>Руководитель : специалист по социальной  работе  - </a:t>
            </a:r>
            <a:r>
              <a:rPr lang="ru-RU" sz="1800" b="1" i="1" dirty="0" err="1" smtClean="0">
                <a:latin typeface="Times New Roman" pitchFamily="18" charset="0"/>
                <a:ea typeface="Pacifico"/>
                <a:cs typeface="Times New Roman" pitchFamily="18" charset="0"/>
                <a:sym typeface="Pacifico"/>
              </a:rPr>
              <a:t>Соломеина</a:t>
            </a:r>
            <a:r>
              <a:rPr lang="ru-RU" sz="1800" b="1" i="1" dirty="0" smtClean="0">
                <a:latin typeface="Times New Roman" pitchFamily="18" charset="0"/>
                <a:ea typeface="Pacifico"/>
                <a:cs typeface="Times New Roman" pitchFamily="18" charset="0"/>
                <a:sym typeface="Pacifico"/>
              </a:rPr>
              <a:t> А.А. </a:t>
            </a:r>
            <a:r>
              <a:rPr lang="ru-RU" sz="1800" b="1" i="1" dirty="0" smtClean="0"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ru-RU" sz="2400" b="1" i="1" dirty="0" smtClean="0">
                <a:latin typeface="Pacifico"/>
                <a:ea typeface="Pacifico"/>
                <a:cs typeface="Pacifico"/>
                <a:sym typeface="Pacifico"/>
              </a:rPr>
              <a:t/>
            </a:r>
            <a:br>
              <a:rPr lang="ru-RU" sz="2400" b="1" i="1" dirty="0" smtClean="0">
                <a:latin typeface="Pacifico"/>
                <a:ea typeface="Pacifico"/>
                <a:cs typeface="Pacifico"/>
                <a:sym typeface="Pacifico"/>
              </a:rPr>
            </a:br>
            <a:endParaRPr sz="2400" b="1">
              <a:latin typeface="Pacifico"/>
              <a:ea typeface="Pacifico"/>
              <a:cs typeface="Pacifico"/>
              <a:sym typeface="Pacifico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Pacifico"/>
                <a:ea typeface="Pacifico"/>
                <a:cs typeface="Pacifico"/>
                <a:sym typeface="Pacifico"/>
              </a:rPr>
              <a:t>ОСТЕОХОНДРОЗ-причины заболевания</a:t>
            </a:r>
            <a:endParaRPr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311700" y="1017725"/>
            <a:ext cx="8677200" cy="417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i="1"/>
              <a:t>Это заболевание позвоночника, характеризующееся дегенерацией позвоночного диска.Развитию и обострению этого недуга способствуют различные травмы спины, перегрузки, вибрация. Чем старше человек, тем больше у него проявлений. Причин для проявления заболевания немало:снижение мышечного тонуса, нарушение осанки и искривление позвоночника, плоскостопие и излишний вес.</a:t>
            </a:r>
            <a:endParaRPr i="1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i="1"/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51175" y="2901100"/>
            <a:ext cx="2440975" cy="224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8750" y="3211050"/>
            <a:ext cx="4230125" cy="19324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311700" y="164675"/>
            <a:ext cx="8520600" cy="85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600" b="1" i="1">
                <a:solidFill>
                  <a:srgbClr val="741B47"/>
                </a:solidFill>
                <a:latin typeface="Comfortaa"/>
                <a:ea typeface="Comfortaa"/>
                <a:cs typeface="Comfortaa"/>
                <a:sym typeface="Comfortaa"/>
              </a:rPr>
              <a:t>ОСНОВНЫЕ ПРИЧИНЫ РАЗВИТИЯ ОСТЕОХОНДРОЗА</a:t>
            </a:r>
            <a:endParaRPr sz="2600" b="1" i="1">
              <a:solidFill>
                <a:srgbClr val="741B47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69" name="Google Shape;69;p15"/>
          <p:cNvSpPr txBox="1">
            <a:spLocks noGrp="1"/>
          </p:cNvSpPr>
          <p:nvPr>
            <p:ph type="body" idx="1"/>
          </p:nvPr>
        </p:nvSpPr>
        <p:spPr>
          <a:xfrm>
            <a:off x="181075" y="1101800"/>
            <a:ext cx="8777700" cy="397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Impact"/>
              <a:buChar char="●"/>
            </a:pPr>
            <a:r>
              <a:rPr lang="ru" sz="1800">
                <a:latin typeface="Impact"/>
                <a:ea typeface="Impact"/>
                <a:cs typeface="Impact"/>
                <a:sym typeface="Impact"/>
              </a:rPr>
              <a:t>наследственная ( генетическая) предрасположенность</a:t>
            </a:r>
            <a:endParaRPr sz="1800">
              <a:latin typeface="Impact"/>
              <a:ea typeface="Impact"/>
              <a:cs typeface="Impact"/>
              <a:sym typeface="Impact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Impact"/>
              <a:buChar char="●"/>
            </a:pPr>
            <a:r>
              <a:rPr lang="ru" sz="1800">
                <a:latin typeface="Impact"/>
                <a:ea typeface="Impact"/>
                <a:cs typeface="Impact"/>
                <a:sym typeface="Impact"/>
              </a:rPr>
              <a:t>нарушение обмена веществ в организме, инфекции, интоксикации</a:t>
            </a:r>
            <a:endParaRPr sz="1800">
              <a:latin typeface="Impact"/>
              <a:ea typeface="Impact"/>
              <a:cs typeface="Impact"/>
              <a:sym typeface="Impact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Impact"/>
              <a:buChar char="●"/>
            </a:pPr>
            <a:r>
              <a:rPr lang="ru" sz="1800">
                <a:latin typeface="Impact"/>
                <a:ea typeface="Impact"/>
                <a:cs typeface="Impact"/>
                <a:sym typeface="Impact"/>
              </a:rPr>
              <a:t>избыточный вес, неправильное питание ( недостаток микроэлементов и жидкости)</a:t>
            </a:r>
            <a:endParaRPr sz="1800">
              <a:latin typeface="Impact"/>
              <a:ea typeface="Impact"/>
              <a:cs typeface="Impact"/>
              <a:sym typeface="Impact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Impact"/>
              <a:buChar char="●"/>
            </a:pPr>
            <a:r>
              <a:rPr lang="ru" sz="1800">
                <a:latin typeface="Impact"/>
                <a:ea typeface="Impact"/>
                <a:cs typeface="Impact"/>
                <a:sym typeface="Impact"/>
              </a:rPr>
              <a:t>возрастные изменения</a:t>
            </a:r>
            <a:endParaRPr sz="1800">
              <a:latin typeface="Impact"/>
              <a:ea typeface="Impact"/>
              <a:cs typeface="Impact"/>
              <a:sym typeface="Impact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Impact"/>
              <a:buChar char="●"/>
            </a:pPr>
            <a:r>
              <a:rPr lang="ru" sz="1800">
                <a:latin typeface="Impact"/>
                <a:ea typeface="Impact"/>
                <a:cs typeface="Impact"/>
                <a:sym typeface="Impact"/>
              </a:rPr>
              <a:t>травмы позвоночника</a:t>
            </a:r>
            <a:endParaRPr sz="1800">
              <a:latin typeface="Impact"/>
              <a:ea typeface="Impact"/>
              <a:cs typeface="Impact"/>
              <a:sym typeface="Impact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Impact"/>
              <a:buChar char="●"/>
            </a:pPr>
            <a:r>
              <a:rPr lang="ru" sz="1800">
                <a:latin typeface="Impact"/>
                <a:ea typeface="Impact"/>
                <a:cs typeface="Impact"/>
                <a:sym typeface="Impact"/>
              </a:rPr>
              <a:t>нарушение осанки,искривление позвоночника, нестабильность сегментов позвоночного столба, плоскостопие</a:t>
            </a:r>
            <a:endParaRPr sz="1800">
              <a:latin typeface="Impact"/>
              <a:ea typeface="Impact"/>
              <a:cs typeface="Impact"/>
              <a:sym typeface="Impact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Impact"/>
              <a:buChar char="●"/>
            </a:pPr>
            <a:r>
              <a:rPr lang="ru" sz="1800">
                <a:latin typeface="Impact"/>
                <a:ea typeface="Impact"/>
                <a:cs typeface="Impact"/>
                <a:sym typeface="Impact"/>
              </a:rPr>
              <a:t>неблагоприятные экологические условия</a:t>
            </a:r>
            <a:endParaRPr sz="1800">
              <a:latin typeface="Impact"/>
              <a:ea typeface="Impact"/>
              <a:cs typeface="Impact"/>
              <a:sym typeface="Impact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Impact"/>
              <a:buChar char="●"/>
            </a:pPr>
            <a:r>
              <a:rPr lang="ru" sz="1800">
                <a:latin typeface="Impact"/>
                <a:ea typeface="Impact"/>
                <a:cs typeface="Impact"/>
                <a:sym typeface="Impact"/>
              </a:rPr>
              <a:t>малоподвижный образ жизни</a:t>
            </a:r>
            <a:endParaRPr sz="1800">
              <a:latin typeface="Impact"/>
              <a:ea typeface="Impact"/>
              <a:cs typeface="Impact"/>
              <a:sym typeface="Impact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Impact"/>
              <a:buChar char="●"/>
            </a:pPr>
            <a:r>
              <a:rPr lang="ru" sz="1800">
                <a:latin typeface="Impact"/>
                <a:ea typeface="Impact"/>
                <a:cs typeface="Impact"/>
                <a:sym typeface="Impact"/>
              </a:rPr>
              <a:t>работа, связанная с подъемом тяжестей, частыми изменениями положения туловища, чрезмерные физические нагрузки, перегрузки позвоночника </a:t>
            </a:r>
            <a:endParaRPr sz="1800"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70" name="Google Shape;70;p15"/>
          <p:cNvSpPr txBox="1">
            <a:spLocks noGrp="1"/>
          </p:cNvSpPr>
          <p:nvPr>
            <p:ph type="body" idx="2"/>
          </p:nvPr>
        </p:nvSpPr>
        <p:spPr>
          <a:xfrm>
            <a:off x="4742825" y="1235675"/>
            <a:ext cx="4089600" cy="373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sz="1800" b="1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>
            <a:spLocks noGrp="1"/>
          </p:cNvSpPr>
          <p:nvPr>
            <p:ph type="title"/>
          </p:nvPr>
        </p:nvSpPr>
        <p:spPr>
          <a:xfrm>
            <a:off x="175050" y="41200"/>
            <a:ext cx="8914500" cy="607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900" b="1">
                <a:latin typeface="Lobster"/>
                <a:ea typeface="Lobster"/>
                <a:cs typeface="Lobster"/>
                <a:sym typeface="Lobster"/>
              </a:rPr>
              <a:t>ПРОФИЛАКТИКА ,СОВЕТЫ</a:t>
            </a:r>
            <a:r>
              <a:rPr lang="ru" sz="3600" b="1">
                <a:latin typeface="Lobster"/>
                <a:ea typeface="Lobster"/>
                <a:cs typeface="Lobster"/>
                <a:sym typeface="Lobster"/>
              </a:rPr>
              <a:t> пожилому пациенту.</a:t>
            </a:r>
            <a:endParaRPr sz="3600" b="1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>
            <a:off x="82375" y="720800"/>
            <a:ext cx="9007200" cy="442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i="1">
                <a:solidFill>
                  <a:srgbClr val="38761D"/>
                </a:solidFill>
              </a:rPr>
              <a:t>1)</a:t>
            </a:r>
            <a:r>
              <a:rPr lang="ru" sz="1800" b="1" i="1">
                <a:solidFill>
                  <a:srgbClr val="38761D"/>
                </a:solidFill>
              </a:rPr>
              <a:t>не перегружайте позвоночник, не создавайте условий, способствующих повышению давления в межпозвонковых дисках;</a:t>
            </a:r>
            <a:endParaRPr sz="1800" b="1" i="1">
              <a:solidFill>
                <a:srgbClr val="38761D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800" b="1" i="1">
                <a:solidFill>
                  <a:srgbClr val="38761D"/>
                </a:solidFill>
              </a:rPr>
              <a:t>2) ограничьте вертикальные нагрузки;</a:t>
            </a:r>
            <a:endParaRPr sz="1800" b="1" i="1">
              <a:solidFill>
                <a:srgbClr val="38761D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800" b="1" i="1">
                <a:solidFill>
                  <a:srgbClr val="38761D"/>
                </a:solidFill>
              </a:rPr>
              <a:t>3) не делайте резких движений, особенно поворотов туловища при наклоне;</a:t>
            </a:r>
            <a:endParaRPr sz="1800" b="1" i="1">
              <a:solidFill>
                <a:srgbClr val="38761D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800" b="1" i="1">
                <a:solidFill>
                  <a:srgbClr val="38761D"/>
                </a:solidFill>
              </a:rPr>
              <a:t>4) избегайте падений и прыжков с большой высоты, травм и ушибов позвоночника;</a:t>
            </a:r>
            <a:endParaRPr sz="1800" b="1" i="1">
              <a:solidFill>
                <a:srgbClr val="38761D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800" b="1" i="1">
                <a:solidFill>
                  <a:srgbClr val="38761D"/>
                </a:solidFill>
              </a:rPr>
              <a:t>5) чаще меняйте положение тела, держите спину ровно</a:t>
            </a:r>
            <a:endParaRPr sz="1800" b="1" i="1">
              <a:solidFill>
                <a:srgbClr val="38761D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800" b="1" i="1">
                <a:solidFill>
                  <a:srgbClr val="38761D"/>
                </a:solidFill>
              </a:rPr>
              <a:t>6) не следует поднимать груз более 10 кг;</a:t>
            </a:r>
            <a:endParaRPr sz="1800" b="1" i="1">
              <a:solidFill>
                <a:srgbClr val="38761D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ru" sz="1800" b="1" i="1">
                <a:solidFill>
                  <a:srgbClr val="38761D"/>
                </a:solidFill>
              </a:rPr>
              <a:t>7) не поднимайте и не держите тяжелые предметы на вытянутых руках</a:t>
            </a:r>
            <a:endParaRPr sz="1800" b="1" i="1">
              <a:solidFill>
                <a:srgbClr val="38761D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>
            <a:spLocks noGrp="1"/>
          </p:cNvSpPr>
          <p:nvPr>
            <p:ph type="title"/>
          </p:nvPr>
        </p:nvSpPr>
        <p:spPr>
          <a:xfrm>
            <a:off x="265500" y="210500"/>
            <a:ext cx="4045200" cy="878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/>
              <a:t>ПРОЯВЛЕНИЕ ЗАБОЛЕВАНИЯ</a:t>
            </a:r>
            <a:endParaRPr sz="2400"/>
          </a:p>
        </p:txBody>
      </p:sp>
      <p:sp>
        <p:nvSpPr>
          <p:cNvPr id="82" name="Google Shape;82;p17"/>
          <p:cNvSpPr txBox="1">
            <a:spLocks noGrp="1"/>
          </p:cNvSpPr>
          <p:nvPr>
            <p:ph type="subTitle" idx="1"/>
          </p:nvPr>
        </p:nvSpPr>
        <p:spPr>
          <a:xfrm>
            <a:off x="102450" y="1391125"/>
            <a:ext cx="4371300" cy="386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83" name="Google Shape;83;p17"/>
          <p:cNvSpPr txBox="1">
            <a:spLocks noGrp="1"/>
          </p:cNvSpPr>
          <p:nvPr>
            <p:ph type="body" idx="2"/>
          </p:nvPr>
        </p:nvSpPr>
        <p:spPr>
          <a:xfrm>
            <a:off x="4572000" y="-370700"/>
            <a:ext cx="4674900" cy="551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>
                <a:solidFill>
                  <a:srgbClr val="0C343D"/>
                </a:solidFill>
              </a:rPr>
              <a:t>-</a:t>
            </a:r>
            <a:r>
              <a:rPr lang="ru" sz="1400" b="1">
                <a:solidFill>
                  <a:srgbClr val="0C343D"/>
                </a:solidFill>
              </a:rPr>
              <a:t>постоянные ноющие боли в спине, чувство онемения и ломоты в конечностях;</a:t>
            </a:r>
            <a:endParaRPr sz="1400" b="1">
              <a:solidFill>
                <a:srgbClr val="0C343D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400" b="1">
                <a:solidFill>
                  <a:srgbClr val="0C343D"/>
                </a:solidFill>
              </a:rPr>
              <a:t>-усиление болей при резких движениях, физической нагрузке, кашле и чихании,поднятии тяжестей;</a:t>
            </a:r>
            <a:endParaRPr sz="1400" b="1">
              <a:solidFill>
                <a:srgbClr val="0C343D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400" b="1">
                <a:solidFill>
                  <a:srgbClr val="0C343D"/>
                </a:solidFill>
              </a:rPr>
              <a:t>-уменьшение объема движений, спазмы мышц;</a:t>
            </a:r>
            <a:endParaRPr sz="1400" b="1">
              <a:solidFill>
                <a:srgbClr val="0C343D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400" b="1">
                <a:solidFill>
                  <a:srgbClr val="0C343D"/>
                </a:solidFill>
              </a:rPr>
              <a:t>-при остеохондрозе шейного отдела-боли в руках, плечах, головные боли, шум в голове, головокружение;</a:t>
            </a:r>
            <a:endParaRPr sz="1400" b="1">
              <a:solidFill>
                <a:srgbClr val="0C343D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400" b="1">
                <a:solidFill>
                  <a:srgbClr val="0C343D"/>
                </a:solidFill>
              </a:rPr>
              <a:t>-при остеохондрозе грудного отдела-боль в грудной клетке, в области сердца и др.внутренних органах;</a:t>
            </a:r>
            <a:endParaRPr sz="1400" b="1">
              <a:solidFill>
                <a:srgbClr val="0C343D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ru" sz="1400" b="1">
                <a:solidFill>
                  <a:srgbClr val="0C343D"/>
                </a:solidFill>
              </a:rPr>
              <a:t>- при остеохондрозе пояснично-крестцового отдела-боль в пояснице, отдающая в крестец, нижние конечности, иногда в органы малого таза.</a:t>
            </a:r>
            <a:endParaRPr sz="1400" b="1">
              <a:solidFill>
                <a:srgbClr val="0C343D"/>
              </a:solidFill>
            </a:endParaRPr>
          </a:p>
        </p:txBody>
      </p:sp>
      <p:pic>
        <p:nvPicPr>
          <p:cNvPr id="84" name="Google Shape;8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10625" y="3279675"/>
            <a:ext cx="2663125" cy="1863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3825" y="967950"/>
            <a:ext cx="1626795" cy="214888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36725" y="1153961"/>
            <a:ext cx="1373975" cy="2060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8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65670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i="1" dirty="0"/>
              <a:t>      </a:t>
            </a:r>
            <a:r>
              <a:rPr lang="ru" sz="1700" b="1" i="1" dirty="0">
                <a:solidFill>
                  <a:srgbClr val="A61C00"/>
                </a:solidFill>
              </a:rPr>
              <a:t>Комплекс физических упражнений для самостоятельных занятий.</a:t>
            </a:r>
            <a:endParaRPr sz="1700" b="1" i="1">
              <a:solidFill>
                <a:srgbClr val="A61C00"/>
              </a:solidFill>
            </a:endParaRPr>
          </a:p>
        </p:txBody>
      </p:sp>
      <p:sp>
        <p:nvSpPr>
          <p:cNvPr id="92" name="Google Shape;92;p18"/>
          <p:cNvSpPr txBox="1">
            <a:spLocks noGrp="1"/>
          </p:cNvSpPr>
          <p:nvPr>
            <p:ph type="body" idx="1"/>
          </p:nvPr>
        </p:nvSpPr>
        <p:spPr>
          <a:xfrm>
            <a:off x="61775" y="565265"/>
            <a:ext cx="9022800" cy="475843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38761D"/>
              </a:buClr>
              <a:buSzPts val="1700"/>
              <a:buAutoNum type="arabicParenR"/>
            </a:pPr>
            <a:r>
              <a:rPr lang="ru" sz="1700" dirty="0">
                <a:solidFill>
                  <a:srgbClr val="38761D"/>
                </a:solidFill>
              </a:rPr>
              <a:t>Надавите лбом на ладонь и напрягите мышцы шеи.Упражнение выполните 3 раза по 7 секунд. Затем на ладонь надавите затылком также 3 раза по 7 секунд.</a:t>
            </a:r>
            <a:endParaRPr sz="1700">
              <a:solidFill>
                <a:srgbClr val="38761D"/>
              </a:solidFill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38761D"/>
              </a:buClr>
              <a:buSzPts val="1700"/>
              <a:buAutoNum type="arabicParenR"/>
            </a:pPr>
            <a:r>
              <a:rPr lang="ru" sz="1700" dirty="0">
                <a:solidFill>
                  <a:srgbClr val="38761D"/>
                </a:solidFill>
              </a:rPr>
              <a:t>Напрягая мышцы шеи, надавите левым виском на левую ладонь(3 раза по 7 секунд), а затем правым виском надавите на правую ладонь( 3 раза по 7 секунд)</a:t>
            </a:r>
            <a:endParaRPr sz="1700">
              <a:solidFill>
                <a:srgbClr val="38761D"/>
              </a:solidFill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38761D"/>
              </a:buClr>
              <a:buSzPts val="1700"/>
              <a:buAutoNum type="arabicParenR"/>
            </a:pPr>
            <a:r>
              <a:rPr lang="ru" sz="1700" dirty="0">
                <a:solidFill>
                  <a:srgbClr val="38761D"/>
                </a:solidFill>
              </a:rPr>
              <a:t>Голову слегка запрокиньте назад. Преодолевая сопротивление мышц шеи, прижмите подбородок к яремной ямке. Выполните упражнение  не менее 5 раз.</a:t>
            </a:r>
            <a:endParaRPr sz="1700">
              <a:solidFill>
                <a:srgbClr val="38761D"/>
              </a:solidFill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38761D"/>
              </a:buClr>
              <a:buSzPts val="1700"/>
              <a:buAutoNum type="arabicParenR"/>
            </a:pPr>
            <a:r>
              <a:rPr lang="ru" sz="1700" dirty="0">
                <a:solidFill>
                  <a:srgbClr val="38761D"/>
                </a:solidFill>
              </a:rPr>
              <a:t>Голову и плечи держите прямо. Медленно поверните голову максимально вправо(5 раз) .Столько же раз выполните движение влево.</a:t>
            </a:r>
            <a:endParaRPr sz="1700">
              <a:solidFill>
                <a:srgbClr val="38761D"/>
              </a:solidFill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38761D"/>
              </a:buClr>
              <a:buSzPts val="1700"/>
              <a:buAutoNum type="arabicParenR"/>
            </a:pPr>
            <a:r>
              <a:rPr lang="ru" sz="1700" dirty="0">
                <a:solidFill>
                  <a:srgbClr val="38761D"/>
                </a:solidFill>
              </a:rPr>
              <a:t>Подбородок опустите к шее. Поверните голову сначала 5 раз вправо, а затем 5 раз влево.</a:t>
            </a:r>
            <a:endParaRPr sz="1700">
              <a:solidFill>
                <a:srgbClr val="38761D"/>
              </a:solidFill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38761D"/>
              </a:buClr>
              <a:buSzPts val="1700"/>
              <a:buAutoNum type="arabicParenR"/>
            </a:pPr>
            <a:r>
              <a:rPr lang="ru" sz="1700" dirty="0">
                <a:solidFill>
                  <a:srgbClr val="38761D"/>
                </a:solidFill>
              </a:rPr>
              <a:t>Голову запрокиньте назад. Постарайтесь коснуться правым ухом правого плеча(5 раз). выполните это движение, стараясь левым ухом коснуться левого плеча( 5 раз).</a:t>
            </a:r>
            <a:endParaRPr sz="1700">
              <a:solidFill>
                <a:srgbClr val="38761D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100" dirty="0">
                <a:solidFill>
                  <a:srgbClr val="38761D"/>
                </a:solidFill>
                <a:latin typeface="Impact"/>
                <a:ea typeface="Impact"/>
                <a:cs typeface="Impact"/>
                <a:sym typeface="Impact"/>
              </a:rPr>
              <a:t>    ЭТИ УПРАЖНЕНИЯ РЕКОМЕНДОВАНЫ ДЛЯ ШЕЙНОГО ОТДЕЛА ПОЗВОНОЧНИКА.</a:t>
            </a:r>
            <a:endParaRPr sz="2100">
              <a:solidFill>
                <a:srgbClr val="38761D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1700">
              <a:solidFill>
                <a:srgbClr val="38761D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17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9"/>
          <p:cNvSpPr txBox="1">
            <a:spLocks noGrp="1"/>
          </p:cNvSpPr>
          <p:nvPr>
            <p:ph type="title"/>
          </p:nvPr>
        </p:nvSpPr>
        <p:spPr>
          <a:xfrm>
            <a:off x="311700" y="173900"/>
            <a:ext cx="8520600" cy="55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CC0000"/>
                </a:solidFill>
                <a:latin typeface="Impact"/>
                <a:ea typeface="Impact"/>
                <a:cs typeface="Impact"/>
                <a:sym typeface="Impact"/>
              </a:rPr>
              <a:t>Упражнения для грудного отдела позвоночника</a:t>
            </a:r>
            <a:endParaRPr>
              <a:solidFill>
                <a:srgbClr val="CC000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98" name="Google Shape;98;p19"/>
          <p:cNvSpPr txBox="1">
            <a:spLocks noGrp="1"/>
          </p:cNvSpPr>
          <p:nvPr>
            <p:ph type="body" idx="1"/>
          </p:nvPr>
        </p:nvSpPr>
        <p:spPr>
          <a:xfrm>
            <a:off x="183050" y="732200"/>
            <a:ext cx="8850000" cy="434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B45F06"/>
              </a:buClr>
              <a:buSzPts val="1600"/>
              <a:buFont typeface="Georgia"/>
              <a:buAutoNum type="arabicParenR"/>
            </a:pPr>
            <a:r>
              <a:rPr lang="ru" sz="1600" b="1" i="1">
                <a:solidFill>
                  <a:srgbClr val="B45F06"/>
                </a:solidFill>
                <a:latin typeface="Georgia"/>
                <a:ea typeface="Georgia"/>
                <a:cs typeface="Georgia"/>
                <a:sym typeface="Georgia"/>
              </a:rPr>
              <a:t>И.п.-делая вдох, встаньте прямо, руки вниз, ноги вместе. Вытяните руки вверх-вдох. Прогнитесь назад и сделайте глубокий вдох. Затем опустите руки, наклонитесь вперед, чуть округлив спину, опустите плечи и голову-выдох. Повторите 8-10 раз.</a:t>
            </a:r>
            <a:endParaRPr sz="1600" b="1" i="1">
              <a:solidFill>
                <a:srgbClr val="B45F06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134F5C"/>
              </a:buClr>
              <a:buSzPts val="1600"/>
              <a:buFont typeface="Georgia"/>
              <a:buAutoNum type="arabicParenR"/>
            </a:pPr>
            <a:r>
              <a:rPr lang="ru" sz="1600" b="1" i="1">
                <a:solidFill>
                  <a:srgbClr val="134F5C"/>
                </a:solidFill>
                <a:latin typeface="Georgia"/>
                <a:ea typeface="Georgia"/>
                <a:cs typeface="Georgia"/>
                <a:sym typeface="Georgia"/>
              </a:rPr>
              <a:t>И.п.-сидя на стуле. Заведите руки за голову-вдох, максимально прогнитесь назад 3-5 раз, опираясь лопатками о спинку стула-выдох.</a:t>
            </a:r>
            <a:endParaRPr sz="1600" b="1" i="1">
              <a:solidFill>
                <a:srgbClr val="134F5C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38761D"/>
              </a:buClr>
              <a:buSzPts val="1600"/>
              <a:buFont typeface="Georgia"/>
              <a:buAutoNum type="arabicParenR"/>
            </a:pPr>
            <a:r>
              <a:rPr lang="ru" sz="1600" b="1" i="1">
                <a:solidFill>
                  <a:srgbClr val="38761D"/>
                </a:solidFill>
                <a:latin typeface="Georgia"/>
                <a:ea typeface="Georgia"/>
                <a:cs typeface="Georgia"/>
                <a:sym typeface="Georgia"/>
              </a:rPr>
              <a:t>И.п.-встаньте на четвереньки. Максимально прогните спину и задержитесь на 2-3 секунды в этом положении. Голову держите прямо. Дыхание произвольное. Повторите упражнение 5-7 раз.</a:t>
            </a:r>
            <a:endParaRPr sz="1600" b="1" i="1">
              <a:solidFill>
                <a:srgbClr val="38761D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A64D79"/>
              </a:buClr>
              <a:buSzPts val="1600"/>
              <a:buFont typeface="Georgia"/>
              <a:buAutoNum type="arabicParenR"/>
            </a:pPr>
            <a:r>
              <a:rPr lang="ru" sz="1600" b="1" i="1">
                <a:solidFill>
                  <a:srgbClr val="A64D79"/>
                </a:solidFill>
                <a:latin typeface="Georgia"/>
                <a:ea typeface="Georgia"/>
                <a:cs typeface="Georgia"/>
                <a:sym typeface="Georgia"/>
              </a:rPr>
              <a:t>И.п.-лягте на живот и упритесь руками в пол. Силой максимально прогнитесь назад, стараясь оторвать корпус от пола. Дыхание произвольное.Повторите упражнение 5-8 раз.</a:t>
            </a:r>
            <a:endParaRPr sz="1600" b="1" i="1">
              <a:solidFill>
                <a:srgbClr val="A64D79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1155CC"/>
              </a:buClr>
              <a:buSzPts val="1600"/>
              <a:buFont typeface="Georgia"/>
              <a:buAutoNum type="arabicParenR"/>
            </a:pPr>
            <a:r>
              <a:rPr lang="ru" sz="1600" b="1" i="1">
                <a:solidFill>
                  <a:srgbClr val="1155CC"/>
                </a:solidFill>
                <a:latin typeface="Georgia"/>
                <a:ea typeface="Georgia"/>
                <a:cs typeface="Georgia"/>
                <a:sym typeface="Georgia"/>
              </a:rPr>
              <a:t>И.п.-лежа на животе, руки вдоль тела.Прогнитесь в грудном отделе позвоночника, пытаясь максимально поднять вверх голову и ноги. Дыхание произвольное. Упражнение повторите 5-8 раз.</a:t>
            </a:r>
            <a:endParaRPr sz="1600" b="1" i="1">
              <a:solidFill>
                <a:srgbClr val="1155CC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>
            <a:spLocks noGrp="1"/>
          </p:cNvSpPr>
          <p:nvPr>
            <p:ph type="title"/>
          </p:nvPr>
        </p:nvSpPr>
        <p:spPr>
          <a:xfrm>
            <a:off x="311700" y="54925"/>
            <a:ext cx="8520600" cy="88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Lobster"/>
                <a:ea typeface="Lobster"/>
                <a:cs typeface="Lobster"/>
                <a:sym typeface="Lobster"/>
              </a:rPr>
              <a:t>Физические упражнения для поясничного отдела </a:t>
            </a:r>
            <a:endParaRPr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Lobster"/>
                <a:ea typeface="Lobster"/>
                <a:cs typeface="Lobster"/>
                <a:sym typeface="Lobster"/>
              </a:rPr>
              <a:t>                            позвоночника.</a:t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04" name="Google Shape;104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74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05" name="Google Shape;10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4525" y="3371924"/>
            <a:ext cx="1243350" cy="1493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01521" y="1152487"/>
            <a:ext cx="1811628" cy="18116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363275" y="2749025"/>
            <a:ext cx="3409826" cy="22732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70700" y="1287150"/>
            <a:ext cx="2532775" cy="1740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2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026099" y="3063087"/>
            <a:ext cx="3215222" cy="19591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1"/>
          <p:cNvSpPr txBox="1">
            <a:spLocks noGrp="1"/>
          </p:cNvSpPr>
          <p:nvPr>
            <p:ph type="title"/>
          </p:nvPr>
        </p:nvSpPr>
        <p:spPr>
          <a:xfrm>
            <a:off x="311700" y="72075"/>
            <a:ext cx="8520600" cy="54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Oswald"/>
                <a:ea typeface="Oswald"/>
                <a:cs typeface="Oswald"/>
                <a:sym typeface="Oswald"/>
              </a:rPr>
              <a:t>Комплекс упражнений направлен на укрепление мышц спины</a:t>
            </a:r>
            <a:endParaRPr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15" name="Google Shape;115;p21"/>
          <p:cNvSpPr txBox="1">
            <a:spLocks noGrp="1"/>
          </p:cNvSpPr>
          <p:nvPr>
            <p:ph type="body" idx="1"/>
          </p:nvPr>
        </p:nvSpPr>
        <p:spPr>
          <a:xfrm>
            <a:off x="0" y="565266"/>
            <a:ext cx="9144000" cy="46656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1700"/>
              <a:buAutoNum type="arabicParenR"/>
            </a:pPr>
            <a:r>
              <a:rPr lang="ru" sz="1700" b="1" dirty="0">
                <a:solidFill>
                  <a:srgbClr val="CC0000"/>
                </a:solidFill>
              </a:rPr>
              <a:t>Вис или полувис в течение 70 сек. на перекладине, которую можно прибить над дверью.</a:t>
            </a:r>
            <a:endParaRPr sz="1700" b="1">
              <a:solidFill>
                <a:srgbClr val="CC0000"/>
              </a:solidFill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1700"/>
              <a:buAutoNum type="arabicParenR"/>
            </a:pPr>
            <a:r>
              <a:rPr lang="ru" sz="1700" b="1" dirty="0">
                <a:solidFill>
                  <a:srgbClr val="CC0000"/>
                </a:solidFill>
              </a:rPr>
              <a:t>И.п.-стоя, руки на бедрах. Наклоны вперед, назад, вправо, влево. Повторить по 10 раз в каждую сторону.</a:t>
            </a:r>
            <a:endParaRPr sz="1700" b="1">
              <a:solidFill>
                <a:srgbClr val="CC0000"/>
              </a:solidFill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1700"/>
              <a:buAutoNum type="arabicParenR"/>
            </a:pPr>
            <a:r>
              <a:rPr lang="ru" sz="1700" b="1" dirty="0">
                <a:solidFill>
                  <a:srgbClr val="CC0000"/>
                </a:solidFill>
              </a:rPr>
              <a:t>И.п.-стоя, руки на бедрах. Движение тазом вперед, назад. Повторите по 10 раз в каждую сторону.</a:t>
            </a:r>
            <a:endParaRPr sz="1700" b="1">
              <a:solidFill>
                <a:srgbClr val="CC0000"/>
              </a:solidFill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1700"/>
              <a:buAutoNum type="arabicParenR"/>
            </a:pPr>
            <a:r>
              <a:rPr lang="ru" sz="1700" b="1" dirty="0">
                <a:solidFill>
                  <a:srgbClr val="CC0000"/>
                </a:solidFill>
              </a:rPr>
              <a:t>И.п.- стоя на коленях, упор прямыми руками в пол. Сложитесь как перочинный ножик, затем вернитесь в исходное положение. Повторите 15-20 раз.</a:t>
            </a:r>
            <a:endParaRPr sz="1700" b="1">
              <a:solidFill>
                <a:srgbClr val="CC0000"/>
              </a:solidFill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1700"/>
              <a:buAutoNum type="arabicParenR"/>
            </a:pPr>
            <a:r>
              <a:rPr lang="ru" sz="1700" b="1" dirty="0">
                <a:solidFill>
                  <a:srgbClr val="CC0000"/>
                </a:solidFill>
              </a:rPr>
              <a:t>И.п.-лежа на животе, упор согнутыми руками в пол. Выпрямите руки, отожмитесь от пола, не отрывая ног. Повторите 10-15 раз.</a:t>
            </a:r>
            <a:endParaRPr sz="1700" b="1">
              <a:solidFill>
                <a:srgbClr val="CC0000"/>
              </a:solidFill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1700"/>
              <a:buAutoNum type="arabicParenR"/>
            </a:pPr>
            <a:r>
              <a:rPr lang="ru" sz="1700" b="1" dirty="0">
                <a:solidFill>
                  <a:srgbClr val="CC0000"/>
                </a:solidFill>
              </a:rPr>
              <a:t>И.п.-стоя на коленях, упор прямыми руками в пол. Максимально прогните спину вверх, вернитесь в и.п. Повторите 10-15 раз.</a:t>
            </a:r>
            <a:endParaRPr sz="1700" b="1">
              <a:solidFill>
                <a:srgbClr val="CC0000"/>
              </a:solidFill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1700"/>
              <a:buAutoNum type="arabicParenR"/>
            </a:pPr>
            <a:r>
              <a:rPr lang="ru" sz="1700" b="1" dirty="0">
                <a:solidFill>
                  <a:srgbClr val="CC0000"/>
                </a:solidFill>
              </a:rPr>
              <a:t>И.п.-лежа на спине.Прижмите согнутые в коленях ноги к груди. Повторите 10-15 раз.</a:t>
            </a:r>
            <a:endParaRPr sz="1700" b="1">
              <a:solidFill>
                <a:srgbClr val="CC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2"/>
          <p:cNvSpPr txBox="1">
            <a:spLocks noGrp="1"/>
          </p:cNvSpPr>
          <p:nvPr>
            <p:ph type="title"/>
          </p:nvPr>
        </p:nvSpPr>
        <p:spPr>
          <a:xfrm>
            <a:off x="311700" y="154450"/>
            <a:ext cx="8520600" cy="93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274E13"/>
                </a:solidFill>
                <a:latin typeface="Lobster"/>
                <a:ea typeface="Lobster"/>
                <a:cs typeface="Lobster"/>
                <a:sym typeface="Lobster"/>
              </a:rPr>
              <a:t>УХОД ПРИ ЗАБОЛЕВАНИЯХ ОРГАНОВ ДВИЖЕНИЯ</a:t>
            </a:r>
            <a:endParaRPr>
              <a:solidFill>
                <a:srgbClr val="274E13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274E13"/>
                </a:solidFill>
                <a:latin typeface="Lobster"/>
                <a:ea typeface="Lobster"/>
                <a:cs typeface="Lobster"/>
                <a:sym typeface="Lobster"/>
              </a:rPr>
              <a:t>                                И  ОПОРЫ</a:t>
            </a:r>
            <a:endParaRPr>
              <a:solidFill>
                <a:srgbClr val="274E13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21" name="Google Shape;121;p22"/>
          <p:cNvSpPr txBox="1">
            <a:spLocks noGrp="1"/>
          </p:cNvSpPr>
          <p:nvPr>
            <p:ph type="body" idx="1"/>
          </p:nvPr>
        </p:nvSpPr>
        <p:spPr>
          <a:xfrm>
            <a:off x="154450" y="1152475"/>
            <a:ext cx="8835000" cy="383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1155CC"/>
                </a:solidFill>
              </a:rPr>
              <a:t>*Контроль за регулярным приемом лекарств.</a:t>
            </a:r>
            <a:endParaRPr b="1">
              <a:solidFill>
                <a:srgbClr val="1155CC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1155CC"/>
                </a:solidFill>
              </a:rPr>
              <a:t>*Ограничить физическую нагрузку, особенно в период обострений.</a:t>
            </a:r>
            <a:endParaRPr b="1">
              <a:solidFill>
                <a:srgbClr val="1155CC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1155CC"/>
                </a:solidFill>
              </a:rPr>
              <a:t>*Создание удобного положения в кровати.</a:t>
            </a:r>
            <a:endParaRPr b="1">
              <a:solidFill>
                <a:srgbClr val="1155CC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1155CC"/>
                </a:solidFill>
              </a:rPr>
              <a:t>*Избегать переохлаждения,носить теплую одежду.</a:t>
            </a:r>
            <a:endParaRPr b="1">
              <a:solidFill>
                <a:srgbClr val="1155CC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1155CC"/>
                </a:solidFill>
              </a:rPr>
              <a:t>*Избегать длительной ходьбы, длительного стояния, спусков и подъемов.</a:t>
            </a:r>
            <a:endParaRPr b="1">
              <a:solidFill>
                <a:srgbClr val="1155CC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1155CC"/>
                </a:solidFill>
              </a:rPr>
              <a:t>*Обувь должна быть удобной,по размеру, из натуральной кожи, с мягкой подошвой и с невысокой платформой.</a:t>
            </a:r>
            <a:endParaRPr b="1">
              <a:solidFill>
                <a:srgbClr val="1155CC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ru" b="1">
                <a:solidFill>
                  <a:srgbClr val="1155CC"/>
                </a:solidFill>
              </a:rPr>
              <a:t>*Выполнять лечебную гимнастику в период уменьшения болей.</a:t>
            </a:r>
            <a:endParaRPr b="1">
              <a:solidFill>
                <a:srgbClr val="1155CC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3"/>
          <p:cNvSpPr txBox="1">
            <a:spLocks noGrp="1"/>
          </p:cNvSpPr>
          <p:nvPr>
            <p:ph type="title"/>
          </p:nvPr>
        </p:nvSpPr>
        <p:spPr>
          <a:xfrm>
            <a:off x="311700" y="195650"/>
            <a:ext cx="8520600" cy="87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/>
              <a:t>Снижение веса. Контроль за диетой больного. В диете должно содержаться достаточное количество белка, антиоксидантов и микроэлементов, а также растительной клетчатки. Больше употреблять овощей и фруктов.</a:t>
            </a:r>
            <a:endParaRPr sz="1700"/>
          </a:p>
        </p:txBody>
      </p:sp>
      <p:pic>
        <p:nvPicPr>
          <p:cNvPr id="128" name="Google Shape;128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8269" y="1163781"/>
            <a:ext cx="7590041" cy="3755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4"/>
          <p:cNvSpPr txBox="1">
            <a:spLocks noGrp="1"/>
          </p:cNvSpPr>
          <p:nvPr>
            <p:ph type="title"/>
          </p:nvPr>
        </p:nvSpPr>
        <p:spPr>
          <a:xfrm>
            <a:off x="113275" y="205950"/>
            <a:ext cx="8876400" cy="478999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85200C"/>
              </a:buClr>
              <a:buSzPts val="1700"/>
              <a:buChar char="●"/>
            </a:pPr>
            <a:r>
              <a:rPr lang="ru" sz="1700" b="1" dirty="0">
                <a:solidFill>
                  <a:srgbClr val="85200C"/>
                </a:solidFill>
              </a:rPr>
              <a:t>Нельзя выполнять упражнения резко, т.к. при этом происходит усиление боли и рефлекторный спазм мышц, что усиливает боль.</a:t>
            </a:r>
            <a:endParaRPr sz="1700" b="1">
              <a:solidFill>
                <a:srgbClr val="85200C"/>
              </a:solidFill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85200C"/>
              </a:buClr>
              <a:buSzPts val="1700"/>
              <a:buChar char="●"/>
            </a:pPr>
            <a:r>
              <a:rPr lang="ru" sz="1700" b="1" dirty="0">
                <a:solidFill>
                  <a:srgbClr val="85200C"/>
                </a:solidFill>
              </a:rPr>
              <a:t>Для расслабления мышц рекомендовать плавание в теплой воде. рекомендуется занятие водной аэробикой, поездки на велосипеде, ходьба.</a:t>
            </a:r>
            <a:endParaRPr sz="1700" b="1">
              <a:solidFill>
                <a:srgbClr val="85200C"/>
              </a:solidFill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85200C"/>
              </a:buClr>
              <a:buSzPts val="1700"/>
              <a:buChar char="●"/>
            </a:pPr>
            <a:r>
              <a:rPr lang="ru" sz="1700" b="1" dirty="0">
                <a:solidFill>
                  <a:srgbClr val="85200C"/>
                </a:solidFill>
              </a:rPr>
              <a:t>Научить больного самостоятельно разрабатывать пораженные суставы.</a:t>
            </a:r>
            <a:endParaRPr sz="1700" b="1">
              <a:solidFill>
                <a:srgbClr val="85200C"/>
              </a:solidFill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85200C"/>
              </a:buClr>
              <a:buSzPts val="1700"/>
              <a:buChar char="●"/>
            </a:pPr>
            <a:r>
              <a:rPr lang="ru" sz="1700" b="1" dirty="0">
                <a:solidFill>
                  <a:srgbClr val="85200C"/>
                </a:solidFill>
              </a:rPr>
              <a:t>Пользоваться тростью, костылями, наколенниками, при необходимости ортопедической обувью, эластичными бинтами для фиксации суставов.</a:t>
            </a:r>
            <a:endParaRPr sz="1700" b="1">
              <a:solidFill>
                <a:srgbClr val="85200C"/>
              </a:solidFill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85200C"/>
              </a:buClr>
              <a:buSzPts val="1700"/>
              <a:buChar char="●"/>
            </a:pPr>
            <a:r>
              <a:rPr lang="ru" sz="1700" b="1" dirty="0">
                <a:solidFill>
                  <a:srgbClr val="85200C"/>
                </a:solidFill>
              </a:rPr>
              <a:t>Приспособить к кровати поручни или кронштейн, помогающие садиться и ложиться.</a:t>
            </a:r>
            <a:endParaRPr sz="1700" b="1">
              <a:solidFill>
                <a:srgbClr val="85200C"/>
              </a:solidFill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85200C"/>
              </a:buClr>
              <a:buSzPts val="1700"/>
              <a:buChar char="●"/>
            </a:pPr>
            <a:r>
              <a:rPr lang="ru" sz="1700" b="1" dirty="0">
                <a:solidFill>
                  <a:srgbClr val="85200C"/>
                </a:solidFill>
              </a:rPr>
              <a:t>Проводить регулярные осмотры пораженных суставов, чтобы определить степень ограничения подвижности.</a:t>
            </a:r>
            <a:endParaRPr sz="1700" b="1">
              <a:solidFill>
                <a:srgbClr val="85200C"/>
              </a:solidFill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85200C"/>
              </a:buClr>
              <a:buSzPts val="1700"/>
              <a:buChar char="●"/>
            </a:pPr>
            <a:r>
              <a:rPr lang="ru" sz="1700" b="1" dirty="0">
                <a:solidFill>
                  <a:srgbClr val="85200C"/>
                </a:solidFill>
              </a:rPr>
              <a:t>Оказывать психологическую поддержку больному, привлекать к посильной трудовой деятельности.</a:t>
            </a:r>
            <a:endParaRPr sz="1700" b="1">
              <a:solidFill>
                <a:srgbClr val="85200C"/>
              </a:solidFill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85200C"/>
              </a:buClr>
              <a:buSzPts val="1700"/>
              <a:buChar char="●"/>
            </a:pPr>
            <a:r>
              <a:rPr lang="ru" sz="1700" b="1" dirty="0">
                <a:solidFill>
                  <a:srgbClr val="85200C"/>
                </a:solidFill>
              </a:rPr>
              <a:t>исключить труд, связанный с длительным пребыванием на ногах, вибрацией, в холодных и влажных помещениях.</a:t>
            </a:r>
            <a:endParaRPr sz="1700" b="1">
              <a:solidFill>
                <a:srgbClr val="85200C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>
              <a:solidFill>
                <a:srgbClr val="85200C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 dirty="0">
                <a:solidFill>
                  <a:srgbClr val="85200C"/>
                </a:solidFill>
              </a:rPr>
              <a:t>))))))))))))))))))))))))))))))))))))))))))))))))))))))))))))))))))))))))))))))))))))))))))))))))))))))))))))))))))))))))</a:t>
            </a:r>
            <a:endParaRPr sz="1700" b="1">
              <a:solidFill>
                <a:srgbClr val="85200C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741B47"/>
                </a:solidFill>
              </a:rPr>
              <a:t>ЛИТЕРАТУРА:</a:t>
            </a:r>
            <a:endParaRPr b="1">
              <a:solidFill>
                <a:srgbClr val="741B47"/>
              </a:solidFill>
            </a:endParaRPr>
          </a:p>
        </p:txBody>
      </p:sp>
      <p:sp>
        <p:nvSpPr>
          <p:cNvPr id="140" name="Google Shape;140;p2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b="1" dirty="0" smtClean="0">
                <a:solidFill>
                  <a:srgbClr val="274E13"/>
                </a:solidFill>
              </a:rPr>
              <a:t>1</a:t>
            </a:r>
            <a:r>
              <a:rPr lang="ru" b="1" dirty="0" smtClean="0">
                <a:solidFill>
                  <a:srgbClr val="274E13"/>
                </a:solidFill>
              </a:rPr>
              <a:t>.Учебное </a:t>
            </a:r>
            <a:r>
              <a:rPr lang="ru" b="1" dirty="0">
                <a:solidFill>
                  <a:srgbClr val="274E13"/>
                </a:solidFill>
              </a:rPr>
              <a:t>пособие для слушателей “Обучение навыкам ухода” 2011г.</a:t>
            </a:r>
            <a:endParaRPr b="1"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b="1">
              <a:solidFill>
                <a:srgbClr val="274E13"/>
              </a:solidFill>
            </a:endParaRPr>
          </a:p>
        </p:txBody>
      </p:sp>
      <p:pic>
        <p:nvPicPr>
          <p:cNvPr id="141" name="Google Shape;141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19200" y="2105775"/>
            <a:ext cx="3382025" cy="292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45775" y="2282725"/>
            <a:ext cx="2717300" cy="274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11700" y="490451"/>
            <a:ext cx="8520600" cy="4078424"/>
          </a:xfrm>
        </p:spPr>
        <p:txBody>
          <a:bodyPr/>
          <a:lstStyle/>
          <a:p>
            <a:pPr algn="ctr"/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1050</Words>
  <PresentationFormat>Экран (16:9)</PresentationFormat>
  <Paragraphs>78</Paragraphs>
  <Slides>14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3" baseType="lpstr">
      <vt:lpstr>Arial</vt:lpstr>
      <vt:lpstr>Pacifico</vt:lpstr>
      <vt:lpstr>Times New Roman</vt:lpstr>
      <vt:lpstr>Comfortaa</vt:lpstr>
      <vt:lpstr>Impact</vt:lpstr>
      <vt:lpstr>Lobster</vt:lpstr>
      <vt:lpstr>Georgia</vt:lpstr>
      <vt:lpstr>Oswald</vt:lpstr>
      <vt:lpstr>Simple Light</vt:lpstr>
      <vt:lpstr>ГАУ «КЦСОН города  Каменска-Уральского»   ШПВ     по  направлению :   ОБУЧЕНИЕ  НАВЫКАМ  УХОДА     тема: «Уход за пожилыми людьми при заболеваниях органов движения и опоры».   Руководитель : специалист по социальной  работе  - Соломеина А.А.   </vt:lpstr>
      <vt:lpstr>ОСТЕОХОНДРОЗ-причины заболевания</vt:lpstr>
      <vt:lpstr>ОСНОВНЫЕ ПРИЧИНЫ РАЗВИТИЯ ОСТЕОХОНДРОЗА</vt:lpstr>
      <vt:lpstr>ПРОФИЛАКТИКА ,СОВЕТЫ пожилому пациенту.</vt:lpstr>
      <vt:lpstr>ПРОЯВЛЕНИЕ ЗАБОЛЕВАНИЯ</vt:lpstr>
      <vt:lpstr>      Комплекс физических упражнений для самостоятельных занятий.</vt:lpstr>
      <vt:lpstr>Упражнения для грудного отдела позвоночника</vt:lpstr>
      <vt:lpstr>Физические упражнения для поясничного отдела                              позвоночника.</vt:lpstr>
      <vt:lpstr>Комплекс упражнений направлен на укрепление мышц спины</vt:lpstr>
      <vt:lpstr>УХОД ПРИ ЗАБОЛЕВАНИЯХ ОРГАНОВ ДВИЖЕНИЯ                                 И  ОПОРЫ</vt:lpstr>
      <vt:lpstr>Снижение веса. Контроль за диетой больного. В диете должно содержаться достаточное количество белка, антиоксидантов и микроэлементов, а также растительной клетчатки. Больше употреблять овощей и фруктов.</vt:lpstr>
      <vt:lpstr>Нельзя выполнять упражнения резко, т.к. при этом происходит усиление боли и рефлекторный спазм мышц, что усиливает боль. Для расслабления мышц рекомендовать плавание в теплой воде. рекомендуется занятие водной аэробикой, поездки на велосипеде, ходьба. Научить больного самостоятельно разрабатывать пораженные суставы. Пользоваться тростью, костылями, наколенниками, при необходимости ортопедической обувью, эластичными бинтами для фиксации суставов. Приспособить к кровати поручни или кронштейн, помогающие садиться и ложиться. Проводить регулярные осмотры пораженных суставов, чтобы определить степень ограничения подвижности. Оказывать психологическую поддержку больному, привлекать к посильной трудовой деятельности. исключить труд, связанный с длительным пребыванием на ногах, вибрацией, в холодных и влажных помещениях.  ))))))))))))))))))))))))))))))))))))))))))))))))))))))))))))))))))))))))))))))))))))))))))))))))))))))))))))))))))))))))</vt:lpstr>
      <vt:lpstr>ЛИТЕРАТУРА: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 Каменска-Уральского»  ШПВ     по  направлению :   ОБУЧЕНИЕ  НАВЫКАМ  УХОДА    тема: «Уход за пожилыми людьми при заболеваниях органов движения и опоры».   Руководитель : специалист по социальной  работеСОЛОМЕИНА А.А. </dc:title>
  <cp:lastModifiedBy>Shafikova_GA</cp:lastModifiedBy>
  <cp:revision>3</cp:revision>
  <dcterms:modified xsi:type="dcterms:W3CDTF">2022-03-17T07:08:39Z</dcterms:modified>
</cp:coreProperties>
</file>