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-102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C76262D-77D2-48CC-9F24-1F57778D8C19}" type="datetimeFigureOut">
              <a:rPr lang="ru-RU" smtClean="0"/>
              <a:pPr/>
              <a:t>31.03.2022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F2F9C4-95ED-44BC-BB1E-82D5B9D875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ashural.ru/mesta/permskij-kraj/gora-krestovaya/" TargetMode="External"/><Relationship Id="rId2" Type="http://schemas.openxmlformats.org/officeDocument/2006/relationships/hyperlink" Target="https://nashural.ru/mesta/permskij-kraj/reka-kosva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s://nashural.ru/news/7-glavnyh-dostoprimechatelnostej-gubahi-vernee-37-foto-chto-posmotret/" TargetMode="External"/><Relationship Id="rId4" Type="http://schemas.openxmlformats.org/officeDocument/2006/relationships/hyperlink" Target="https://nashural.ru/article/travel/dostupnyj-ural-staraya-gubaha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nashural.ru/mesta/permskij-kraj/ocher-i-park-permskogo-period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nashural.ru/mesta/top100-ural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0001" y="561861"/>
            <a:ext cx="10572000" cy="2104222"/>
          </a:xfrm>
        </p:spPr>
        <p:txBody>
          <a:bodyPr/>
          <a:lstStyle/>
          <a:p>
            <a:pPr algn="ctr"/>
            <a:r>
              <a:rPr lang="ru-RU" sz="2400" dirty="0" smtClean="0"/>
              <a:t>ГАУ «КЦСОН города Каменска-Уральского»</a:t>
            </a:r>
            <a:br>
              <a:rPr lang="ru-RU" sz="2400" dirty="0" smtClean="0"/>
            </a:br>
            <a:r>
              <a:rPr lang="ru-RU" dirty="0" smtClean="0"/>
              <a:t>тема: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4800" dirty="0" smtClean="0"/>
              <a:t>«Урал – знакомый незнакомец»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8051" y="2677099"/>
            <a:ext cx="10572000" cy="2663250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/>
              <a:t>Руководитель: Специалист по социальной работе           </a:t>
            </a:r>
          </a:p>
          <a:p>
            <a:pPr algn="r"/>
            <a:r>
              <a:rPr lang="ru-RU" sz="2400" dirty="0" smtClean="0"/>
              <a:t>Халтурина А.В.</a:t>
            </a:r>
            <a:endParaRPr lang="ru-RU" sz="2400" dirty="0"/>
          </a:p>
        </p:txBody>
      </p:sp>
      <p:pic>
        <p:nvPicPr>
          <p:cNvPr id="8194" name="Picture 2" descr="Пермский край, город-призрак, Верхняя Губаха, заброшки Урала, заброшенный город, 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60" y="3128790"/>
            <a:ext cx="5343263" cy="35639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45844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971676"/>
            <a:ext cx="12192000" cy="1198720"/>
          </a:xfrm>
        </p:spPr>
        <p:txBody>
          <a:bodyPr>
            <a:normAutofit fontScale="85000" lnSpcReduction="10000"/>
          </a:bodyPr>
          <a:lstStyle/>
          <a:p>
            <a:r>
              <a:rPr lang="ru-RU" sz="2000" b="1" dirty="0"/>
              <a:t>Верхняя</a:t>
            </a:r>
            <a:r>
              <a:rPr lang="ru-RU" sz="2000" dirty="0"/>
              <a:t>, или неофициально, </a:t>
            </a:r>
            <a:r>
              <a:rPr lang="ru-RU" sz="2000" b="1" dirty="0"/>
              <a:t>Старая </a:t>
            </a:r>
            <a:r>
              <a:rPr lang="ru-RU" sz="2000" b="1" dirty="0" err="1"/>
              <a:t>Губаха</a:t>
            </a:r>
            <a:r>
              <a:rPr lang="ru-RU" sz="2000" dirty="0"/>
              <a:t> некогда была достаточно крупным рабочим поселком, близким к тому, чтобы стать угольной столицей </a:t>
            </a:r>
            <a:r>
              <a:rPr lang="ru-RU" sz="2000" b="1" dirty="0"/>
              <a:t>Западного Урала</a:t>
            </a:r>
            <a:r>
              <a:rPr lang="ru-RU" sz="2000" dirty="0"/>
              <a:t>. Однако судьба распорядилась иначе: все, что осталось от ожидаемой столицы сейчас – несколько рассыпающихся, типичных для застройки того времени, 8-квартирных </a:t>
            </a:r>
            <a:r>
              <a:rPr lang="ru-RU" sz="2000" dirty="0" err="1"/>
              <a:t>двухэтажек</a:t>
            </a:r>
            <a:r>
              <a:rPr lang="ru-RU" sz="2000" dirty="0"/>
              <a:t>, руины дворца культуры да несколько улочек.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Ни жив, ни мертв: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город-призрак </a:t>
            </a:r>
            <a:r>
              <a:rPr lang="ru-RU" b="1" dirty="0"/>
              <a:t>Старая </a:t>
            </a:r>
            <a:r>
              <a:rPr lang="ru-RU" b="1" dirty="0" err="1" smtClean="0"/>
              <a:t>Губаха</a:t>
            </a:r>
            <a:endParaRPr lang="ru-RU" b="1" dirty="0"/>
          </a:p>
        </p:txBody>
      </p:sp>
      <p:pic>
        <p:nvPicPr>
          <p:cNvPr id="1026" name="Picture 2" descr="Пермский край, город-призрак, Верхняя Губаха, заброшки Урала, заброшенный город,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248025"/>
            <a:ext cx="7480239" cy="3609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87932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7" y="533399"/>
            <a:ext cx="11649075" cy="1990725"/>
          </a:xfrm>
        </p:spPr>
        <p:txBody>
          <a:bodyPr>
            <a:noAutofit/>
          </a:bodyPr>
          <a:lstStyle/>
          <a:p>
            <a:r>
              <a:rPr lang="ru-RU" sz="1600" dirty="0"/>
              <a:t>В середине XVIII века, недалеко от того места, где </a:t>
            </a:r>
            <a:r>
              <a:rPr lang="ru-RU" sz="1600" b="1" dirty="0" err="1"/>
              <a:t>Губашка</a:t>
            </a:r>
            <a:r>
              <a:rPr lang="ru-RU" sz="1600" dirty="0"/>
              <a:t> впадает в </a:t>
            </a:r>
            <a:r>
              <a:rPr lang="ru-RU" sz="1600" b="1" dirty="0" err="1">
                <a:hlinkClick r:id="rId2"/>
              </a:rPr>
              <a:t>Косьву</a:t>
            </a:r>
            <a:r>
              <a:rPr lang="ru-RU" sz="1600" dirty="0"/>
              <a:t>, на </a:t>
            </a:r>
            <a:r>
              <a:rPr lang="ru-RU" sz="1600" b="1" dirty="0">
                <a:hlinkClick r:id="rId3"/>
              </a:rPr>
              <a:t>горе Крестовой</a:t>
            </a:r>
            <a:r>
              <a:rPr lang="ru-RU" sz="1600" dirty="0"/>
              <a:t> было обнаружено крупное месторождение железной руды. Со временем рудокопы основали небольшую деревню, которая служила пристанью для барж, на которых руду сплавляли вниз по </a:t>
            </a:r>
            <a:r>
              <a:rPr lang="ru-RU" sz="1600" b="1" dirty="0" err="1"/>
              <a:t>Косьве</a:t>
            </a:r>
            <a:r>
              <a:rPr lang="ru-RU" sz="1600" dirty="0"/>
              <a:t>. В первой половине 19 века оказалось, что местность также богата и на каменный уголь. </a:t>
            </a:r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/>
              <a:t>Для </a:t>
            </a:r>
            <a:r>
              <a:rPr lang="ru-RU" sz="1600" dirty="0"/>
              <a:t>оптимизации угледобычи, в 1924 году здесь появляется первая на </a:t>
            </a:r>
            <a:r>
              <a:rPr lang="ru-RU" sz="1600" b="1" dirty="0"/>
              <a:t>Урале</a:t>
            </a:r>
            <a:r>
              <a:rPr lang="ru-RU" sz="1600" dirty="0"/>
              <a:t> и третья в </a:t>
            </a:r>
            <a:r>
              <a:rPr lang="ru-RU" sz="1600" b="1" dirty="0"/>
              <a:t>СССР</a:t>
            </a:r>
            <a:r>
              <a:rPr lang="ru-RU" sz="1600" dirty="0"/>
              <a:t> электростанция – </a:t>
            </a:r>
            <a:r>
              <a:rPr lang="ru-RU" sz="1600" b="1" dirty="0" err="1"/>
              <a:t>Кизеловская</a:t>
            </a:r>
            <a:r>
              <a:rPr lang="ru-RU" sz="1600" b="1" dirty="0"/>
              <a:t> ГРЭС №3</a:t>
            </a:r>
            <a:r>
              <a:rPr lang="ru-RU" sz="1600" dirty="0"/>
              <a:t>. Еще спустя 4 года </a:t>
            </a:r>
            <a:r>
              <a:rPr lang="ru-RU" sz="1600" b="1" dirty="0" err="1"/>
              <a:t>Губаха</a:t>
            </a:r>
            <a:r>
              <a:rPr lang="ru-RU" sz="1600" dirty="0"/>
              <a:t> получает статус поселка городского типа. А в 1936 году в производство пускают первую очередь </a:t>
            </a:r>
            <a:r>
              <a:rPr lang="ru-RU" sz="1600" b="1" dirty="0" err="1"/>
              <a:t>Губахинского</a:t>
            </a:r>
            <a:r>
              <a:rPr lang="ru-RU" sz="1600" b="1" dirty="0"/>
              <a:t> </a:t>
            </a:r>
            <a:r>
              <a:rPr lang="ru-RU" sz="1600" b="1" dirty="0" err="1"/>
              <a:t>коксохимзавода</a:t>
            </a:r>
            <a:r>
              <a:rPr lang="ru-RU" sz="1600" dirty="0"/>
              <a:t>. В 1941 году рабочие поселки </a:t>
            </a:r>
            <a:r>
              <a:rPr lang="ru-RU" sz="1600" b="1" dirty="0" err="1"/>
              <a:t>Губаха</a:t>
            </a:r>
            <a:r>
              <a:rPr lang="ru-RU" sz="1600" dirty="0"/>
              <a:t> и </a:t>
            </a:r>
            <a:r>
              <a:rPr lang="ru-RU" sz="1600" b="1" dirty="0" err="1"/>
              <a:t>Кржижановск</a:t>
            </a:r>
            <a:r>
              <a:rPr lang="ru-RU" sz="1600" dirty="0"/>
              <a:t>, а также </a:t>
            </a:r>
            <a:r>
              <a:rPr lang="ru-RU" sz="1600" b="1" dirty="0"/>
              <a:t>шахты имени Крупской</a:t>
            </a:r>
            <a:r>
              <a:rPr lang="ru-RU" sz="1600" dirty="0"/>
              <a:t> были объединены в </a:t>
            </a:r>
            <a:r>
              <a:rPr lang="ru-RU" sz="1600" b="1" dirty="0"/>
              <a:t>город </a:t>
            </a:r>
            <a:r>
              <a:rPr lang="ru-RU" sz="1600" b="1" dirty="0" err="1"/>
              <a:t>Губаха</a:t>
            </a:r>
            <a:r>
              <a:rPr lang="ru-RU" sz="1600" dirty="0"/>
              <a:t>, центром которого считалась </a:t>
            </a:r>
            <a:r>
              <a:rPr lang="ru-RU" sz="1600" b="1" dirty="0">
                <a:hlinkClick r:id="rId4"/>
              </a:rPr>
              <a:t>Верхняя </a:t>
            </a:r>
            <a:r>
              <a:rPr lang="ru-RU" sz="1600" b="1" dirty="0" err="1">
                <a:hlinkClick r:id="rId4"/>
              </a:rPr>
              <a:t>Губаха</a:t>
            </a:r>
            <a:r>
              <a:rPr lang="ru-RU" sz="1600" dirty="0"/>
              <a:t>. </a:t>
            </a:r>
            <a:endParaRPr lang="ru-RU" sz="16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90524" y="3321172"/>
            <a:ext cx="550545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Однако музыка играла недолго: уже в 1940-е годы территория </a:t>
            </a:r>
            <a:r>
              <a:rPr lang="ru-RU" sz="1400" b="1" dirty="0" smtClean="0"/>
              <a:t>Верхней </a:t>
            </a:r>
            <a:r>
              <a:rPr lang="ru-RU" sz="1400" b="1" dirty="0" err="1" smtClean="0"/>
              <a:t>Губахи</a:t>
            </a:r>
            <a:r>
              <a:rPr lang="ru-RU" sz="1400" dirty="0" smtClean="0"/>
              <a:t> считалась </a:t>
            </a:r>
            <a:r>
              <a:rPr lang="ru-RU" sz="1400" dirty="0" err="1" smtClean="0"/>
              <a:t>малоэкологичным</a:t>
            </a:r>
            <a:r>
              <a:rPr lang="ru-RU" sz="1400" dirty="0" smtClean="0"/>
              <a:t> местом: находящийся в низине, поселок в безветренные дни скапливал на своей территории малополезный для человеческого здоровья «выхлоп» </a:t>
            </a:r>
            <a:r>
              <a:rPr lang="ru-RU" sz="1400" dirty="0" err="1" smtClean="0"/>
              <a:t>коксохимзавода</a:t>
            </a:r>
            <a:r>
              <a:rPr lang="ru-RU" sz="1400" dirty="0" smtClean="0"/>
              <a:t>. Со временем и угольное месторождение становилось все скуднее и скуднее, а в начале 1990-х годов шахты и вовсе закрыли. Нехватка работы и экологические проблемы – верный признак скорого опустения населенного пункта. Кто-то уехал сам, кого-то переселили в современную, или </a:t>
            </a:r>
            <a:r>
              <a:rPr lang="ru-RU" sz="1400" b="1" dirty="0" smtClean="0">
                <a:hlinkClick r:id="rId5"/>
              </a:rPr>
              <a:t>Новую </a:t>
            </a:r>
            <a:r>
              <a:rPr lang="ru-RU" sz="1400" b="1" dirty="0" err="1" smtClean="0">
                <a:hlinkClick r:id="rId5"/>
              </a:rPr>
              <a:t>Губаху</a:t>
            </a:r>
            <a:r>
              <a:rPr lang="ru-RU" sz="1400" dirty="0" smtClean="0"/>
              <a:t>, а поселение получило новый статус – город-призрак. Прогулки по городу-призраку стали любимым развлечением многих </a:t>
            </a:r>
            <a:r>
              <a:rPr lang="ru-RU" sz="1600" dirty="0" smtClean="0"/>
              <a:t>туристов.</a:t>
            </a:r>
            <a:endParaRPr lang="ru-RU" sz="1600" dirty="0"/>
          </a:p>
        </p:txBody>
      </p:sp>
      <p:pic>
        <p:nvPicPr>
          <p:cNvPr id="2050" name="Picture 2" descr="Пермский край, город-призрак, Верхняя Губаха, заброшки Урала, заброшенный город, 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6" y="2831134"/>
            <a:ext cx="5899150" cy="39347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51988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оселок Монзино — Уральская Венеция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0352"/>
            <a:ext cx="7729350" cy="4351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Поселок </a:t>
            </a:r>
            <a:r>
              <a:rPr lang="ru-RU" b="1" dirty="0" err="1"/>
              <a:t>Монзино</a:t>
            </a:r>
            <a:r>
              <a:rPr lang="ru-RU" b="1" dirty="0"/>
              <a:t> — Уральская </a:t>
            </a:r>
            <a:r>
              <a:rPr lang="ru-RU" b="1" dirty="0" smtClean="0"/>
              <a:t>Венеция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43650" y="2093992"/>
            <a:ext cx="43483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err="1" smtClean="0">
                <a:effectLst/>
                <a:latin typeface="Roboto"/>
              </a:rPr>
              <a:t>Монзино</a:t>
            </a:r>
            <a:r>
              <a:rPr lang="ru-RU" b="1" i="0" dirty="0" smtClean="0">
                <a:effectLst/>
                <a:latin typeface="Roboto"/>
              </a:rPr>
              <a:t> </a:t>
            </a:r>
            <a:r>
              <a:rPr lang="ru-RU" b="0" i="0" dirty="0" smtClean="0">
                <a:effectLst/>
                <a:latin typeface="Roboto"/>
              </a:rPr>
              <a:t>— это одно из красивейших мест </a:t>
            </a:r>
            <a:r>
              <a:rPr lang="ru-RU" b="1" i="0" dirty="0" smtClean="0">
                <a:effectLst/>
                <a:latin typeface="Roboto"/>
              </a:rPr>
              <a:t>Урала</a:t>
            </a:r>
            <a:r>
              <a:rPr lang="ru-RU" b="0" i="0" dirty="0" smtClean="0">
                <a:effectLst/>
                <a:latin typeface="Roboto"/>
              </a:rPr>
              <a:t>. Сады поселка сложные по своему расположению и планировке, они очень похожи на настоящую </a:t>
            </a:r>
            <a:r>
              <a:rPr lang="ru-RU" b="1" i="0" dirty="0" smtClean="0">
                <a:effectLst/>
                <a:latin typeface="Roboto"/>
              </a:rPr>
              <a:t>Венецию</a:t>
            </a:r>
            <a:r>
              <a:rPr lang="ru-RU" b="0" i="0" dirty="0" smtClean="0">
                <a:effectLst/>
                <a:latin typeface="Roboto"/>
              </a:rPr>
              <a:t> около </a:t>
            </a:r>
            <a:r>
              <a:rPr lang="ru-RU" b="1" i="0" dirty="0" smtClean="0">
                <a:effectLst/>
                <a:latin typeface="Roboto"/>
              </a:rPr>
              <a:t>Нижнего Тагила</a:t>
            </a:r>
            <a:r>
              <a:rPr lang="ru-RU" b="0" i="0" dirty="0" smtClean="0">
                <a:effectLst/>
                <a:latin typeface="Roboto"/>
              </a:rPr>
              <a:t>. В садах множество интересных уютных мест среди берёзовых рощ и заводей, есть несколько песчаных пляжей и причалов для купания. В лесах на опушках можно увидеть </a:t>
            </a:r>
            <a:r>
              <a:rPr lang="ru-RU" b="0" i="0" dirty="0" err="1" smtClean="0">
                <a:effectLst/>
                <a:latin typeface="Roboto"/>
              </a:rPr>
              <a:t>костровища</a:t>
            </a:r>
            <a:r>
              <a:rPr lang="ru-RU" b="0" i="0" dirty="0" smtClean="0">
                <a:effectLst/>
                <a:latin typeface="Roboto"/>
              </a:rPr>
              <a:t> с самодельными скамейками, у каждого дома возле реки и на </a:t>
            </a:r>
            <a:r>
              <a:rPr lang="ru-RU" b="1" i="0" dirty="0" err="1" smtClean="0">
                <a:effectLst/>
                <a:latin typeface="Roboto"/>
              </a:rPr>
              <a:t>Тагильском</a:t>
            </a:r>
            <a:r>
              <a:rPr lang="ru-RU" b="1" i="0" dirty="0" smtClean="0">
                <a:effectLst/>
                <a:latin typeface="Roboto"/>
              </a:rPr>
              <a:t> пруду</a:t>
            </a:r>
            <a:r>
              <a:rPr lang="ru-RU" b="0" i="0" dirty="0" smtClean="0">
                <a:effectLst/>
                <a:latin typeface="Roboto"/>
              </a:rPr>
              <a:t> имеются собственные причалы для лодок.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43047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селок Монзино — Уральская Венец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132" y="1539875"/>
            <a:ext cx="6950868" cy="54062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селок Монзино — Уральская Венец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6449"/>
            <a:ext cx="5241132" cy="44615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9491" y="4138215"/>
            <a:ext cx="6534150" cy="3089275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Раньше 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здесь золото мыли. Коллективные сады стали здесь появляться в 80–90-е годы прошлого столетия. Сплошные </a:t>
            </a:r>
            <a:r>
              <a:rPr lang="ru-RU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неудобицы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были на этих выработках: где болото, где кустарник.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пойма реки Тагил. Поэтому у кого земля выходила к воде, стали отсыпать грунт и ставить дома прямо у воды, что, конечно, приятно, особенно летом, но трудов стоило немалых. Глубина здесь до трёх метров, на насыпной грунт без каменной подошвы ленточный фундамент для дома не зальёшь. Поэтому били сваи на глубину до четырёх-шести метров или ставили </a:t>
            </a:r>
            <a:r>
              <a:rPr lang="ru-RU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буровинтовые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126206"/>
            <a:ext cx="11125200" cy="1325563"/>
          </a:xfrm>
        </p:spPr>
        <p:txBody>
          <a:bodyPr/>
          <a:lstStyle/>
          <a:p>
            <a:pPr algn="r"/>
            <a:r>
              <a:rPr lang="ru-RU" b="1" dirty="0" smtClean="0"/>
              <a:t>История этих мест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300" y="138053"/>
            <a:ext cx="66865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Slab"/>
              </a:rPr>
              <a:t>Наводнения</a:t>
            </a:r>
          </a:p>
          <a:p>
            <a:r>
              <a:rPr lang="ru-RU" sz="1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Всё здесь хорошо, кроме одного: иногда случаются затопления во время паводка, бывает, вода поднимается на полтора-два метра, если вовремя шлюзы не откроют на гидроузле.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Slab"/>
              </a:rPr>
              <a:t>Рыбалка и садоводство</a:t>
            </a:r>
          </a:p>
          <a:p>
            <a:r>
              <a:rPr lang="ru-RU" sz="1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Лодки здесь у многих. Кто-то просто катается, кто-то рыбачит. Карась чувствует себя здесь прекрасно.</a:t>
            </a:r>
          </a:p>
          <a:p>
            <a:r>
              <a:rPr lang="ru-RU" sz="1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А вот уточки свободно плавают.</a:t>
            </a:r>
            <a:endParaRPr lang="ru-RU" sz="140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6992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озеро Черное, малые города, Очер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7823502" y="2051050"/>
            <a:ext cx="4197048" cy="4351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r>
              <a:rPr lang="ru-RU" dirty="0"/>
              <a:t>Оно, словно магнит, притягивает к себе слухи и легенды. Одна из них гласит, что озеро настолько глубоко, что «трое связанных вожжей не достигают дна». Неясно, какой эти вожжи длинны, но считается, что в старину использовали 10-метровые вожжи. Другая повествует о странном чудовище, которое однажды выловили из озера рыбаки. Якобы после грозы на глади озера появлялась голова змеи с большими крыльями птицы, что вызывало ужас у местной детворы и любопытство у рыбаков. После нескольких «операций» смельчаки все же выловили «чудище». Им оказалась огромная щука, в спину которой вцепился коршун. Не монстр, конечно, но </a:t>
            </a:r>
            <a:r>
              <a:rPr lang="ru-RU" dirty="0" smtClean="0"/>
              <a:t>находка </a:t>
            </a:r>
            <a:r>
              <a:rPr lang="ru-RU" dirty="0"/>
              <a:t>та еще.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Загадки Черного озера: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откуда </a:t>
            </a:r>
            <a:r>
              <a:rPr lang="ru-RU" b="1" dirty="0"/>
              <a:t>оно взялось и кто в нем </a:t>
            </a:r>
            <a:r>
              <a:rPr lang="ru-RU" b="1" dirty="0" smtClean="0"/>
              <a:t>обитает?</a:t>
            </a:r>
            <a:endParaRPr lang="ru-RU" b="1" dirty="0"/>
          </a:p>
        </p:txBody>
      </p:sp>
      <p:pic>
        <p:nvPicPr>
          <p:cNvPr id="5128" name="Picture 8" descr="озеро Черное, малые города, Оче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4" y="2365375"/>
            <a:ext cx="7585378" cy="4260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65798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0025" y="3435350"/>
            <a:ext cx="11791950" cy="3660775"/>
          </a:xfrm>
        </p:spPr>
        <p:txBody>
          <a:bodyPr>
            <a:normAutofit fontScale="85000" lnSpcReduction="10000"/>
          </a:bodyPr>
          <a:lstStyle/>
          <a:p>
            <a:r>
              <a:rPr lang="ru-RU" sz="1900" dirty="0" smtClean="0"/>
              <a:t>Над </a:t>
            </a:r>
            <a:r>
              <a:rPr lang="ru-RU" sz="1900" dirty="0"/>
              <a:t>вопросом, откуда же появилось в </a:t>
            </a:r>
            <a:r>
              <a:rPr lang="ru-RU" sz="1900" b="1" dirty="0" err="1"/>
              <a:t>Очерском</a:t>
            </a:r>
            <a:r>
              <a:rPr lang="ru-RU" sz="1900" b="1" dirty="0"/>
              <a:t> районе это</a:t>
            </a:r>
            <a:r>
              <a:rPr lang="ru-RU" sz="1900" dirty="0"/>
              <a:t> озеро, ученые и исследователи бьются до сих пор. Одна из наиболее распространенных версий повествует, что когда-то здесь произошел взрыв, в результате которого образовалась огромная воронка. По мнению ученых, это могло бы объяснить необычные размеры озера – 250 на 250 метров</a:t>
            </a:r>
            <a:r>
              <a:rPr lang="ru-RU" sz="1900" dirty="0" smtClean="0"/>
              <a:t>.</a:t>
            </a:r>
          </a:p>
          <a:p>
            <a:r>
              <a:rPr lang="ru-RU" sz="1900" dirty="0"/>
              <a:t>Однако откуда взялся этот взрыв – может, в результате взрыва материала из космоса, а может, из недр земли – пока также непонятно. Некоторые считают эту версию отголоском падения в этих местах в 1887 году знаменитого </a:t>
            </a:r>
            <a:r>
              <a:rPr lang="ru-RU" sz="1900" b="1" dirty="0" err="1"/>
              <a:t>Оханского</a:t>
            </a:r>
            <a:r>
              <a:rPr lang="ru-RU" sz="1900" b="1" dirty="0"/>
              <a:t> метеорита</a:t>
            </a:r>
            <a:r>
              <a:rPr lang="ru-RU" sz="1900" dirty="0"/>
              <a:t>, кусок которого хранится в музее </a:t>
            </a:r>
            <a:r>
              <a:rPr lang="ru-RU" sz="1900" b="1" dirty="0" err="1">
                <a:hlinkClick r:id="rId2"/>
              </a:rPr>
              <a:t>Очёра</a:t>
            </a:r>
            <a:r>
              <a:rPr lang="ru-RU" sz="1900" dirty="0"/>
              <a:t>. </a:t>
            </a:r>
            <a:r>
              <a:rPr lang="ru-RU" sz="1900" b="1" dirty="0" err="1"/>
              <a:t>Торсуновское</a:t>
            </a:r>
            <a:r>
              <a:rPr lang="ru-RU" sz="1900" b="1" dirty="0"/>
              <a:t> озеро</a:t>
            </a:r>
            <a:r>
              <a:rPr lang="ru-RU" sz="1900" dirty="0"/>
              <a:t> значительно старше этого события – по данным исследований, озеру порядка 1–2 тысяч лет</a:t>
            </a:r>
            <a:r>
              <a:rPr lang="ru-RU" sz="1900" dirty="0" smtClean="0"/>
              <a:t>.</a:t>
            </a:r>
          </a:p>
          <a:p>
            <a:r>
              <a:rPr lang="ru-RU" sz="1900" dirty="0"/>
              <a:t>Также существует версия, что озеро образовалось в результате заполнения карстовых воронок, после чего огромный участок леса ушел на 25-метровую глубину и так и остался под водой</a:t>
            </a:r>
            <a:r>
              <a:rPr lang="ru-RU" sz="1900" dirty="0" smtClean="0"/>
              <a:t>.</a:t>
            </a:r>
          </a:p>
          <a:p>
            <a:r>
              <a:rPr lang="ru-RU" sz="1900" dirty="0"/>
              <a:t>Еще одной интересной особенностью озера являются «</a:t>
            </a:r>
            <a:r>
              <a:rPr lang="ru-RU" sz="1900" b="1" dirty="0"/>
              <a:t>блуждающие острова</a:t>
            </a:r>
            <a:r>
              <a:rPr lang="ru-RU" sz="1900" dirty="0"/>
              <a:t>» – участки торфяника толщиной до 1 метра, поросшие зеленью. Время от времени они отрываются от берега и начинают путешествовать по озеру, пока вновь не прибьются к берегу. Причем размеры островов могут варьироваться от совсем крохотных (меньше ступни среднестатистического человека), до внушительных размеров островов, куда с легкостью влезут 2–3 человека, лежащих в одну линию.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067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Загадка появления Черного озера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AutoShape 6" descr="озеро Черное, малые города, Оч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озеро Черное, малые города, Очер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4" name="Picture 10" descr="Загадки Черного озера: откуда оно взялось и кто в нем обитает — Наш Ура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1000616"/>
            <a:ext cx="4208134" cy="2363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Загадки Черного озера: откуда оно взялось и кто в нем обитает — Наш Урал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993869"/>
            <a:ext cx="4305300" cy="24183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16706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575" y="942976"/>
            <a:ext cx="11874500" cy="2390773"/>
          </a:xfrm>
        </p:spPr>
        <p:txBody>
          <a:bodyPr>
            <a:noAutofit/>
          </a:bodyPr>
          <a:lstStyle/>
          <a:p>
            <a:r>
              <a:rPr lang="ru-RU" sz="1600" dirty="0"/>
              <a:t>А вы знаете где начинается </a:t>
            </a:r>
            <a:r>
              <a:rPr lang="ru-RU" sz="1600" dirty="0" err="1"/>
              <a:t>урал</a:t>
            </a:r>
            <a:r>
              <a:rPr lang="ru-RU" sz="1600" dirty="0"/>
              <a:t>? Нет, не Уральские горы берущие свое начало от </a:t>
            </a:r>
            <a:r>
              <a:rPr lang="ru-RU" sz="1600" dirty="0" err="1"/>
              <a:t>Константинового</a:t>
            </a:r>
            <a:r>
              <a:rPr lang="ru-RU" sz="1600" dirty="0"/>
              <a:t> камня в 45 км. от </a:t>
            </a:r>
            <a:r>
              <a:rPr lang="ru-RU" sz="1600" dirty="0" err="1"/>
              <a:t>Байдарацкой</a:t>
            </a:r>
            <a:r>
              <a:rPr lang="ru-RU" sz="1600" dirty="0"/>
              <a:t> губы Карского моря, а река Урал, исток которой прячется в живописных горных массивах Башкирии</a:t>
            </a:r>
            <a:r>
              <a:rPr lang="ru-RU" sz="1600" dirty="0" smtClean="0"/>
              <a:t>.</a:t>
            </a:r>
          </a:p>
          <a:p>
            <a:r>
              <a:rPr lang="ru-RU" sz="1600" dirty="0"/>
              <a:t>Исток реки Урал (</a:t>
            </a:r>
            <a:r>
              <a:rPr lang="ru-RU" sz="1600" dirty="0" err="1"/>
              <a:t>башк</a:t>
            </a:r>
            <a:r>
              <a:rPr lang="ru-RU" sz="1600" dirty="0"/>
              <a:t>. </a:t>
            </a:r>
            <a:r>
              <a:rPr lang="ru-RU" sz="1600" dirty="0" err="1"/>
              <a:t>Яйыҡ</a:t>
            </a:r>
            <a:r>
              <a:rPr lang="ru-RU" sz="1600" dirty="0"/>
              <a:t> </a:t>
            </a:r>
            <a:r>
              <a:rPr lang="ru-RU" sz="1600" dirty="0" err="1"/>
              <a:t>йылғаһы</a:t>
            </a:r>
            <a:r>
              <a:rPr lang="ru-RU" sz="1600" dirty="0"/>
              <a:t> баш) расположен у подножия горы </a:t>
            </a:r>
            <a:r>
              <a:rPr lang="ru-RU" sz="1600" dirty="0" err="1"/>
              <a:t>Нажимтау</a:t>
            </a:r>
            <a:r>
              <a:rPr lang="ru-RU" sz="1600" dirty="0"/>
              <a:t> у </a:t>
            </a:r>
            <a:r>
              <a:rPr lang="ru-RU" sz="1600" dirty="0" err="1"/>
              <a:t>южноуральского</a:t>
            </a:r>
            <a:r>
              <a:rPr lang="ru-RU" sz="1600" dirty="0"/>
              <a:t> хребта </a:t>
            </a:r>
            <a:r>
              <a:rPr lang="ru-RU" sz="1600" dirty="0" err="1"/>
              <a:t>Уй-Таш</a:t>
            </a:r>
            <a:r>
              <a:rPr lang="ru-RU" sz="1600" dirty="0"/>
              <a:t> на высоте 637 м над уровнем моря, в 12 км от села Вознесенка Учалинского района Республики Башкортостан</a:t>
            </a:r>
            <a:r>
              <a:rPr lang="ru-RU" sz="1600" dirty="0" smtClean="0"/>
              <a:t>.</a:t>
            </a:r>
          </a:p>
          <a:p>
            <a:r>
              <a:rPr lang="ru-RU" sz="1600" dirty="0"/>
              <a:t>В этом же районе находится исток реки </a:t>
            </a:r>
            <a:r>
              <a:rPr lang="ru-RU" sz="1600" dirty="0" err="1" smtClean="0"/>
              <a:t>Уй</a:t>
            </a:r>
            <a:r>
              <a:rPr lang="ru-RU" sz="1600" dirty="0" smtClean="0"/>
              <a:t>. </a:t>
            </a:r>
            <a:r>
              <a:rPr lang="ru-RU" sz="1600" dirty="0" err="1" smtClean="0"/>
              <a:t>Уй</a:t>
            </a:r>
            <a:r>
              <a:rPr lang="ru-RU" sz="1600" dirty="0" smtClean="0"/>
              <a:t> </a:t>
            </a:r>
            <a:r>
              <a:rPr lang="ru-RU" sz="1600" dirty="0"/>
              <a:t>(</a:t>
            </a:r>
            <a:r>
              <a:rPr lang="ru-RU" sz="1600" dirty="0" err="1"/>
              <a:t>башк</a:t>
            </a:r>
            <a:r>
              <a:rPr lang="ru-RU" sz="1600" dirty="0"/>
              <a:t>. </a:t>
            </a:r>
            <a:r>
              <a:rPr lang="ru-RU" sz="1600" dirty="0" err="1"/>
              <a:t>Уй</a:t>
            </a:r>
            <a:r>
              <a:rPr lang="ru-RU" sz="1600" dirty="0"/>
              <a:t> Информация о файле слушать; </a:t>
            </a:r>
            <a:r>
              <a:rPr lang="ru-RU" sz="1600" dirty="0" err="1"/>
              <a:t>каз</a:t>
            </a:r>
            <a:r>
              <a:rPr lang="ru-RU" sz="1600" dirty="0"/>
              <a:t>. </a:t>
            </a:r>
            <a:r>
              <a:rPr lang="ru-RU" sz="1600" dirty="0" err="1"/>
              <a:t>Үй</a:t>
            </a:r>
            <a:r>
              <a:rPr lang="ru-RU" sz="1600" dirty="0"/>
              <a:t>) — река, левый приток реки Тобол. Бассейн Северного Ледовитого океана. Протекает по территории России и Казахстана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5025" y="100012"/>
            <a:ext cx="10515600" cy="842964"/>
          </a:xfrm>
        </p:spPr>
        <p:txBody>
          <a:bodyPr/>
          <a:lstStyle/>
          <a:p>
            <a:pPr algn="ctr"/>
            <a:r>
              <a:rPr lang="ru-RU" b="1" dirty="0"/>
              <a:t>Где начинается </a:t>
            </a:r>
            <a:r>
              <a:rPr lang="ru-RU" b="1" dirty="0" smtClean="0"/>
              <a:t>Урал</a:t>
            </a:r>
            <a:endParaRPr lang="ru-RU" b="1" dirty="0"/>
          </a:p>
        </p:txBody>
      </p:sp>
      <p:sp>
        <p:nvSpPr>
          <p:cNvPr id="4" name="AutoShape 2" descr="https://nashural.ru/wp-content/cache/webp/f7208a3760432fad164c64047b8267e7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2" name="Picture 4" descr="https://nashural.ru/assets/uploads/FB_IMG_15958514357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6149"/>
            <a:ext cx="4495800" cy="3371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nashural.ru/assets/uploads/FB_IMG_15958514378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524" y="3486149"/>
            <a:ext cx="4562475" cy="34218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8" descr="https://nashural.ru/wp-content/cache/webp/acb545b0a822e13ae3dc724e718ef02e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8" name="Picture 10" descr="https://nashural.ru/assets/uploads/FB_IMG_15958514580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592" y="3486149"/>
            <a:ext cx="4633382" cy="34162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02970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Источник информации: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https://nashural.ru/mesta/top100-urala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0581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</TotalTime>
  <Words>402</Words>
  <Application>Microsoft Office PowerPoint</Application>
  <PresentationFormat>Произвольный</PresentationFormat>
  <Paragraphs>32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ГАУ «КЦСОН города Каменска-Уральского» тема:  «Урал – знакомый незнакомец»</vt:lpstr>
      <vt:lpstr>Ни жив, ни мертв:  город-призрак Старая Губаха</vt:lpstr>
      <vt:lpstr>Слайд 3</vt:lpstr>
      <vt:lpstr>Поселок Монзино — Уральская Венеция</vt:lpstr>
      <vt:lpstr>История этих мест</vt:lpstr>
      <vt:lpstr>Загадки Черного озера:  откуда оно взялось и кто в нем обитает?</vt:lpstr>
      <vt:lpstr>Загадка появления Черного озера </vt:lpstr>
      <vt:lpstr>Где начинается Урал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«Урал – знакомый незнакомец»</dc:title>
  <dc:creator>Пользователь Windows</dc:creator>
  <cp:lastModifiedBy>kamysheva_rv</cp:lastModifiedBy>
  <cp:revision>6</cp:revision>
  <dcterms:created xsi:type="dcterms:W3CDTF">2022-02-08T08:21:09Z</dcterms:created>
  <dcterms:modified xsi:type="dcterms:W3CDTF">2022-03-31T06:41:01Z</dcterms:modified>
</cp:coreProperties>
</file>