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6858000" cy="9144000"/>
  <p:embeddedFontLst>
    <p:embeddedFont>
      <p:font typeface="Impact" pitchFamily="34" charset="0"/>
      <p:regular r:id="rId19"/>
    </p:embeddedFont>
    <p:embeddedFont>
      <p:font typeface="Merriweather" charset="-52"/>
      <p:regular r:id="rId20"/>
      <p:bold r:id="rId21"/>
      <p:italic r:id="rId22"/>
      <p:boldItalic r:id="rId23"/>
    </p:embeddedFont>
    <p:embeddedFont>
      <p:font typeface="Pacifico" charset="-52"/>
      <p:regular r:id="rId24"/>
    </p:embeddedFont>
    <p:embeddedFont>
      <p:font typeface="Georgia" pitchFamily="18" charset="0"/>
      <p:regular r:id="rId25"/>
      <p:bold r:id="rId26"/>
      <p:italic r:id="rId27"/>
      <p:boldItalic r:id="rId28"/>
    </p:embeddedFont>
    <p:embeddedFont>
      <p:font typeface="Comic Sans MS" pitchFamily="66" charset="0"/>
      <p:regular r:id="rId29"/>
      <p:bold r:id="rId30"/>
      <p:italic r:id="rId31"/>
      <p:boldItalic r:id="rId32"/>
    </p:embeddedFont>
    <p:embeddedFont>
      <p:font typeface="Comfortaa" charset="0"/>
      <p:regular r:id="rId33"/>
      <p:bold r:id="rId34"/>
    </p:embeddedFont>
    <p:embeddedFont>
      <p:font typeface="Oswald" charset="-52"/>
      <p:regular r:id="rId35"/>
      <p:bold r:id="rId36"/>
    </p:embeddedFont>
    <p:embeddedFont>
      <p:font typeface="Lobster" charset="-52"/>
      <p:regular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font" Target="fonts/font19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115f67cf5f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115f67cf5f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15f67cf5f9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115f67cf5f9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15f67cf5f9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15f67cf5f9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115f67cf5f9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115f67cf5f9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115f67cf5f9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115f67cf5f9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1148d63c5c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1148d63c5c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148d63c5c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1148d63c5c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148d63c5c0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148d63c5c0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1148d63c5c0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1148d63c5c0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148d63c5c0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1148d63c5c0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148d63c5c0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1148d63c5c0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1148d63c5c0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1148d63c5c0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1148d63c5c0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1148d63c5c0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148d63c5c0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1148d63c5c0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340822"/>
            <a:ext cx="8520600" cy="201999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dirty="0" smtClean="0"/>
              <a:t>ГАУ «КЦСОН города Каменска-Уральского»</a:t>
            </a:r>
            <a:br>
              <a:rPr lang="ru" sz="2000" dirty="0" smtClean="0"/>
            </a:br>
            <a:r>
              <a:rPr lang="ru" sz="2800" dirty="0" smtClean="0"/>
              <a:t>Школа </a:t>
            </a:r>
            <a:r>
              <a:rPr lang="ru" sz="2800" dirty="0"/>
              <a:t>пожилого возраста</a:t>
            </a:r>
            <a:endParaRPr sz="28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 dirty="0"/>
              <a:t>по </a:t>
            </a:r>
            <a:r>
              <a:rPr lang="ru" sz="2800" dirty="0" smtClean="0"/>
              <a:t>направлению</a:t>
            </a:r>
            <a:br>
              <a:rPr lang="ru" sz="2800" dirty="0" smtClean="0"/>
            </a:br>
            <a:r>
              <a:rPr lang="ru" sz="3200" dirty="0" smtClean="0"/>
              <a:t>”</a:t>
            </a:r>
            <a:r>
              <a:rPr lang="ru" sz="3200" dirty="0"/>
              <a:t>Обучение</a:t>
            </a:r>
            <a:r>
              <a:rPr lang="ru" sz="3200" i="1" dirty="0"/>
              <a:t> навыкам ухода”</a:t>
            </a:r>
            <a:endParaRPr sz="3200" i="1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261062"/>
            <a:ext cx="8520600" cy="24273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ru" dirty="0" smtClean="0"/>
              <a:t>Тема</a:t>
            </a:r>
            <a:r>
              <a:rPr lang="ru" dirty="0"/>
              <a:t>: </a:t>
            </a:r>
            <a:r>
              <a:rPr lang="ru" dirty="0" smtClean="0">
                <a:solidFill>
                  <a:srgbClr val="002060"/>
                </a:solidFill>
              </a:rPr>
              <a:t>«</a:t>
            </a:r>
            <a:r>
              <a:rPr lang="ru" b="1" dirty="0" smtClean="0">
                <a:solidFill>
                  <a:srgbClr val="351C75"/>
                </a:solidFill>
              </a:rPr>
              <a:t>Уход </a:t>
            </a:r>
            <a:r>
              <a:rPr lang="ru" b="1" dirty="0">
                <a:solidFill>
                  <a:srgbClr val="351C75"/>
                </a:solidFill>
              </a:rPr>
              <a:t>за пожилыми людьми при заболеваниях органов пищеварения.Особенности </a:t>
            </a:r>
            <a:r>
              <a:rPr lang="ru" b="1" dirty="0" smtClean="0">
                <a:solidFill>
                  <a:srgbClr val="351C75"/>
                </a:solidFill>
              </a:rPr>
              <a:t>питания».</a:t>
            </a:r>
            <a:r>
              <a:rPr lang="ru-RU" dirty="0" smtClean="0"/>
              <a:t> </a:t>
            </a:r>
            <a:r>
              <a:rPr lang="ru-RU" sz="2400" dirty="0" smtClean="0"/>
              <a:t>Руководитель: специалист по социальной работе</a:t>
            </a:r>
          </a:p>
          <a:p>
            <a:pPr marL="0" lvl="0" indent="0"/>
            <a:r>
              <a:rPr lang="ru-RU" sz="2400" i="1" dirty="0" err="1" smtClean="0"/>
              <a:t>Соломеина</a:t>
            </a:r>
            <a:r>
              <a:rPr lang="ru-RU" sz="2400" i="1" dirty="0" smtClean="0"/>
              <a:t> Алла Алексеевна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351C75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Основное понятие об органах пищеварения человека.</a:t>
            </a:r>
            <a:endParaRPr>
              <a:solidFill>
                <a:srgbClr val="99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76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B45F06"/>
                </a:solidFill>
                <a:latin typeface="Merriweather"/>
                <a:ea typeface="Merriweather"/>
                <a:cs typeface="Merriweather"/>
                <a:sym typeface="Merriweather"/>
              </a:rPr>
              <a:t>Пищеварительный, желудочно-кишечный тракт</a:t>
            </a:r>
            <a:endParaRPr>
              <a:solidFill>
                <a:srgbClr val="B45F06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B45F06"/>
                </a:solidFill>
                <a:latin typeface="Merriweather"/>
                <a:ea typeface="Merriweather"/>
                <a:cs typeface="Merriweather"/>
                <a:sym typeface="Merriweather"/>
              </a:rPr>
              <a:t>человека-это система органов, предназначенная</a:t>
            </a:r>
            <a:endParaRPr>
              <a:solidFill>
                <a:srgbClr val="B45F06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B45F06"/>
                </a:solidFill>
                <a:latin typeface="Merriweather"/>
                <a:ea typeface="Merriweather"/>
                <a:cs typeface="Merriweather"/>
                <a:sym typeface="Merriweather"/>
              </a:rPr>
              <a:t>для переработки и извлечения из пищи</a:t>
            </a:r>
            <a:endParaRPr>
              <a:solidFill>
                <a:srgbClr val="B45F06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B45F06"/>
                </a:solidFill>
                <a:latin typeface="Merriweather"/>
                <a:ea typeface="Merriweather"/>
                <a:cs typeface="Merriweather"/>
                <a:sym typeface="Merriweather"/>
              </a:rPr>
              <a:t>питательных веществ,всасывания их в</a:t>
            </a:r>
            <a:endParaRPr>
              <a:solidFill>
                <a:srgbClr val="B45F06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B45F06"/>
                </a:solidFill>
                <a:latin typeface="Merriweather"/>
                <a:ea typeface="Merriweather"/>
                <a:cs typeface="Merriweather"/>
                <a:sym typeface="Merriweather"/>
              </a:rPr>
              <a:t>кровь и выведения из организма неперева</a:t>
            </a:r>
            <a:endParaRPr>
              <a:solidFill>
                <a:srgbClr val="B45F06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>
                <a:solidFill>
                  <a:srgbClr val="B45F06"/>
                </a:solidFill>
                <a:latin typeface="Merriweather"/>
                <a:ea typeface="Merriweather"/>
                <a:cs typeface="Merriweather"/>
                <a:sym typeface="Merriweather"/>
              </a:rPr>
              <a:t>ренных остатков.</a:t>
            </a:r>
            <a:endParaRPr>
              <a:solidFill>
                <a:srgbClr val="B45F06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32625" y="1286425"/>
            <a:ext cx="3264251" cy="3481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CC0000"/>
                </a:solidFill>
                <a:latin typeface="Impact"/>
                <a:ea typeface="Impact"/>
                <a:cs typeface="Impact"/>
                <a:sym typeface="Impact"/>
              </a:rPr>
              <a:t>ОСНОВНЫЕ  ОТДЕЛЫ   желудочно-кишечного тракта.</a:t>
            </a:r>
            <a:endParaRPr>
              <a:solidFill>
                <a:srgbClr val="CC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82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Font typeface="Pacifico"/>
              <a:buAutoNum type="arabicPeriod"/>
            </a:pPr>
            <a:r>
              <a:rPr lang="ru" sz="20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Полость рта</a:t>
            </a:r>
            <a:endParaRPr sz="20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Font typeface="Pacifico"/>
              <a:buAutoNum type="arabicPeriod"/>
            </a:pPr>
            <a:r>
              <a:rPr lang="ru" sz="20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Глотка</a:t>
            </a:r>
            <a:endParaRPr sz="20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Font typeface="Pacifico"/>
              <a:buAutoNum type="arabicPeriod"/>
            </a:pPr>
            <a:r>
              <a:rPr lang="ru" sz="20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Пищевод</a:t>
            </a:r>
            <a:endParaRPr sz="20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Font typeface="Pacifico"/>
              <a:buAutoNum type="arabicPeriod"/>
            </a:pPr>
            <a:r>
              <a:rPr lang="ru" sz="20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Желудок</a:t>
            </a:r>
            <a:endParaRPr sz="20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Font typeface="Pacifico"/>
              <a:buAutoNum type="arabicPeriod"/>
            </a:pPr>
            <a:r>
              <a:rPr lang="ru" sz="20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Поджелудочная железа</a:t>
            </a:r>
            <a:endParaRPr sz="20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Font typeface="Pacifico"/>
              <a:buAutoNum type="arabicPeriod"/>
            </a:pPr>
            <a:r>
              <a:rPr lang="ru" sz="20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Печень</a:t>
            </a:r>
            <a:endParaRPr sz="20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2000"/>
              <a:buFont typeface="Pacifico"/>
              <a:buAutoNum type="arabicPeriod"/>
            </a:pPr>
            <a:r>
              <a:rPr lang="ru" sz="20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Кишечник</a:t>
            </a:r>
            <a:endParaRPr sz="20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По статистике ВОЗ, среди страдающих заболеваниями ЖКТ люди среднего возраста и пожилые занимают 70%.</a:t>
            </a:r>
            <a:endParaRPr sz="20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0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5E8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698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85200C"/>
                </a:solidFill>
                <a:latin typeface="Impact"/>
                <a:ea typeface="Impact"/>
                <a:cs typeface="Impact"/>
                <a:sym typeface="Impact"/>
              </a:rPr>
              <a:t>Факторы, способствующие нарушению пищеварения</a:t>
            </a:r>
            <a:endParaRPr>
              <a:solidFill>
                <a:srgbClr val="85200C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154450" y="1152475"/>
            <a:ext cx="8855700" cy="381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1</a:t>
            </a:r>
            <a:r>
              <a:rPr lang="ru" sz="21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.Длительное нарушение режима и качества питания (переедание, плохое пережевывание пищи, злоупотребление горячей или очень холодной пищей, кофе,специями, копченостями, прием недоброкачественных продуктов)</a:t>
            </a:r>
            <a:endParaRPr sz="21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2.Курение</a:t>
            </a:r>
            <a:endParaRPr sz="21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3.Злоупотребление алкоголем</a:t>
            </a:r>
            <a:endParaRPr sz="21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4.Частые стрессовые ситуации</a:t>
            </a:r>
            <a:endParaRPr sz="21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2200">
                <a:solidFill>
                  <a:srgbClr val="274E13"/>
                </a:solidFill>
                <a:latin typeface="Pacifico"/>
                <a:ea typeface="Pacifico"/>
                <a:cs typeface="Pacifico"/>
                <a:sym typeface="Pacifico"/>
              </a:rPr>
              <a:t>Здоровое питание и регулярная физическая активность являются ключевыми компонентами к хорошему здоровью в любом возрасте.</a:t>
            </a:r>
            <a:endParaRPr sz="2200">
              <a:solidFill>
                <a:srgbClr val="274E13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9999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89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Виды заболеваний ЖКТ,основные симптомы и </a:t>
            </a:r>
            <a:endParaRPr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рекомендации по уходу во время обострения. </a:t>
            </a:r>
            <a:endParaRPr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700" y="1410725"/>
            <a:ext cx="8520600" cy="359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latin typeface="Courier New"/>
                <a:ea typeface="Courier New"/>
                <a:cs typeface="Courier New"/>
                <a:sym typeface="Courier New"/>
              </a:rPr>
              <a:t>ГАСТРИТ-</a:t>
            </a:r>
            <a:endParaRPr sz="3000" b="1"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000" b="1">
                <a:latin typeface="Courier New"/>
                <a:ea typeface="Courier New"/>
                <a:cs typeface="Courier New"/>
                <a:sym typeface="Courier New"/>
              </a:rPr>
              <a:t>воспаление</a:t>
            </a:r>
            <a:endParaRPr sz="3000" b="1"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000" b="1">
                <a:latin typeface="Courier New"/>
                <a:ea typeface="Courier New"/>
                <a:cs typeface="Courier New"/>
                <a:sym typeface="Courier New"/>
              </a:rPr>
              <a:t>слизистой</a:t>
            </a:r>
            <a:endParaRPr sz="3000" b="1"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000" b="1">
                <a:latin typeface="Courier New"/>
                <a:ea typeface="Courier New"/>
                <a:cs typeface="Courier New"/>
                <a:sym typeface="Courier New"/>
              </a:rPr>
              <a:t>оболочки</a:t>
            </a:r>
            <a:endParaRPr sz="3000" b="1"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3000" b="1">
                <a:latin typeface="Courier New"/>
                <a:ea typeface="Courier New"/>
                <a:cs typeface="Courier New"/>
                <a:sym typeface="Courier New"/>
              </a:rPr>
              <a:t>желудка.</a:t>
            </a:r>
            <a:endParaRPr sz="3000" b="1">
              <a:latin typeface="Courier New"/>
              <a:ea typeface="Courier New"/>
              <a:cs typeface="Courier New"/>
              <a:sym typeface="Courier New"/>
            </a:endParaRPr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94675" y="1365638"/>
            <a:ext cx="5649324" cy="3683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CCCC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453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F6000"/>
                </a:solidFill>
                <a:latin typeface="Georgia"/>
                <a:ea typeface="Georgia"/>
                <a:cs typeface="Georgia"/>
                <a:sym typeface="Georgia"/>
              </a:rPr>
              <a:t>    ОСНОВНЫЕ СИМПТОМЫ ГАСТРИТА</a:t>
            </a:r>
            <a:endParaRPr>
              <a:solidFill>
                <a:srgbClr val="7F6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7F6000"/>
                </a:solidFill>
                <a:latin typeface="Georgia"/>
                <a:ea typeface="Georgia"/>
                <a:cs typeface="Georgia"/>
                <a:sym typeface="Georgia"/>
              </a:rPr>
              <a:t>*боль в животе: резкая приступообразная или постоянная мучительная(часто зависит от приема пищи-усиливается натощак или через некоторое время после приема пищи)</a:t>
            </a:r>
            <a:endParaRPr sz="2000">
              <a:solidFill>
                <a:srgbClr val="7F6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7F6000"/>
                </a:solidFill>
                <a:latin typeface="Georgia"/>
                <a:ea typeface="Georgia"/>
                <a:cs typeface="Georgia"/>
                <a:sym typeface="Georgia"/>
              </a:rPr>
              <a:t>*тошнота постоянная или периодическая</a:t>
            </a:r>
            <a:endParaRPr sz="2000">
              <a:solidFill>
                <a:srgbClr val="7F6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7F6000"/>
                </a:solidFill>
                <a:latin typeface="Georgia"/>
                <a:ea typeface="Georgia"/>
                <a:cs typeface="Georgia"/>
                <a:sym typeface="Georgia"/>
              </a:rPr>
              <a:t>*изжога-неприятное чувство жжения в груди, возникает после еды</a:t>
            </a:r>
            <a:endParaRPr sz="2000">
              <a:solidFill>
                <a:srgbClr val="7F6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7F6000"/>
                </a:solidFill>
                <a:latin typeface="Georgia"/>
                <a:ea typeface="Georgia"/>
                <a:cs typeface="Georgia"/>
                <a:sym typeface="Georgia"/>
              </a:rPr>
              <a:t>*отрыжка с кислым запахом, после еды или натощак</a:t>
            </a:r>
            <a:endParaRPr sz="2000">
              <a:solidFill>
                <a:srgbClr val="7F6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7F6000"/>
                </a:solidFill>
                <a:latin typeface="Georgia"/>
                <a:ea typeface="Georgia"/>
                <a:cs typeface="Georgia"/>
                <a:sym typeface="Georgia"/>
              </a:rPr>
              <a:t>*многократная рвота</a:t>
            </a:r>
            <a:endParaRPr sz="2000">
              <a:solidFill>
                <a:srgbClr val="7F6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7F6000"/>
                </a:solidFill>
                <a:latin typeface="Georgia"/>
                <a:ea typeface="Georgia"/>
                <a:cs typeface="Georgia"/>
                <a:sym typeface="Georgia"/>
              </a:rPr>
              <a:t>*повышенное слюноотделение</a:t>
            </a:r>
            <a:endParaRPr sz="2000">
              <a:solidFill>
                <a:srgbClr val="7F6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7F6000"/>
                </a:solidFill>
                <a:latin typeface="Georgia"/>
                <a:ea typeface="Georgia"/>
                <a:cs typeface="Georgia"/>
                <a:sym typeface="Georgia"/>
              </a:rPr>
              <a:t>*нарушение стула(запор или понос)</a:t>
            </a:r>
            <a:endParaRPr sz="2000">
              <a:solidFill>
                <a:srgbClr val="7F6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7F6000"/>
                </a:solidFill>
                <a:latin typeface="Georgia"/>
                <a:ea typeface="Georgia"/>
                <a:cs typeface="Georgia"/>
                <a:sym typeface="Georgia"/>
              </a:rPr>
              <a:t>*со стороны всего организма: выраженная общая слабость,головокружение, головная боль,потливость,повышение температуры, снижение артериального давления, тахикардия-повышение частоты сердечных сокращений.</a:t>
            </a:r>
            <a:endParaRPr sz="2000">
              <a:solidFill>
                <a:srgbClr val="7F6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CCCC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title"/>
          </p:nvPr>
        </p:nvSpPr>
        <p:spPr>
          <a:xfrm>
            <a:off x="311700" y="101225"/>
            <a:ext cx="8520600" cy="51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83F04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ru" sz="2300" b="1">
                <a:solidFill>
                  <a:srgbClr val="783F04"/>
                </a:solidFill>
                <a:latin typeface="Pacifico"/>
                <a:ea typeface="Pacifico"/>
                <a:cs typeface="Pacifico"/>
                <a:sym typeface="Pacifico"/>
              </a:rPr>
              <a:t>РЕКОМЕНДАЦИИ ПО УХОДУ во время обострения</a:t>
            </a:r>
            <a:endParaRPr sz="2300" b="1">
              <a:solidFill>
                <a:srgbClr val="783F04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92" name="Google Shape;92;p19"/>
          <p:cNvSpPr txBox="1">
            <a:spLocks noGrp="1"/>
          </p:cNvSpPr>
          <p:nvPr>
            <p:ph type="body" idx="1"/>
          </p:nvPr>
        </p:nvSpPr>
        <p:spPr>
          <a:xfrm>
            <a:off x="165625" y="662500"/>
            <a:ext cx="8860800" cy="448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Pacifico"/>
                <a:ea typeface="Pacifico"/>
                <a:cs typeface="Pacifico"/>
                <a:sym typeface="Pacifico"/>
              </a:rPr>
              <a:t>1</a:t>
            </a:r>
            <a:r>
              <a:rPr lang="ru" sz="1700">
                <a:latin typeface="Pacifico"/>
                <a:ea typeface="Pacifico"/>
                <a:cs typeface="Pacifico"/>
                <a:sym typeface="Pacifico"/>
              </a:rPr>
              <a:t>.Обильное теплое питье небольшими порциями (крепкий чай, теплая щелочная минеральная вода)</a:t>
            </a:r>
            <a:endParaRPr sz="1700"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700">
                <a:latin typeface="Pacifico"/>
                <a:ea typeface="Pacifico"/>
                <a:cs typeface="Pacifico"/>
                <a:sym typeface="Pacifico"/>
              </a:rPr>
              <a:t>2.При наличии озноба положить грелку к ногам</a:t>
            </a:r>
            <a:endParaRPr sz="1700"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700">
                <a:latin typeface="Pacifico"/>
                <a:ea typeface="Pacifico"/>
                <a:cs typeface="Pacifico"/>
                <a:sym typeface="Pacifico"/>
              </a:rPr>
              <a:t>3.Контроль за своевременным приемом лекарственных препаратов.</a:t>
            </a:r>
            <a:endParaRPr sz="1700"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700">
                <a:latin typeface="Pacifico"/>
                <a:ea typeface="Pacifico"/>
                <a:cs typeface="Pacifico"/>
                <a:sym typeface="Pacifico"/>
              </a:rPr>
              <a:t>4.В остром периоде-постельный режим.</a:t>
            </a:r>
            <a:endParaRPr sz="1700"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1700">
                <a:latin typeface="Pacifico"/>
                <a:ea typeface="Pacifico"/>
                <a:cs typeface="Pacifico"/>
                <a:sym typeface="Pacifico"/>
              </a:rPr>
              <a:t>5.Ограничение физической нагрузки  в первые дни болезни.</a:t>
            </a:r>
            <a:endParaRPr sz="1700"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1700">
                <a:latin typeface="Pacifico"/>
                <a:ea typeface="Pacifico"/>
                <a:cs typeface="Pacifico"/>
                <a:sym typeface="Pacifico"/>
              </a:rPr>
              <a:t>6.Со 2-3 дня дают 6 раз в день небольшими порциями нежирный бульон,слизистый суп,протертую рисовую и манную каши, кисели,сливки. На 4-й день можно давать мясной или рыбный бульон, отварную курицу,паровые котлеты, подсушенный хлеб.На 6-8 день переводят на обычное питание. Для профилактики развития хранического гастрита рекомендовано рациональное питание, избегать спиртных напитков и курения.</a:t>
            </a:r>
            <a:endParaRPr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311700" y="64400"/>
            <a:ext cx="8520600" cy="54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rgbClr val="3C78D8"/>
                </a:solidFill>
                <a:latin typeface="Comfortaa"/>
                <a:ea typeface="Comfortaa"/>
                <a:cs typeface="Comfortaa"/>
                <a:sym typeface="Comfortaa"/>
              </a:rPr>
              <a:t>ЯЗВЕННАЯ БОЛЕЗНЬ ЖЕЛУДКА</a:t>
            </a:r>
            <a:r>
              <a:rPr lang="ru" sz="2200" b="1">
                <a:solidFill>
                  <a:srgbClr val="3C78D8"/>
                </a:solidFill>
                <a:latin typeface="Comfortaa"/>
                <a:ea typeface="Comfortaa"/>
                <a:cs typeface="Comfortaa"/>
                <a:sym typeface="Comfortaa"/>
              </a:rPr>
              <a:t>. Рекомендации по уходу.</a:t>
            </a:r>
            <a:endParaRPr sz="2200" b="1">
              <a:solidFill>
                <a:srgbClr val="3C78D8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41200" y="542875"/>
            <a:ext cx="8994300" cy="468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20124D"/>
                </a:solidFill>
                <a:latin typeface="Comfortaa"/>
                <a:ea typeface="Comfortaa"/>
                <a:cs typeface="Comfortaa"/>
                <a:sym typeface="Comfortaa"/>
              </a:rPr>
              <a:t>Язвенная болезнь желудка -это хроническое заболевание, которое характеризуется появлением </a:t>
            </a:r>
            <a:r>
              <a:rPr lang="ru" b="1">
                <a:solidFill>
                  <a:srgbClr val="134F5C"/>
                </a:solidFill>
                <a:latin typeface="Comfortaa"/>
                <a:ea typeface="Comfortaa"/>
                <a:cs typeface="Comfortaa"/>
                <a:sym typeface="Comfortaa"/>
              </a:rPr>
              <a:t>ЯЗВЫ на слизистой оболочке желудка или 12-ти перстной кишки.</a:t>
            </a:r>
            <a:endParaRPr b="1">
              <a:solidFill>
                <a:srgbClr val="134F5C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134F5C"/>
                </a:solidFill>
                <a:latin typeface="Comfortaa"/>
                <a:ea typeface="Comfortaa"/>
                <a:cs typeface="Comfortaa"/>
                <a:sym typeface="Comfortaa"/>
              </a:rPr>
              <a:t>Основными принципами диеты являются полноценное дробное питание(6 раз в день) и строгое соблюдение режима приема пищи.Все продукты употребляются в жидком и протертом виде.Исключаются продукты, стимулирующие выработку желудочного сока:бульоны из мяса и рыбы, отвары грибов и овощей, жаренные  или тушеные  мясо, рыба, соленые и копченые продукты, пряности, кислые ягоды и фрукты, крепкий чай и кофе, алкогольные напитки. Желательно  включение в рацион продуктов, обладающих обволакивающим и нейтрализующим действинм: слизистые супы, каши, отварное мясо ,паровые котлеты, овощные пюре, молоко, питьевая вода.</a:t>
            </a:r>
            <a:endParaRPr b="1">
              <a:solidFill>
                <a:srgbClr val="134F5C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b="1">
              <a:solidFill>
                <a:srgbClr val="134F5C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64675" y="895875"/>
            <a:ext cx="4077902" cy="424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5350" y="1017725"/>
            <a:ext cx="4364525" cy="399534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solidFill>
                  <a:srgbClr val="CC0000"/>
                </a:solidFill>
              </a:rPr>
              <a:t>Что нужно делать в период обострения язвы желудка</a:t>
            </a:r>
            <a:endParaRPr sz="2600">
              <a:solidFill>
                <a:srgbClr val="CC0000"/>
              </a:solidFill>
            </a:endParaRPr>
          </a:p>
        </p:txBody>
      </p:sp>
      <p:sp>
        <p:nvSpPr>
          <p:cNvPr id="112" name="Google Shape;112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9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" b="1"/>
              <a:t>В период обострения пациент должен соблюдать постельный режим в течении 2-3 недель. При благополучном течении заболевания режим постепенно расширяется, однако сохраняется обязательное ограничение физических и эмоциональных нагрузок.Необходимо следить за общим состоянием цвета кожи, пульсом, артериальным давлением, стулом. Своевременный прием лекарственных средств. Соблюдение диеты. Интервалы между приемом пищи должен быть не более 4 часов. За час до сна допускается легкий ужин. Больной не должен раздражаться и волноваться. Продолжительность сна не менее 8 часов в сутки. Запрет курения и спиртных напитков. Для предупреждения повторного заболевания необходимо проведение специальных курсов лечения дважды в год.</a:t>
            </a:r>
            <a:endParaRPr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>
            <a:spLocks noGrp="1"/>
          </p:cNvSpPr>
          <p:nvPr>
            <p:ph type="title"/>
          </p:nvPr>
        </p:nvSpPr>
        <p:spPr>
          <a:xfrm>
            <a:off x="311700" y="102975"/>
            <a:ext cx="8520600" cy="54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F6000"/>
                </a:solidFill>
                <a:latin typeface="Georgia"/>
                <a:ea typeface="Georgia"/>
                <a:cs typeface="Georgia"/>
                <a:sym typeface="Georgia"/>
              </a:rPr>
              <a:t>ХРОНИЧЕСКИЙ ПАНКРЕОТИТ, признаки</a:t>
            </a:r>
            <a:endParaRPr b="1">
              <a:solidFill>
                <a:srgbClr val="7F6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18" name="Google Shape;118;p23"/>
          <p:cNvSpPr txBox="1">
            <a:spLocks noGrp="1"/>
          </p:cNvSpPr>
          <p:nvPr>
            <p:ph type="body" idx="1"/>
          </p:nvPr>
        </p:nvSpPr>
        <p:spPr>
          <a:xfrm>
            <a:off x="30900" y="782600"/>
            <a:ext cx="9082200" cy="472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/>
              <a:t>Хронический панкреотит-воспаление поджелудочной железы.Встречается обычно в среднем и пожилом возрасте, чаще у женщин.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/>
              <a:t>ПРИЗНАКИ: </a:t>
            </a:r>
            <a:r>
              <a:rPr lang="ru" b="1">
                <a:solidFill>
                  <a:srgbClr val="0C343D"/>
                </a:solidFill>
              </a:rPr>
              <a:t>боль в левом подреберье нередко пере</a:t>
            </a:r>
            <a:endParaRPr b="1">
              <a:solidFill>
                <a:srgbClr val="0C343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C343D"/>
                </a:solidFill>
              </a:rPr>
              <a:t>дается в спину и имеет опоясывающий характер,мо</a:t>
            </a:r>
            <a:endParaRPr b="1">
              <a:solidFill>
                <a:srgbClr val="0C343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C343D"/>
                </a:solidFill>
              </a:rPr>
              <a:t>жет передаваться в область сердца; часто наблюда</a:t>
            </a:r>
            <a:endParaRPr b="1">
              <a:solidFill>
                <a:srgbClr val="0C343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C343D"/>
                </a:solidFill>
              </a:rPr>
              <a:t>ется повышенное слюноотделение, отрыжка, рвота,</a:t>
            </a:r>
            <a:endParaRPr b="1">
              <a:solidFill>
                <a:srgbClr val="0C343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C343D"/>
                </a:solidFill>
              </a:rPr>
              <a:t>урчание в животе, похудание, потеря аппетита, понос</a:t>
            </a:r>
            <a:endParaRPr b="1">
              <a:solidFill>
                <a:srgbClr val="0C343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C343D"/>
                </a:solidFill>
              </a:rPr>
              <a:t>или чередование запора или поноса. При появлении</a:t>
            </a:r>
            <a:endParaRPr b="1">
              <a:solidFill>
                <a:srgbClr val="0C343D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b="1">
                <a:solidFill>
                  <a:srgbClr val="0C343D"/>
                </a:solidFill>
              </a:rPr>
              <a:t>данных симптомов необходимо срочно обратиться к гастроэнтерологу!!!</a:t>
            </a:r>
            <a:endParaRPr b="1">
              <a:solidFill>
                <a:srgbClr val="0C343D"/>
              </a:solidFill>
            </a:endParaRPr>
          </a:p>
        </p:txBody>
      </p:sp>
      <p:pic>
        <p:nvPicPr>
          <p:cNvPr id="119" name="Google Shape;11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11850" y="1483925"/>
            <a:ext cx="2901251" cy="3232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 ****         ДИЕТА ПРИ ПАНКРЕАТИТЕ      *****</a:t>
            </a:r>
            <a:endParaRPr i="1">
              <a:solidFill>
                <a:srgbClr val="CC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25" name="Google Shape;125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26" name="Google Shape;12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9925" y="1287150"/>
            <a:ext cx="7475824" cy="3281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5"/>
          <p:cNvSpPr txBox="1">
            <a:spLocks noGrp="1"/>
          </p:cNvSpPr>
          <p:nvPr>
            <p:ph type="title"/>
          </p:nvPr>
        </p:nvSpPr>
        <p:spPr>
          <a:xfrm>
            <a:off x="311700" y="4038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25"/>
          <p:cNvSpPr txBox="1">
            <a:spLocks noGrp="1"/>
          </p:cNvSpPr>
          <p:nvPr>
            <p:ph type="body" idx="1"/>
          </p:nvPr>
        </p:nvSpPr>
        <p:spPr>
          <a:xfrm>
            <a:off x="102975" y="164750"/>
            <a:ext cx="8989500" cy="483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i="1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Диета должна содержать повышенное количество белков в виде нежирных сортов мяса, рыбы, свежего нежирного товрога,неострого сыра.</a:t>
            </a:r>
            <a:endParaRPr sz="2000"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2000" i="1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В первые 2 дня придется поголодать. Исключить алкоголь, жареную , жирную и острую пищу, крепкие бульоны, кислые соки, копченые продукты, специи (лук, чеснок,уксус,хрен, горчицу). Диета при панкреатите начинается только с 4 дня, есть пока можно дробно, не менее 4-5 раз в день. Пищу употребляют только в теплом виде. Ограничивают употребление сладкого. Пищу готовят в духовке или на пару. Овощи нужно протирать и отваривать-морковь, тыкву, кабачки, картофель, цветную капусту, свеклу. Хороши будут разные крупы-особенно гречневая и овсяная в виде протертых каш, отварные вермишель и лапша. Из фруктов можно печеные яблоки без кожкры, сухофрукты, компоты, желе, некислые соки. Свежий хлеб исключается.</a:t>
            </a:r>
            <a:endParaRPr sz="2000"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0E3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6"/>
          <p:cNvSpPr txBox="1">
            <a:spLocks noGrp="1"/>
          </p:cNvSpPr>
          <p:nvPr>
            <p:ph type="title"/>
          </p:nvPr>
        </p:nvSpPr>
        <p:spPr>
          <a:xfrm>
            <a:off x="311700" y="144150"/>
            <a:ext cx="8520600" cy="47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solidFill>
                  <a:srgbClr val="38761D"/>
                </a:solidFill>
                <a:latin typeface="Impact"/>
                <a:ea typeface="Impact"/>
                <a:cs typeface="Impact"/>
                <a:sym typeface="Impact"/>
              </a:rPr>
              <a:t>РЕКОМЕНДАЦИИ ПО УХОДУ при хроническом </a:t>
            </a:r>
            <a:r>
              <a:rPr lang="ru">
                <a:solidFill>
                  <a:srgbClr val="38761D"/>
                </a:solidFill>
                <a:latin typeface="Impact"/>
                <a:ea typeface="Impact"/>
                <a:cs typeface="Impact"/>
                <a:sym typeface="Impact"/>
              </a:rPr>
              <a:t>панкреатите</a:t>
            </a:r>
            <a:endParaRPr>
              <a:solidFill>
                <a:srgbClr val="38761D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38" name="Google Shape;138;p26"/>
          <p:cNvSpPr txBox="1">
            <a:spLocks noGrp="1"/>
          </p:cNvSpPr>
          <p:nvPr>
            <p:ph type="body" idx="1"/>
          </p:nvPr>
        </p:nvSpPr>
        <p:spPr>
          <a:xfrm>
            <a:off x="92675" y="710525"/>
            <a:ext cx="9144000" cy="436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latin typeface="Lobster"/>
                <a:ea typeface="Lobster"/>
                <a:cs typeface="Lobster"/>
                <a:sym typeface="Lobster"/>
              </a:rPr>
              <a:t>В период обострения срочное обращение к врачу. Назначается</a:t>
            </a:r>
            <a:endParaRPr b="1"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latin typeface="Lobster"/>
                <a:ea typeface="Lobster"/>
                <a:cs typeface="Lobster"/>
                <a:sym typeface="Lobster"/>
              </a:rPr>
              <a:t>дробное частое (5-6 раз) питание с повышенным содержанием</a:t>
            </a:r>
            <a:endParaRPr b="1"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latin typeface="Lobster"/>
                <a:ea typeface="Lobster"/>
                <a:cs typeface="Lobster"/>
                <a:sym typeface="Lobster"/>
              </a:rPr>
              <a:t>белков. Контроль за своевременным приемом лекарств.</a:t>
            </a:r>
            <a:endParaRPr b="1"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latin typeface="Lobster"/>
                <a:ea typeface="Lobster"/>
                <a:cs typeface="Lobster"/>
                <a:sym typeface="Lobster"/>
              </a:rPr>
              <a:t>Избегать психологических нагрузок. Ограничение физических</a:t>
            </a:r>
            <a:endParaRPr b="1"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latin typeface="Lobster"/>
                <a:ea typeface="Lobster"/>
                <a:cs typeface="Lobster"/>
                <a:sym typeface="Lobster"/>
              </a:rPr>
              <a:t>нагрузок. Полноценный и глубокий сон не менее 8 часов. Полный</a:t>
            </a:r>
            <a:endParaRPr b="1"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b="1">
                <a:latin typeface="Lobster"/>
                <a:ea typeface="Lobster"/>
                <a:cs typeface="Lobster"/>
                <a:sym typeface="Lobster"/>
              </a:rPr>
              <a:t>отказ от алкоголя. Занятия физкультурой для укрепления брюшных мышц, самомассаж живота. Показано санаторно-курортное лечение в стадии ремиссии. Для профилактики больному рекомендуется соблюдение рационального питания, здорового образа жизни, своевременное лечение заболеваний пищеварительной системы. Необходимо избегать злоупотребления спиртными напитками.</a:t>
            </a:r>
            <a:endParaRPr b="1"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139" name="Google Shape;13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56400" y="710525"/>
            <a:ext cx="2625799" cy="24404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C4C9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title"/>
          </p:nvPr>
        </p:nvSpPr>
        <p:spPr>
          <a:xfrm>
            <a:off x="311700" y="319225"/>
            <a:ext cx="8520600" cy="54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A61C00"/>
                </a:solidFill>
              </a:rPr>
              <a:t>ЛИТЕРАТУРА:</a:t>
            </a:r>
            <a:endParaRPr>
              <a:solidFill>
                <a:srgbClr val="A61C00"/>
              </a:solidFill>
            </a:endParaRPr>
          </a:p>
        </p:txBody>
      </p:sp>
      <p:sp>
        <p:nvSpPr>
          <p:cNvPr id="145" name="Google Shape;145;p2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000" b="1" dirty="0" smtClean="0"/>
              <a:t>1</a:t>
            </a:r>
            <a:r>
              <a:rPr lang="ru" sz="2000" b="1" dirty="0" smtClean="0"/>
              <a:t>.Учебное </a:t>
            </a:r>
            <a:r>
              <a:rPr lang="ru" sz="2000" b="1" dirty="0"/>
              <a:t>пособие для слушателей ШПВ “Обучение навыкам ухода” г.Екатеринбург ,2011г.</a:t>
            </a:r>
            <a:endParaRPr sz="2000"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b="1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000" b="1"/>
          </a:p>
        </p:txBody>
      </p:sp>
      <p:pic>
        <p:nvPicPr>
          <p:cNvPr id="146" name="Google Shape;14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00650" y="2615525"/>
            <a:ext cx="4407223" cy="245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4400" dirty="0" smtClean="0"/>
              <a:t>Спасибо за внимание!</a:t>
            </a:r>
            <a:endParaRPr lang="ru-RU" sz="4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945</Words>
  <PresentationFormat>Экран (16:9)</PresentationFormat>
  <Paragraphs>76</Paragraphs>
  <Slides>16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7" baseType="lpstr">
      <vt:lpstr>Arial</vt:lpstr>
      <vt:lpstr>Impact</vt:lpstr>
      <vt:lpstr>Merriweather</vt:lpstr>
      <vt:lpstr>Pacifico</vt:lpstr>
      <vt:lpstr>Courier New</vt:lpstr>
      <vt:lpstr>Georgia</vt:lpstr>
      <vt:lpstr>Comic Sans MS</vt:lpstr>
      <vt:lpstr>Comfortaa</vt:lpstr>
      <vt:lpstr>Oswald</vt:lpstr>
      <vt:lpstr>Lobster</vt:lpstr>
      <vt:lpstr>Simple Light</vt:lpstr>
      <vt:lpstr>ГАУ «КЦСОН города Каменска-Уральского» Школа пожилого возраста по направлению ”Обучение навыкам ухода”</vt:lpstr>
      <vt:lpstr>Основное понятие об органах пищеварения человека.</vt:lpstr>
      <vt:lpstr>ОСНОВНЫЕ  ОТДЕЛЫ   желудочно-кишечного тракта.</vt:lpstr>
      <vt:lpstr>Факторы, способствующие нарушению пищеварения</vt:lpstr>
      <vt:lpstr>Виды заболеваний ЖКТ,основные симптомы и  рекомендации по уходу во время обострения. </vt:lpstr>
      <vt:lpstr>    ОСНОВНЫЕ СИМПТОМЫ ГАСТРИТА *боль в животе: резкая приступообразная или постоянная мучительная(часто зависит от приема пищи-усиливается натощак или через некоторое время после приема пищи) *тошнота постоянная или периодическая *изжога-неприятное чувство жжения в груди, возникает после еды *отрыжка с кислым запахом, после еды или натощак *многократная рвота *повышенное слюноотделение *нарушение стула(запор или понос) *со стороны всего организма: выраженная общая слабость,головокружение, головная боль,потливость,повышение температуры, снижение артериального давления, тахикардия-повышение частоты сердечных сокращений.</vt:lpstr>
      <vt:lpstr> РЕКОМЕНДАЦИИ ПО УХОДУ во время обострения</vt:lpstr>
      <vt:lpstr>ЯЗВЕННАЯ БОЛЕЗНЬ ЖЕЛУДКА. Рекомендации по уходу.</vt:lpstr>
      <vt:lpstr>Слайд 9</vt:lpstr>
      <vt:lpstr>Что нужно делать в период обострения язвы желудка</vt:lpstr>
      <vt:lpstr>ХРОНИЧЕСКИЙ ПАНКРЕОТИТ, признаки</vt:lpstr>
      <vt:lpstr> ****         ДИЕТА ПРИ ПАНКРЕАТИТЕ      *****</vt:lpstr>
      <vt:lpstr>Слайд 13</vt:lpstr>
      <vt:lpstr>РЕКОМЕНДАЦИИ ПО УХОДУ при хроническом панкреатите</vt:lpstr>
      <vt:lpstr>ЛИТЕРАТУРА: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гороШкола пожилого возраста по направлению”Обучение навыкам ухода”</dc:title>
  <cp:lastModifiedBy>Shafikova_GA</cp:lastModifiedBy>
  <cp:revision>4</cp:revision>
  <dcterms:modified xsi:type="dcterms:W3CDTF">2022-02-21T06:28:38Z</dcterms:modified>
</cp:coreProperties>
</file>