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  <p:sldId id="263" r:id="rId4"/>
    <p:sldId id="325" r:id="rId5"/>
    <p:sldId id="259" r:id="rId6"/>
    <p:sldId id="260" r:id="rId7"/>
    <p:sldId id="261" r:id="rId8"/>
    <p:sldId id="262" r:id="rId9"/>
    <p:sldId id="265" r:id="rId10"/>
    <p:sldId id="326" r:id="rId11"/>
    <p:sldId id="266" r:id="rId12"/>
    <p:sldId id="268" r:id="rId13"/>
    <p:sldId id="269" r:id="rId14"/>
    <p:sldId id="32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328" r:id="rId26"/>
    <p:sldId id="281" r:id="rId27"/>
    <p:sldId id="282" r:id="rId28"/>
    <p:sldId id="284" r:id="rId29"/>
    <p:sldId id="280" r:id="rId30"/>
    <p:sldId id="287" r:id="rId31"/>
    <p:sldId id="285" r:id="rId32"/>
    <p:sldId id="286" r:id="rId33"/>
    <p:sldId id="329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330" r:id="rId42"/>
    <p:sldId id="296" r:id="rId43"/>
    <p:sldId id="331" r:id="rId44"/>
    <p:sldId id="297" r:id="rId45"/>
    <p:sldId id="298" r:id="rId46"/>
    <p:sldId id="299" r:id="rId47"/>
    <p:sldId id="300" r:id="rId48"/>
    <p:sldId id="302" r:id="rId49"/>
    <p:sldId id="303" r:id="rId50"/>
    <p:sldId id="305" r:id="rId51"/>
    <p:sldId id="306" r:id="rId52"/>
    <p:sldId id="307" r:id="rId53"/>
    <p:sldId id="332" r:id="rId54"/>
    <p:sldId id="308" r:id="rId55"/>
    <p:sldId id="309" r:id="rId56"/>
    <p:sldId id="311" r:id="rId57"/>
    <p:sldId id="313" r:id="rId58"/>
    <p:sldId id="335" r:id="rId59"/>
    <p:sldId id="316" r:id="rId60"/>
    <p:sldId id="333" r:id="rId61"/>
    <p:sldId id="318" r:id="rId62"/>
    <p:sldId id="319" r:id="rId63"/>
    <p:sldId id="320" r:id="rId64"/>
    <p:sldId id="334" r:id="rId65"/>
    <p:sldId id="321" r:id="rId66"/>
    <p:sldId id="322" r:id="rId67"/>
    <p:sldId id="323" r:id="rId68"/>
    <p:sldId id="324" r:id="rId69"/>
    <p:sldId id="256" r:id="rId7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2F0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897" autoAdjust="0"/>
  </p:normalViewPr>
  <p:slideViewPr>
    <p:cSldViewPr>
      <p:cViewPr varScale="1">
        <p:scale>
          <a:sx n="113" d="100"/>
          <a:sy n="113" d="100"/>
        </p:scale>
        <p:origin x="-15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B5A4627-72F5-4C7E-A270-BFB19397B029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101CAC3-2BA8-4C61-B095-0D8C06A92D8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zabota039.msp.midural.ru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13" Type="http://schemas.openxmlformats.org/officeDocument/2006/relationships/image" Target="../media/image58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12" Type="http://schemas.openxmlformats.org/officeDocument/2006/relationships/image" Target="../media/image5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11" Type="http://schemas.openxmlformats.org/officeDocument/2006/relationships/image" Target="../media/image56.jpeg"/><Relationship Id="rId5" Type="http://schemas.openxmlformats.org/officeDocument/2006/relationships/image" Target="../media/image50.jpeg"/><Relationship Id="rId15" Type="http://schemas.openxmlformats.org/officeDocument/2006/relationships/image" Target="../media/image6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Relationship Id="rId1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7" Type="http://schemas.openxmlformats.org/officeDocument/2006/relationships/image" Target="../media/image6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12" Type="http://schemas.openxmlformats.org/officeDocument/2006/relationships/image" Target="../media/image8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11" Type="http://schemas.openxmlformats.org/officeDocument/2006/relationships/image" Target="../media/image79.jpeg"/><Relationship Id="rId5" Type="http://schemas.openxmlformats.org/officeDocument/2006/relationships/image" Target="../media/image73.jpeg"/><Relationship Id="rId10" Type="http://schemas.openxmlformats.org/officeDocument/2006/relationships/image" Target="../media/image78.jpeg"/><Relationship Id="rId4" Type="http://schemas.openxmlformats.org/officeDocument/2006/relationships/image" Target="../media/image72.jpeg"/><Relationship Id="rId9" Type="http://schemas.openxmlformats.org/officeDocument/2006/relationships/image" Target="../media/image7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gif"/><Relationship Id="rId4" Type="http://schemas.openxmlformats.org/officeDocument/2006/relationships/image" Target="../media/image101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https://sun9-74.userapi.com/impg/dTfDIxAdZXG3S0JUfepAk2sz6LZMGTSv-Od0WQ/wr6J7mtN_NI.jpg?size=809x1080&amp;quality=96&amp;sign=75681453be3920796988f720b3160488&amp;type=album" TargetMode="External"/><Relationship Id="rId4" Type="http://schemas.openxmlformats.org/officeDocument/2006/relationships/image" Target="../media/image10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gif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gif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8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5.png"/><Relationship Id="rId5" Type="http://schemas.openxmlformats.org/officeDocument/2006/relationships/image" Target="../media/image124.jpeg"/><Relationship Id="rId4" Type="http://schemas.openxmlformats.org/officeDocument/2006/relationships/image" Target="../media/image123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3" Type="http://schemas.openxmlformats.org/officeDocument/2006/relationships/image" Target="../media/image126.jpeg"/><Relationship Id="rId7" Type="http://schemas.openxmlformats.org/officeDocument/2006/relationships/image" Target="../media/image13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9.jpeg"/><Relationship Id="rId5" Type="http://schemas.openxmlformats.org/officeDocument/2006/relationships/image" Target="../media/image128.jpeg"/><Relationship Id="rId10" Type="http://schemas.openxmlformats.org/officeDocument/2006/relationships/image" Target="../media/image133.jpeg"/><Relationship Id="rId4" Type="http://schemas.openxmlformats.org/officeDocument/2006/relationships/image" Target="../media/image127.jpeg"/><Relationship Id="rId9" Type="http://schemas.openxmlformats.org/officeDocument/2006/relationships/image" Target="../media/image132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jpeg"/><Relationship Id="rId3" Type="http://schemas.openxmlformats.org/officeDocument/2006/relationships/image" Target="../media/image134.jpeg"/><Relationship Id="rId7" Type="http://schemas.openxmlformats.org/officeDocument/2006/relationships/image" Target="../media/image138.jpeg"/><Relationship Id="rId12" Type="http://schemas.openxmlformats.org/officeDocument/2006/relationships/image" Target="../media/image14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7.jpeg"/><Relationship Id="rId11" Type="http://schemas.openxmlformats.org/officeDocument/2006/relationships/image" Target="../media/image142.jpeg"/><Relationship Id="rId5" Type="http://schemas.openxmlformats.org/officeDocument/2006/relationships/image" Target="../media/image136.jpeg"/><Relationship Id="rId10" Type="http://schemas.openxmlformats.org/officeDocument/2006/relationships/image" Target="../media/image141.jpeg"/><Relationship Id="rId4" Type="http://schemas.openxmlformats.org/officeDocument/2006/relationships/image" Target="../media/image135.jpeg"/><Relationship Id="rId9" Type="http://schemas.openxmlformats.org/officeDocument/2006/relationships/image" Target="../media/image140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jpeg"/><Relationship Id="rId3" Type="http://schemas.openxmlformats.org/officeDocument/2006/relationships/image" Target="../media/image144.jpeg"/><Relationship Id="rId7" Type="http://schemas.openxmlformats.org/officeDocument/2006/relationships/image" Target="../media/image148.jpeg"/><Relationship Id="rId12" Type="http://schemas.openxmlformats.org/officeDocument/2006/relationships/image" Target="../media/image15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jpeg"/><Relationship Id="rId11" Type="http://schemas.openxmlformats.org/officeDocument/2006/relationships/image" Target="../media/image152.jpeg"/><Relationship Id="rId5" Type="http://schemas.openxmlformats.org/officeDocument/2006/relationships/image" Target="../media/image146.jpeg"/><Relationship Id="rId10" Type="http://schemas.openxmlformats.org/officeDocument/2006/relationships/image" Target="../media/image151.jpeg"/><Relationship Id="rId4" Type="http://schemas.openxmlformats.org/officeDocument/2006/relationships/image" Target="../media/image145.jpeg"/><Relationship Id="rId9" Type="http://schemas.openxmlformats.org/officeDocument/2006/relationships/image" Target="../media/image150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7" Type="http://schemas.openxmlformats.org/officeDocument/2006/relationships/image" Target="../media/image15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7.jpeg"/><Relationship Id="rId5" Type="http://schemas.openxmlformats.org/officeDocument/2006/relationships/image" Target="../media/image156.jpeg"/><Relationship Id="rId4" Type="http://schemas.openxmlformats.org/officeDocument/2006/relationships/image" Target="../media/image155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7" Type="http://schemas.openxmlformats.org/officeDocument/2006/relationships/image" Target="../media/image16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2.jpeg"/><Relationship Id="rId5" Type="http://schemas.openxmlformats.org/officeDocument/2006/relationships/image" Target="../media/image161.jpeg"/><Relationship Id="rId4" Type="http://schemas.openxmlformats.org/officeDocument/2006/relationships/image" Target="../media/image160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5.gif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9.jpeg"/><Relationship Id="rId5" Type="http://schemas.openxmlformats.org/officeDocument/2006/relationships/image" Target="../media/image168.jpeg"/><Relationship Id="rId4" Type="http://schemas.openxmlformats.org/officeDocument/2006/relationships/image" Target="../media/image16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3.jpeg"/><Relationship Id="rId5" Type="http://schemas.openxmlformats.org/officeDocument/2006/relationships/image" Target="../media/image172.jpeg"/><Relationship Id="rId4" Type="http://schemas.openxmlformats.org/officeDocument/2006/relationships/image" Target="../media/image171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7.jpeg"/><Relationship Id="rId5" Type="http://schemas.openxmlformats.org/officeDocument/2006/relationships/image" Target="../media/image176.jpeg"/><Relationship Id="rId4" Type="http://schemas.openxmlformats.org/officeDocument/2006/relationships/image" Target="../media/image175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7" Type="http://schemas.openxmlformats.org/officeDocument/2006/relationships/image" Target="../media/image18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1.jpeg"/><Relationship Id="rId5" Type="http://schemas.openxmlformats.org/officeDocument/2006/relationships/image" Target="../media/image180.jpeg"/><Relationship Id="rId4" Type="http://schemas.openxmlformats.org/officeDocument/2006/relationships/image" Target="../media/image179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7.jpeg"/><Relationship Id="rId5" Type="http://schemas.openxmlformats.org/officeDocument/2006/relationships/image" Target="../media/image186.jpeg"/><Relationship Id="rId4" Type="http://schemas.openxmlformats.org/officeDocument/2006/relationships/image" Target="../media/image185.jpe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3.jpeg"/><Relationship Id="rId3" Type="http://schemas.openxmlformats.org/officeDocument/2006/relationships/image" Target="../media/image188.jpeg"/><Relationship Id="rId7" Type="http://schemas.openxmlformats.org/officeDocument/2006/relationships/image" Target="../media/image19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1.jpeg"/><Relationship Id="rId5" Type="http://schemas.openxmlformats.org/officeDocument/2006/relationships/image" Target="../media/image190.jpeg"/><Relationship Id="rId10" Type="http://schemas.openxmlformats.org/officeDocument/2006/relationships/image" Target="../media/image195.jpeg"/><Relationship Id="rId4" Type="http://schemas.openxmlformats.org/officeDocument/2006/relationships/image" Target="../media/image189.jpeg"/><Relationship Id="rId9" Type="http://schemas.openxmlformats.org/officeDocument/2006/relationships/image" Target="../media/image194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1.jpeg"/><Relationship Id="rId13" Type="http://schemas.openxmlformats.org/officeDocument/2006/relationships/image" Target="../media/image206.jpeg"/><Relationship Id="rId3" Type="http://schemas.openxmlformats.org/officeDocument/2006/relationships/image" Target="../media/image196.jpeg"/><Relationship Id="rId7" Type="http://schemas.openxmlformats.org/officeDocument/2006/relationships/image" Target="../media/image200.jpeg"/><Relationship Id="rId12" Type="http://schemas.openxmlformats.org/officeDocument/2006/relationships/image" Target="../media/image205.jpeg"/><Relationship Id="rId2" Type="http://schemas.openxmlformats.org/officeDocument/2006/relationships/image" Target="../media/image11.png"/><Relationship Id="rId16" Type="http://schemas.openxmlformats.org/officeDocument/2006/relationships/image" Target="../media/image20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9.jpeg"/><Relationship Id="rId11" Type="http://schemas.openxmlformats.org/officeDocument/2006/relationships/image" Target="../media/image204.jpeg"/><Relationship Id="rId5" Type="http://schemas.openxmlformats.org/officeDocument/2006/relationships/image" Target="../media/image198.jpeg"/><Relationship Id="rId15" Type="http://schemas.openxmlformats.org/officeDocument/2006/relationships/image" Target="../media/image208.jpeg"/><Relationship Id="rId10" Type="http://schemas.openxmlformats.org/officeDocument/2006/relationships/image" Target="../media/image203.jpeg"/><Relationship Id="rId4" Type="http://schemas.openxmlformats.org/officeDocument/2006/relationships/image" Target="../media/image197.jpeg"/><Relationship Id="rId9" Type="http://schemas.openxmlformats.org/officeDocument/2006/relationships/image" Target="../media/image202.jpeg"/><Relationship Id="rId14" Type="http://schemas.openxmlformats.org/officeDocument/2006/relationships/image" Target="../media/image207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2.gif"/><Relationship Id="rId4" Type="http://schemas.openxmlformats.org/officeDocument/2006/relationships/image" Target="../media/image211.gi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4.gi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8.jpeg"/><Relationship Id="rId5" Type="http://schemas.openxmlformats.org/officeDocument/2006/relationships/image" Target="../media/image217.jpeg"/><Relationship Id="rId4" Type="http://schemas.openxmlformats.org/officeDocument/2006/relationships/image" Target="../media/image216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Vorobyeva_EV\Desktop\страница-тетради-grunge-старая-6268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2" name="AutoShape 2" descr="file:///C:/Users/Vorobyeva_EV/Desktop/%D0%A8%D0%B0%D0%B1%D0%BB/i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4" name="Picture 4" descr="C:\Users\Vorobyeva_EV\Desktop\Шабл\1613643428_53-p-fon-dlya-prezentatsii-otkritaya-kniga-8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49288"/>
            <a:ext cx="7911598" cy="6408712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827584" y="692696"/>
            <a:ext cx="7920880" cy="5786199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ru-RU" sz="88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ЛЕТОПИСЬ </a:t>
            </a:r>
          </a:p>
          <a:p>
            <a:pPr algn="ctr"/>
            <a:r>
              <a:rPr lang="ru-RU" sz="2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           ГАУ «КЦСОН ГОРОДА КАМЕНСКА-УРАЛЬСКОГО» </a:t>
            </a:r>
          </a:p>
          <a:p>
            <a:pPr algn="ctr"/>
            <a:endParaRPr lang="ru-RU" sz="28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ru-RU" sz="2800" b="1" cap="none" spc="0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ru-RU" sz="28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ru-RU" sz="28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ru-RU" sz="28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ru-RU" sz="10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ru-RU" sz="1000" b="1" cap="none" spc="0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ru-RU" sz="10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r>
              <a:rPr lang="ru-RU" sz="80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66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ЗА 2021 ГОД</a:t>
            </a:r>
            <a:endParaRPr lang="ru-RU" sz="66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" name="Рисунок 9" descr="4xjP (1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2276872"/>
            <a:ext cx="7533716" cy="3500039"/>
          </a:xfrm>
          <a:prstGeom prst="rect">
            <a:avLst/>
          </a:prstGeom>
        </p:spPr>
      </p:pic>
      <p:pic>
        <p:nvPicPr>
          <p:cNvPr id="15370" name="Picture 10" descr="C:\Users\Vorobyeva_EV\Desktop\ЛЕНА ДОКУМЕНТЫ\Логотип центра\логотип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05562">
            <a:off x="4263901" y="2783414"/>
            <a:ext cx="1785174" cy="12615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file:///C:/Users/Vorobyeva_EV/Desktop/%D0%A8%D0%B0%D0%B1%D0%BB/1613639084_32-p-fon-dlya-prezentatsii-kniga-raskritaya-42.jpg"/>
          <p:cNvSpPr>
            <a:spLocks noChangeAspect="1" noChangeArrowheads="1"/>
          </p:cNvSpPr>
          <p:nvPr/>
        </p:nvSpPr>
        <p:spPr bwMode="auto">
          <a:xfrm>
            <a:off x="155575" y="-4229100"/>
            <a:ext cx="15487650" cy="8820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C:\Users\Vorobyeva_EV\Desktop\1613639084_32-p-fon-dlya-prezentatsii-kniga-raskritaya-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8" name="AutoShape 4" descr="file:///C:/Users/Vorobyeva_EV/Desktop/%D0%A8%D0%B0%D0%B1%D0%BB/1613639084_32-p-fon-dlya-prezentatsii-kniga-raskritaya-42.jpg"/>
          <p:cNvSpPr>
            <a:spLocks noChangeAspect="1" noChangeArrowheads="1"/>
          </p:cNvSpPr>
          <p:nvPr/>
        </p:nvSpPr>
        <p:spPr bwMode="auto">
          <a:xfrm>
            <a:off x="155575" y="-4229100"/>
            <a:ext cx="15487650" cy="8820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899592" y="5733256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 smtClean="0">
                <a:solidFill>
                  <a:srgbClr val="642F04"/>
                </a:solidFill>
                <a:latin typeface="Arial Black" pitchFamily="34" charset="0"/>
              </a:rPr>
              <a:t>ДИРЕКТОР ГАУ «КЦСОН </a:t>
            </a:r>
          </a:p>
          <a:p>
            <a:pPr algn="ctr"/>
            <a:r>
              <a:rPr lang="ru-RU" sz="1200" b="1" i="1" dirty="0" smtClean="0">
                <a:solidFill>
                  <a:srgbClr val="642F04"/>
                </a:solidFill>
                <a:latin typeface="Arial Black" pitchFamily="34" charset="0"/>
              </a:rPr>
              <a:t>ГОРОДА КАМЕНСКА-УРАЛЬСКОГО»   ИРИНА СЕРГЕЕВНА ГАПАНОВИЧ</a:t>
            </a:r>
            <a:endParaRPr lang="ru-RU" sz="1200" b="1" i="1" dirty="0">
              <a:solidFill>
                <a:srgbClr val="642F04"/>
              </a:solidFill>
              <a:latin typeface="Arial Black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44008" y="2276872"/>
            <a:ext cx="388843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Franklin Gothic Heavy" pitchFamily="34" charset="0"/>
              </a:rPr>
              <a:t>Как бы жизнь не летела- Дней своих не жалей, Делай доброе дело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Franklin Gothic Heavy" pitchFamily="34" charset="0"/>
            </a:endParaRPr>
          </a:p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Franklin Gothic Heavy" pitchFamily="34" charset="0"/>
              </a:rPr>
              <a:t>Ради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Franklin Gothic Heavy" pitchFamily="34" charset="0"/>
              </a:rPr>
              <a:t>счастья людей. Чтобы сердце горело,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Franklin Gothic Heavy" pitchFamily="34" charset="0"/>
            </a:endParaRPr>
          </a:p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Franklin Gothic Heavy" pitchFamily="34" charset="0"/>
              </a:rPr>
              <a:t>А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Franklin Gothic Heavy" pitchFamily="34" charset="0"/>
              </a:rPr>
              <a:t>не тлело во мгле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Franklin Gothic Heavy" pitchFamily="34" charset="0"/>
            </a:endParaRPr>
          </a:p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Franklin Gothic Heavy" pitchFamily="34" charset="0"/>
              </a:rPr>
              <a:t>Делай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Franklin Gothic Heavy" pitchFamily="34" charset="0"/>
              </a:rPr>
              <a:t>доброе дело- </a:t>
            </a:r>
            <a:endParaRPr lang="ru-RU" sz="2400" b="1" i="1" dirty="0" smtClean="0">
              <a:solidFill>
                <a:schemeClr val="accent6">
                  <a:lumMod val="50000"/>
                </a:schemeClr>
              </a:solidFill>
              <a:latin typeface="Franklin Gothic Heavy" pitchFamily="34" charset="0"/>
            </a:endParaRPr>
          </a:p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latin typeface="Franklin Gothic Heavy" pitchFamily="34" charset="0"/>
              </a:rPr>
              <a:t>Тем 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latin typeface="Franklin Gothic Heavy" pitchFamily="34" charset="0"/>
              </a:rPr>
              <a:t>живём на земле.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2" name="Рисунок 11" descr="43ffdb5f85fea4165bb7ae4b134c6727_w2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0"/>
            <a:ext cx="3273152" cy="2420888"/>
          </a:xfrm>
          <a:prstGeom prst="rect">
            <a:avLst/>
          </a:prstGeom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187624" y="836712"/>
            <a:ext cx="2736304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9634" name="Picture 2" descr="Прозрачный Презентация гифка - Прозрачный Презентация 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005064"/>
            <a:ext cx="946391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317" cy="6858000"/>
          </a:xfrm>
          <a:prstGeom prst="rect">
            <a:avLst/>
          </a:prstGeom>
          <a:noFill/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1475656" y="0"/>
            <a:ext cx="7524328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ru-RU" b="1" i="1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ru-RU" b="1" i="1" u="sng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 НОРМАТИВНО - ПРАВОВАЯ ДЕЯТЕЛЬНОСТЬ</a:t>
            </a:r>
            <a:endParaRPr kumimoji="0" lang="ru-RU" b="0" i="1" u="sng" strike="noStrike" cap="none" normalizeH="0" baseline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Осуществление работы в соответствии с нормативно-правовой</a:t>
            </a:r>
            <a:r>
              <a:rPr kumimoji="0" lang="ru-RU" b="1" i="0" strike="noStrike" cap="none" normalizeH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    </a:t>
            </a: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документацией;</a:t>
            </a: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Подготовлены приказы;</a:t>
            </a: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В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течение  2021 года разработаны планы работы и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отчеты. </a:t>
            </a: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Все планы и         мероприятия выполнены, вся информация выложена на сайте учреждения.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Symbol" pitchFamily="18" charset="2"/>
              <a:buAutoNum type="arabicPeriod"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1988840"/>
            <a:ext cx="42338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sng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2. ОРГАНИЗАЦИОННАЯ  ДЕЯТЕЛЬНОСТЬ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0" y="2276872"/>
            <a:ext cx="34868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комиссий учреждения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;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492896"/>
            <a:ext cx="90364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Работает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реабилитационно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- экспертная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комиссия;</a:t>
            </a:r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Работает комиссия по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премированию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.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Комиссия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по контролю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качества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;</a:t>
            </a:r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lvl="0"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Работает комиссия по социальному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страхованию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;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Работает комиссия по противодействию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коррупции;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Работает комиссия по охране труда и технике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безопасности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;</a:t>
            </a:r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Работает комиссия по противопожарной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безопасности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;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Работает комиссия по обработке персональных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данных;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Работает Инвентаризационная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комиссия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;</a:t>
            </a:r>
            <a:endParaRPr lang="ru-RU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Работает комиссия по усилению безопасности и антитеррористической защищенности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учреждения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;</a:t>
            </a:r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 с информационными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сайтами </a:t>
            </a:r>
            <a:r>
              <a:rPr lang="ru-RU" u="sng" dirty="0" smtClean="0">
                <a:solidFill>
                  <a:srgbClr val="002060"/>
                </a:solidFill>
                <a:latin typeface="+mj-lt"/>
                <a:hlinkClick r:id="rId3"/>
              </a:rPr>
              <a:t>http://zabota039.msp.midural.ru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;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 по созданию доступной среды для инвалидов в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учреждении;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 по внедрению </a:t>
            </a:r>
            <a:r>
              <a:rPr lang="ru-RU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антикоррупционной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политики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учреждения;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Работа по улучшению качества социальных услуг (в соответствии с 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независимой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оценкой качества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ru-RU" dirty="0"/>
          </a:p>
        </p:txBody>
      </p:sp>
      <p:sp>
        <p:nvSpPr>
          <p:cNvPr id="40965" name="AutoShape 5" descr="https://krot.info/uploads/posts/2020-03/1584030903_35-p-foni-dlya-istoricheskikh-prezentatsii-9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0967" name="AutoShape 7" descr="https://krot.info/uploads/posts/2020-03/1584030903_35-p-foni-dlya-istoricheskikh-prezentatsii-9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05" name="Picture 1" descr="C:\Users\Vorobyeva_EV\Desktop\WQM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0648"/>
            <a:ext cx="2051720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Picture 3" descr="C:\Users\Vorobyeva_EV\Desktop\страница-тетради-grunge-старая-6268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-180528" y="2132856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СОЦИАЛЬНОГО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ОБСЛУЖИВАНИЯ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НА ДОМУ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3600" b="1" u="sng" dirty="0" smtClean="0">
              <a:latin typeface="Segoe Print" pitchFamily="2" charset="0"/>
              <a:ea typeface="Times New Roman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(ГОРОД КАМЕНСК - УРАЛЬСКИЙ)</a:t>
            </a:r>
            <a:endParaRPr lang="ru-RU" dirty="0"/>
          </a:p>
        </p:txBody>
      </p:sp>
      <p:sp>
        <p:nvSpPr>
          <p:cNvPr id="67588" name="AutoShape 4" descr="https://static1.bigstockphoto.com/5/4/4/large1500/445535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Picture 2" descr="Учитель Профессор гифка - Учитель Профессор Прозрачный 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980728"/>
            <a:ext cx="3129136" cy="5017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683568" y="308707"/>
            <a:ext cx="748883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СОЦИАЛЬНОГО ОБСЛУЖИВАНИЯ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НА ДОМУ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itchFamily="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(ГОРОД КАМЕНСК - УРАЛЬСКИЙ)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itchFamily="2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512" y="1340768"/>
          <a:ext cx="8784976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  <a:gridCol w="4536504"/>
              </a:tblGrid>
              <a:tr h="5328592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 отделениях социального облуживания на дому  города Каменска – Уральского на 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31.12. 2021г  на учете – 1 122  человека: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 том числе: 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Инвалидов общего заболевания –  646 чел;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Инвалидов и участники ВОВ – 2 чел;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Участников Трудового фронта – 133 чел;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Ветеранов труда – 167 чел;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Вдов погибших в ВОВ и вдов умерших участников или инвалидов ВОВ – 17 чел;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Реабилитированных – 4 чел;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Репрессированные -   0 чел.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Несовершеннолетние узники концлагерей – 5 чел.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 «Маяк», ликвидаторы ЧАЭС – 5 чел;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Пенсионеры по возрасту (не имеющие льгот) – 143 чел.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ru-RU" sz="1300" b="1" i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  2021 год: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взято на обслуживание – 298 чел,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снято с обслуживания – 312 чел, </a:t>
                      </a: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 том числе умерло – 219 чел.</a:t>
                      </a:r>
                    </a:p>
                    <a:p>
                      <a:pPr algn="just"/>
                      <a:endParaRPr kumimoji="0" lang="ru-RU" sz="1300" b="1" i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kumimoji="0" lang="ru-RU" sz="13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Всего за 2021 год обслужено клиентов в отделениях социального обслуживания на дому города Каменска – Уральского  с учетом умерших и выбывших  1 342 чел.</a:t>
                      </a:r>
                    </a:p>
                    <a:p>
                      <a:pPr algn="just"/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Работа по оформлению документации</a:t>
                      </a:r>
                    </a:p>
                    <a:p>
                      <a:pPr algn="just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Работа с кадрами:</a:t>
                      </a:r>
                    </a:p>
                    <a:p>
                      <a:pPr algn="just"/>
                      <a:r>
                        <a:rPr kumimoji="0" lang="ru-RU" sz="1400" b="1" i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Тех. Учеба 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Проведение инструктажей</a:t>
                      </a:r>
                    </a:p>
                    <a:p>
                      <a:pPr algn="just"/>
                      <a:r>
                        <a:rPr kumimoji="0" lang="ru-RU" sz="1400" b="1" i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Проведено обучение (инструктирование) социальных работников по вопросам </a:t>
                      </a:r>
                    </a:p>
                    <a:p>
                      <a:pPr algn="just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обеспечения доступности для инвалидов услуг и объектов, на которых они предоставляются</a:t>
                      </a:r>
                    </a:p>
                    <a:p>
                      <a:pPr algn="just"/>
                      <a:r>
                        <a:rPr kumimoji="0" lang="ru-RU" sz="1400" b="1" i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Проведено информирование социальных работников с использованием</a:t>
                      </a:r>
                    </a:p>
                    <a:p>
                      <a:pPr algn="just"/>
                      <a:r>
                        <a:rPr kumimoji="0" lang="ru-RU" sz="1400" b="1" i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информационных материалов по пропаганде мер по профилактике ВИЧ инфекции, </a:t>
                      </a:r>
                      <a:r>
                        <a:rPr kumimoji="0" lang="en-US" sz="1400" b="1" i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COVID</a:t>
                      </a:r>
                      <a:r>
                        <a:rPr kumimoji="0" lang="ru-RU" sz="1400" b="1" i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-19.</a:t>
                      </a:r>
                    </a:p>
                    <a:p>
                      <a:pPr algn="just"/>
                      <a:endParaRPr kumimoji="0" lang="ru-RU" sz="1800" b="1" i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1" i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pic>
        <p:nvPicPr>
          <p:cNvPr id="4" name="Рисунок 3" descr="C:\Users\Sergeeva_RK\Desktop\Материал для акций Декада инв. и 10 тыс. добрых дел\1 Казаева Е.Г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933056"/>
            <a:ext cx="2160240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Sergeeva_RK\Desktop\Материал для акций Декада инв. и 10 тыс. добрых дел\Смотри на меня как на равного (2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05064"/>
            <a:ext cx="2088232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4754" name="AutoShape 2" descr="https://kartinkin.net/uploads/posts/2021-07/1626794273_3-kartinkin-com-p-starii-pergament-tekstura-krasivo-8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467544" y="116632"/>
            <a:ext cx="841506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УЧАСТИЕ В БЛАГОТВОРИТЕЛЬНЫХ АКЦИЯХ,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ПОСВЯЩЕННЫХ КАЛЕНДАРНЫМ ДАТАМ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1520" y="1052736"/>
          <a:ext cx="5328592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/>
              </a:tblGrid>
              <a:tr h="57606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21.01.2021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– поздравили с рождеством и крещением открытками и небольшими сладкими подарками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41360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20.02.2021 -  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к «Месячнику защиты Отечества»:</a:t>
                      </a:r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endParaRPr kumimoji="0" lang="ru-RU" sz="1800" kern="1200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1)</a:t>
                      </a:r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поздравили мужчин, находящихся на обслуживании в отделении открытками, сделанными учащимися школ;</a:t>
                      </a:r>
                    </a:p>
                    <a:p>
                      <a:pPr algn="just"/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2)</a:t>
                      </a:r>
                      <a:r>
                        <a:rPr kumimoji="0" lang="ru-RU" sz="1800" kern="12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с клиентами на дому проведена Викторина «Защитники отечества».</a:t>
                      </a:r>
                      <a:endParaRPr kumimoji="0" lang="ru-RU" sz="1800" kern="1200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05.03.2021 г. 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– поздравление клиентов на дому стихами и открытками, сделанными учащимися школ с праздником 8 Марта.</a:t>
                      </a:r>
                      <a:endParaRPr kumimoji="0" lang="ru-RU" sz="1800" b="1" kern="1200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Апрель 2021 г. 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– Весенняя неделя добра: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29.04.2021 г.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«Твори добро на радость людям»  - раздача продуктовых наборов малообеспеченным клиентам отд.</a:t>
                      </a:r>
                    </a:p>
                    <a:p>
                      <a:pPr algn="just"/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28.04.2021 г.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- сбор вещей б/у (мужских, детских) для малообеспеченных граждан </a:t>
                      </a:r>
                    </a:p>
                    <a:p>
                      <a:pPr algn="just"/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28.04.2021 г.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приняли</a:t>
                      </a:r>
                      <a:r>
                        <a:rPr kumimoji="0" lang="ru-RU" sz="18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участие в экологическом субботнике 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Рисунок 3" descr="Фото санталова н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980728"/>
            <a:ext cx="1800200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Sergeeva_RK\Desktop\Материал для акций Декада инв. и 10 тыс. добрых дел\1 Грицынин А.А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124744"/>
            <a:ext cx="176368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Sergeeva_RK\Desktop\Материал для акций Декада инв. и 10 тыс. добрых дел\фото 8 марта 2021г\IMG-20210304-WA000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2996952"/>
            <a:ext cx="1728192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Sergeeva_RK\Desktop\Материал для акций Декада инв. и 10 тыс. добрых дел\Акции апрель 2021 г\Статья 21.04.21г. Твори добро Сергеевой Р.К\2 Фото Твори добро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4869160"/>
            <a:ext cx="1728192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Sergeeva_RK\Desktop\1 Фото Твори добро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3789040"/>
            <a:ext cx="1763688" cy="2513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79512" y="620688"/>
          <a:ext cx="5184576" cy="5894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4576"/>
              </a:tblGrid>
              <a:tr h="100518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День победы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07.05.2021 г. 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– поздравление с вручением открыток, изготовленных школьниками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00518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07.05.2021 г.</a:t>
                      </a:r>
                      <a:r>
                        <a:rPr kumimoji="0" lang="ru-RU" sz="16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-   приняли участие в акции «Свеча памяти»  и «Окна Победы» виртуально (украсили окна атрибутами 9 Мая с зажжением свеч и лампадок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7542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29.04.2021г .Поздравление клиентов с Пасхой открытками, изготовленными детьми детского сада №2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7542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29.04.2021г. Поздравление клиентов на дому с праздником Труда открытками, изготовленными детьми детского сада №2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1924206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6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10-11.06.2021г .Социальные работники приняли участие в рамках празднования Дня России. Выдача буклетов об истории праздника.</a:t>
                      </a:r>
                    </a:p>
                    <a:p>
                      <a:pPr algn="just"/>
                      <a:r>
                        <a:rPr kumimoji="0" lang="ru-RU" sz="16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22.06.2021г .Социальные работники приняли участие в акции «Георгиевская ленточка», ко дню 76 годовщина проведения Парада Победы 24 июня 1945 года. Георгиевская ленточка символ памяти тем, кто пал спасая мир от фашизма. Символ уважения и гордости за Великую Победу.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 descr="D:\папка Сергеевой Р.К на диск D\Отчеты 2006 г. - 2019 г\Отчеты 2021 г\Отчеты 2 кв. 2021 г\Фото меропр. 2 кв. 2021г. оСО №6\1 поздрав. с 9 мая 2021 г.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60648"/>
            <a:ext cx="1800200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:\папка Сергеевой Р.К на диск D\Отчеты 2006 г. - 2019 г\Отчеты 2021 г\Отчеты 2 кв. 2021 г\Фото меропр. 2 кв. 2021г. оСО №6\2 поздрав. с 9 мая 2021 г.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260648"/>
            <a:ext cx="1979712" cy="1700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D:\папка Сергеевой Р.К на диск D\Фото отделения\2016 г\Акция Мы помним 2016 г. 9 Мая\DSC0295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916832"/>
            <a:ext cx="1656184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Sergeeva_RK\AppData\Local\Microsoft\Windows\Temporary Internet Files\Content.Word\1 Окна Победы май 2021 г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908720"/>
            <a:ext cx="936104" cy="576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Nazarenko_EG\Downloads\2 квартал\i (29).jpg"/>
          <p:cNvPicPr/>
          <p:nvPr/>
        </p:nvPicPr>
        <p:blipFill>
          <a:blip r:embed="rId7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988840"/>
            <a:ext cx="2051720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Users\Nazarenko_EG\Desktop\Из сервера\надо\раб фото 2019\3.jpeg"/>
          <p:cNvPicPr/>
          <p:nvPr/>
        </p:nvPicPr>
        <p:blipFill>
          <a:blip r:embed="rId8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645024"/>
            <a:ext cx="1656184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Users\Nazarenko_EG\Downloads\2 квартал\i.jpg"/>
          <p:cNvPicPr/>
          <p:nvPr/>
        </p:nvPicPr>
        <p:blipFill>
          <a:blip r:embed="rId9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645024"/>
            <a:ext cx="1944216" cy="1656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C:\Users\Nazarenko_EG\Downloads\фото 2 квартал 2021\i (17).jpg"/>
          <p:cNvPicPr/>
          <p:nvPr/>
        </p:nvPicPr>
        <p:blipFill>
          <a:blip r:embed="rId10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218176"/>
            <a:ext cx="1800200" cy="1639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Nazarenko_EG\Downloads\фото 2 квартал 2021\i (14).jpg"/>
          <p:cNvPicPr/>
          <p:nvPr/>
        </p:nvPicPr>
        <p:blipFill>
          <a:blip r:embed="rId11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229200"/>
            <a:ext cx="1876798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2706" name="Picture 2" descr="https://avatars.mds.yandex.net/i?id=2a00000179f4c34bc33c7756ce8cc49514d9-4080782-images-thumbs&amp;n=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91680" y="620688"/>
            <a:ext cx="3672408" cy="335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8" y="332656"/>
          <a:ext cx="5472608" cy="645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2608"/>
              </a:tblGrid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10,11.06.2021 г. 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проведены мероприятия, посвященные «Дню России»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- Поздравление клиентов на дому в стихах 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- Песня о России в подарок (через устройство смартфон) 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08.07.2021 г.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 Поздравили клиентов в стихах с «Днем семьи, любви и верности» 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just" hangingPunct="0"/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2. К "Единому дню пенсионера":</a:t>
                      </a:r>
                    </a:p>
                    <a:p>
                      <a:pPr algn="just" hangingPunct="0"/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1)</a:t>
                      </a:r>
                      <a:r>
                        <a:rPr kumimoji="0" lang="ru-RU" sz="13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25.08.2021 г.</a:t>
                      </a:r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- поздравили Ветеранов (бывших работников отделения) на дому открытками и сладкими подарками </a:t>
                      </a:r>
                    </a:p>
                    <a:p>
                      <a:pPr algn="just" hangingPunct="0"/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2)</a:t>
                      </a:r>
                      <a:r>
                        <a:rPr kumimoji="0" lang="ru-RU" sz="13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01.08.2021 г. по 30.08.2021 г.</a:t>
                      </a:r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-  проведено мероприятие на дому клиента «Рецепты хорошего настроения»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03.08.2021 г. по 28.08.2021 г. </a:t>
                      </a:r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- провели акцию «Вкусно и полезно» - благотворительная раздача овощей, выращенных на своих садовых участках клиентам отделения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15.09.2021 г.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 – с клиентами отделения проведена беседа с раздачей листовок на тему «Осторожно! Мошенники».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21.11.2021 г. </a:t>
                      </a:r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 –  провели с клиентами отделения беседу с раздачей памяток на тему Профилактика COVID-19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01.10.2021 г. </a:t>
                      </a:r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–  поздравили клиентов с «Днем Пожилого» человека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01.10.2021 г. </a:t>
                      </a:r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Акция «Доступно каждому». Информационно-разъяснительная работа с клиентами, выдача буклетов о социальной реабилитации в СРО.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11.10.2021 г. </a:t>
                      </a:r>
                      <a:r>
                        <a:rPr kumimoji="0" lang="ru-RU" sz="13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+mn-ea"/>
                          <a:cs typeface="+mn-cs"/>
                        </a:rPr>
                        <a:t>Акция «Осторожно, мошенники!». Информационно-разъяснительная работа с клиентами, выдача буклетов.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Times New Roman"/>
                        </a:rPr>
                        <a:t>Акция «Пусть осень жизни будет золотой!». Поздравление клиентов ОСО на дому </a:t>
                      </a:r>
                      <a:r>
                        <a:rPr lang="ru-RU" sz="1300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Times New Roman"/>
                        </a:rPr>
                        <a:t>Синарского</a:t>
                      </a:r>
                      <a:r>
                        <a:rPr lang="ru-RU" sz="13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Times New Roman"/>
                        </a:rPr>
                        <a:t> района через СМИ.  Поздравление в Каменском рабочем прочитали 35</a:t>
                      </a:r>
                      <a:r>
                        <a:rPr lang="ru-RU" sz="13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Times New Roman"/>
                        </a:rPr>
                        <a:t> </a:t>
                      </a:r>
                      <a:r>
                        <a:rPr lang="ru-RU" sz="13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Times New Roman"/>
                        </a:rPr>
                        <a:t>клиентов. </a:t>
                      </a:r>
                      <a:br>
                        <a:rPr lang="ru-RU" sz="13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Times New Roman"/>
                        </a:rPr>
                      </a:br>
                      <a:r>
                        <a:rPr lang="ru-RU" sz="13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j-lt"/>
                          <a:ea typeface="Times New Roman"/>
                        </a:rPr>
                        <a:t>Акция «Солнце в дом». Утепление рам к зиме. Развеска штор. Бесплатные услуги к дню пожилого человека. </a:t>
                      </a:r>
                      <a:endParaRPr lang="ru-RU" sz="13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+mj-lt"/>
                        <a:ea typeface="Times New Roman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 descr="С днем Петра И Февроньи семья Колосовых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0"/>
            <a:ext cx="1728192" cy="155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Рецепты хорошего настроения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0"/>
            <a:ext cx="1368152" cy="155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август 2021 г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1556792"/>
            <a:ext cx="1656184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2021-08-05-3038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1556792"/>
            <a:ext cx="1440160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Всемир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2996952"/>
            <a:ext cx="1584176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Фото Осторожно! Мошенники 1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2996952"/>
            <a:ext cx="1512168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C:\Users\Sergeeva_RK\Desktop\Статьи  ноябрь 2021г. Сергеевой Р.К\Статья Профилактика COVID-19 23.11.2021г. Сереевой Р.К\Профилактика COVID-19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4365104"/>
            <a:ext cx="1512168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D:\папка Сергеевой Р.К на диск D\Статьи для газеты 2014 г\Статьи 2021 г\Статьи Октябрь 2021 г\Статья С Днем пожил. чел. Сергеевой Р.К. 04.10.2021 г\фото 1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8344" y="5661248"/>
            <a:ext cx="1368152" cy="1196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C:\Users\Nazarenko_EG\Downloads\фото 3 квартал\IMG-20210914-WA0008.jpg"/>
          <p:cNvPicPr/>
          <p:nvPr/>
        </p:nvPicPr>
        <p:blipFill>
          <a:blip r:embed="rId11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365104"/>
            <a:ext cx="1512168" cy="134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C:\Users\Nazarenko_EG\Downloads\фото 3 квартал\i (9).jfif"/>
          <p:cNvPicPr/>
          <p:nvPr/>
        </p:nvPicPr>
        <p:blipFill>
          <a:blip r:embed="rId1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589240"/>
            <a:ext cx="1440160" cy="1412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260648"/>
          <a:ext cx="8568952" cy="167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68952"/>
              </a:tblGrid>
              <a:tr h="1080120">
                <a:tc>
                  <a:txBody>
                    <a:bodyPr/>
                    <a:lstStyle/>
                    <a:p>
                      <a:pPr hangingPunct="0"/>
                      <a:r>
                        <a:rPr kumimoji="0" lang="ru-RU" sz="16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 01.12.2021 г. по 06.12.2021 г. </a:t>
                      </a:r>
                      <a:r>
                        <a:rPr kumimoji="0" lang="ru-RU" sz="16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–  приняли участие в Акции «10 000 добрых дел в один день»:</a:t>
                      </a:r>
                    </a:p>
                    <a:p>
                      <a:pPr lvl="0" hangingPunct="0"/>
                      <a:r>
                        <a:rPr kumimoji="0" lang="ru-RU" sz="16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Собрали теплые вещи б/у для малообеспеченных граждан </a:t>
                      </a:r>
                    </a:p>
                    <a:p>
                      <a:pPr lvl="0" hangingPunct="0"/>
                      <a:r>
                        <a:rPr kumimoji="0" lang="ru-RU" sz="16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Провели с клиентами беседу и раздали листовки по профилактике инфекционных заболеваний – «Будьте здоровы»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91718">
                <a:tc>
                  <a:txBody>
                    <a:bodyPr/>
                    <a:lstStyle/>
                    <a:p>
                      <a:r>
                        <a:rPr kumimoji="0" lang="ru-RU" sz="1600" b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Провели с клиентами беседу и раздали памятки по теме - «Физическая активность в пожилом возрасте» </a:t>
                      </a:r>
                      <a:endParaRPr lang="ru-RU" sz="16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 descr="C:\Users\Sergeeva_RK\Desktop\Статьи  ноябрь 2021г. Сергеевой Р.К\Статья С Днем матери 27.11.2021 г. Сергеевой Р.К\Фото 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916832"/>
            <a:ext cx="1944216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Sergeeva_RK\Desktop\Статьи  ноябрь 2021г. Сергеевой Р.К\Статья С Днем матери 27.11.2021 г. Сергеевой Р.К\Фото 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916832"/>
            <a:ext cx="1512168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Sergeeva_RK\Desktop\Материал для акций Декада инв. и 10 тыс. добрых дел\Фото декабрь 2021 г\10 тыс. доб. дел. 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1988840"/>
            <a:ext cx="1728192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Sergeeva_RK\Desktop\Материал для акций Декада инв. и 10 тыс. добрых дел\Фото ноябрь 2021 г\Козлова М.С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1916832"/>
            <a:ext cx="1728192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07504" y="3323981"/>
            <a:ext cx="89289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Анализ выполнения  государственного задания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331640" y="4149080"/>
          <a:ext cx="6096001" cy="1524000"/>
        </p:xfrm>
        <a:graphic>
          <a:graphicData uri="http://schemas.openxmlformats.org/drawingml/2006/table">
            <a:tbl>
              <a:tblPr/>
              <a:tblGrid>
                <a:gridCol w="2448272"/>
                <a:gridCol w="1615328"/>
                <a:gridCol w="2032401"/>
              </a:tblGrid>
              <a:tr h="519525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Segoe Script" pitchFamily="34" charset="0"/>
                          <a:ea typeface="Times New Roman"/>
                        </a:rPr>
                        <a:t>8 отделений социального обслуживания на дому города</a:t>
                      </a:r>
                      <a:endParaRPr lang="ru-RU" sz="1600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Segoe Script" pitchFamily="34" charset="0"/>
                          <a:ea typeface="Times New Roman"/>
                        </a:rPr>
                        <a:t>План </a:t>
                      </a:r>
                      <a:endParaRPr lang="ru-RU" sz="1600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Segoe Script" pitchFamily="34" charset="0"/>
                          <a:ea typeface="Times New Roman"/>
                        </a:rPr>
                        <a:t>Факт</a:t>
                      </a:r>
                      <a:endParaRPr lang="ru-RU" sz="1600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73175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Segoe Script" pitchFamily="34" charset="0"/>
                          <a:ea typeface="Times New Roman"/>
                        </a:rPr>
                        <a:t>Количество человек</a:t>
                      </a: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Segoe Script" pitchFamily="34" charset="0"/>
                          <a:ea typeface="Times New Roman"/>
                        </a:rPr>
                        <a:t>1 112</a:t>
                      </a:r>
                      <a:endParaRPr lang="ru-RU" sz="1800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Segoe Script" pitchFamily="34" charset="0"/>
                          <a:ea typeface="Times New Roman"/>
                        </a:rPr>
                        <a:t>1 342</a:t>
                      </a:r>
                      <a:endParaRPr lang="ru-RU" sz="1800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251520" y="5805264"/>
            <a:ext cx="87129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Государственное задание отделениями социального обслуживания на дому города Каменска – Уральского  в 2021г перевыполнено.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страница-тетради-grunge-старая-6268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899592" y="1340768"/>
            <a:ext cx="784887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СОЦИАЛЬНОГО ОБСЛУЖИВАНИЯ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НА ДОМУ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4000" b="1" dirty="0" smtClean="0">
              <a:latin typeface="Segoe Print" pitchFamily="2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(КАМЕНСКИЙ РАЙОН)</a:t>
            </a:r>
            <a:endParaRPr lang="ru-RU" sz="2400" dirty="0"/>
          </a:p>
        </p:txBody>
      </p:sp>
      <p:pic>
        <p:nvPicPr>
          <p:cNvPr id="61442" name="Picture 2" descr="https://forumsmile.ru/u/a/2/1/a21ba227e3055664c0309ee710885d4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723810"/>
            <a:ext cx="2520280" cy="1796869"/>
          </a:xfrm>
          <a:prstGeom prst="rect">
            <a:avLst/>
          </a:prstGeom>
          <a:noFill/>
        </p:spPr>
      </p:pic>
      <p:sp>
        <p:nvSpPr>
          <p:cNvPr id="61444" name="AutoShape 4" descr="https://www.gifki.org/data/media/1800/gornichnaya-animatsionnaya-kartinka-001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46" name="AutoShape 6" descr="https://www.gifki.org/data/media/1800/gornichnaya-animatsionnaya-kartinka-0018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79512" y="309646"/>
            <a:ext cx="885698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СОЦИАЛЬНОГО ОБСЛУЖИВАНИЯ НА ДОМУ 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itchFamily="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(КАМЕНСКИЙ РАЙОН)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itchFamily="2" charset="0"/>
              <a:cs typeface="Arial" pitchFamily="34" charset="0"/>
            </a:endParaRPr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467544" y="1077489"/>
            <a:ext cx="8475545" cy="557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 отделении социального обслуживания на дому Каменского района на 31.12.2021 года состояло на учете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237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чел.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 том числе: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Инвалидов общего заболевания – 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99 чел;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Инвалидов, участников ВОВ –  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0 чел;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Тружеников тыла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17 чел;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Ветеранов труда – 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44 чел;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Вдов погибших, умерших участников или инвалидов ВОВ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5 чел;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Репрессированные – 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1 чел;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Реабилитированные – 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2 чел;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Несовершеннолетние узники концлагерей –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0 чел.;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Инвалиды вследствие катастрофы на ЧАЭС и на ПО «Маяк»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9 чел;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Родитель погибшего военнослужащего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чел.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Пенсионеры по возрасту (не имеющие льгот)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59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чел.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Всего в отделениях социального обслуживания на дому Каменского района за 2021 года обслужено  281 человек.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За  2021 года: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Взято на обслуживание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– 55 чел;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Снято с обслуживания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 64 чел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.,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 том числе умерло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37 чел.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Бригадами социальных работников в течение  2021г  обслужено 52 чел., оказано 7 771   услуга.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sng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Бригадой № 1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(зав. Н.М. Вишнякова) обслужено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14 человек, 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оказано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1 433 услуги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50" b="0" i="0" u="sng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Бригадой № 2 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(зав. Л.Г. </a:t>
            </a:r>
            <a:r>
              <a:rPr kumimoji="0" lang="ru-RU" sz="1550" b="0" i="0" u="none" strike="noStrike" cap="none" normalizeH="0" baseline="0" dirty="0" err="1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Черноглазкина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) обслужено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38 человек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, оказано – </a:t>
            </a:r>
            <a:r>
              <a:rPr kumimoji="0" lang="ru-RU" sz="155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6 278 услуг</a:t>
            </a:r>
            <a:r>
              <a:rPr kumimoji="0" lang="ru-RU" sz="155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155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88224" y="1556792"/>
            <a:ext cx="2232248" cy="2862322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по оформлению документации.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Тех. учеба с социальными работниками:</a:t>
            </a:r>
            <a:endParaRPr lang="ru-RU" sz="1000" b="1" i="1" dirty="0" smtClean="0">
              <a:latin typeface="Arial" pitchFamily="34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Инструктаж по пожарной безопасности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Инструктаж по технике безопасности на рабочем месте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0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Проведено обучение (инструктирование) социальных работников по вопросам обеспечения доступности для инвалидов услуг и объектов, на которых они предоставляются, оказания при этом необходимой помощи</a:t>
            </a:r>
            <a:endParaRPr lang="ru-RU" sz="1000" b="1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8" name="AutoShape 2" descr="https://catherineasquithgallery.com/uploads/posts/2021-02/1613416062_74-p-fon-dlya-prezentatsii-bezhevii-starinnii-1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0" name="AutoShape 4" descr="https://catherineasquithgallery.com/uploads/posts/2021-02/1613416062_74-p-fon-dlya-prezentatsii-bezhevii-starinnii-1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2" name="AutoShape 6" descr="https://catherineasquithgallery.com/uploads/posts/2021-02/1613416062_74-p-fon-dlya-prezentatsii-bezhevii-starinnii-1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4" name="AutoShape 8" descr="https://catherineasquithgallery.com/uploads/posts/2021-02/1613416062_74-p-fon-dlya-prezentatsii-bezhevii-starinnii-13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660532" y="-61555"/>
            <a:ext cx="59962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Приняли участие в акциях и мероприятиях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259632" y="332656"/>
            <a:ext cx="6444208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Организация и проведение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рекламной акции  «Мы вместе, мы рядом!»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для привлечения новых клиентов на социальное обслуживание на дому (распространение буклетов, листовок.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Участие в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«Весенней Неделе добра»: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 «Территория добрых дел»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помощь в виде овощей,   для малообеспеченных клиентов отделения, состоящих на обслуживания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 «Мир измеряется добротой»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по сбору одежды, обуви б/у, игрушек, с последующей раздачей малообеспеченным семьям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Участие в мероприятиях посвященных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Дню Победы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в Великой Отечественной войне: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организация поздравлений на дому клиентов Центра - участников ВОВ, вдов УВОВ, участников трудового фронта  с вручением поздравительных открыток </a:t>
            </a:r>
          </a:p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- организация и проведение благотворительной </a:t>
            </a:r>
            <a:r>
              <a:rPr lang="ru-RU" sz="1400" b="1" u="sng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акции «Спасибо за победу!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»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для клиентов, находящихся на обслуживании в отделении </a:t>
            </a:r>
          </a:p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- организация и проведение благотворительной акции по уборке обелисков;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C:\Users\Chernoglazkina_LG\AppData\Local\Temp\WhatsApp Image 2021-06-24 at 10.48.24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2204864"/>
            <a:ext cx="1619672" cy="1446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1187624" y="3573016"/>
            <a:ext cx="723629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Организация поздравлений социальных работников с профессиональным  праздником - Днем соц. работника.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Мероприятия, посвященные Дню России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Создана листовка с поздравлением с Днем России и информацией о присвоении городу Каменску-Уральскому звания «Города трудовой доблести»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6" name="Рисунок 5" descr="\\Server4\documents\КСОН\Заведующие Каменский район\ОСО №7\Мои документы\ФОТО\WhatsApp Image 2021-05-25 at 09.53.08-1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08920"/>
            <a:ext cx="1368152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683568" y="4694366"/>
            <a:ext cx="80294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Взаимодействие с отделением срочного социального обслуживания: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Проведено  мероприятие посвященное Дню защиты детей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 июня  совместно с участковой социальной службой по Каменскому району  была организована и проведена выставка детских рисунков на тему: </a:t>
            </a: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«Счастливое детство», посвященное Дню защиты детей.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наше предложение откликнулись 17 мальчиков и девочек, которые захотели подарить радость и рассказать о своем счастливом детстве через рисунки другим детям.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 итогам выставки все дети, принявшие участие на данном мероприятии получили благодарственное письмо от имени  директора нашего Центра и небольшие сувениры.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2051720" y="3573016"/>
            <a:ext cx="5976664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Участие в экологическом субботнике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12.05.2021 г.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– участие в субботнике – уборка территории здания ОДП.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\\Server4\documents\КСОН\Заведующие Каменский район\ОСО №7\Мои документы\ФОТО\WhatsApp Image 2021-05-26 at 14.11.09-1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412776"/>
            <a:ext cx="1115616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2051720" y="584394"/>
            <a:ext cx="56886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Поздравление клиентов на дому с «Единым Днем пенсионера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C:\Users\CHERNO~1\AppData\Local\Temp\WhatsApp Image 2021-09-16 at 10.46.19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12776"/>
            <a:ext cx="1043608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CHERNO~1\AppData\Local\Temp\WhatsApp Image 2021-09-16 at 10.46.33.jpe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6632"/>
            <a:ext cx="1080120" cy="125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2051720" y="908720"/>
            <a:ext cx="493204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Психологическая беседа « Формирование позитивного образа старости, как времени для счастья, развития, внутреннего покоя»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8" name="Рисунок 7" descr="C:\Users\CHERNO~1\AppData\Local\Temp\WhatsApp Image 2021-09-16 at 10.47.55.jpe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376" y="4653136"/>
            <a:ext cx="1187624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CHERNO~1\AppData\Local\Temp\WhatsApp Image 2021-09-16 at 10.48.26.jpe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708920"/>
            <a:ext cx="971600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2448344" y="1556792"/>
            <a:ext cx="37667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Акция «День добра и уважения» </a:t>
            </a:r>
          </a:p>
        </p:txBody>
      </p:sp>
      <p:pic>
        <p:nvPicPr>
          <p:cNvPr id="11" name="Рисунок 10" descr="C:\Users\CHERNO~1\AppData\Local\Temp\WhatsApp Image 2021-09-16 at 10.48.45.jpe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63880" y="116632"/>
            <a:ext cx="1080120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051720" y="1844824"/>
            <a:ext cx="363589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Проведение акций 10 000 Добрых дел: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-«Праздник урожая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»  раздача клиентам овощей и заготовок на зиму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13" name="Рисунок 12" descr="WhatsApp Image 2021-12-03 at 10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19864" y="1484784"/>
            <a:ext cx="1224136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WhatsApp Image 2021-12-13 at 10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188640"/>
            <a:ext cx="1008112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2051720" y="249289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«Добро по кругу»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раздача теплых вещей нуждающимся пенсионерам </a:t>
            </a:r>
          </a:p>
        </p:txBody>
      </p:sp>
      <p:pic>
        <p:nvPicPr>
          <p:cNvPr id="16" name="Рисунок 15" descr="WhatsApp Image 2021-12-02 at 12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88224" y="1556792"/>
            <a:ext cx="1224136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WhatsApp Image 2021-12-10 at 12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20272" y="116632"/>
            <a:ext cx="1152128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Прямоугольник 17"/>
          <p:cNvSpPr/>
          <p:nvPr/>
        </p:nvSpPr>
        <p:spPr>
          <a:xfrm>
            <a:off x="2051720" y="2924944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i="1" u="sng" dirty="0">
                <a:solidFill>
                  <a:schemeClr val="accent6">
                    <a:lumMod val="50000"/>
                  </a:schemeClr>
                </a:solidFill>
              </a:rPr>
              <a:t>Проведение акций к декаде инвалидов:</a:t>
            </a:r>
          </a:p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-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</a:rPr>
              <a:t>Будьте здоровы!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 Проведение гимнастики с клиентами на дому</a:t>
            </a:r>
          </a:p>
        </p:txBody>
      </p:sp>
      <p:pic>
        <p:nvPicPr>
          <p:cNvPr id="19" name="Рисунок 18" descr="WhatsApp Image 2021-12-09 at 12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971600" y="2780928"/>
            <a:ext cx="1080120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WhatsApp Image 2021-12-09 at 09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9512" y="4725144"/>
            <a:ext cx="1152128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2483768" y="101243"/>
            <a:ext cx="439620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Украшаем дом К Новому Году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22" name="Рисунок 21" descr="image (3)"/>
          <p:cNvPicPr/>
          <p:nvPr/>
        </p:nvPicPr>
        <p:blipFill>
          <a:blip r:embed="rId15" cstate="print">
            <a:lum bright="20000"/>
          </a:blip>
          <a:srcRect/>
          <a:stretch>
            <a:fillRect/>
          </a:stretch>
        </p:blipFill>
        <p:spPr bwMode="auto">
          <a:xfrm>
            <a:off x="7092280" y="2780928"/>
            <a:ext cx="1835696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79512" y="4221088"/>
            <a:ext cx="86409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Анализ выполнения  государственного задания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1763688" y="4797152"/>
          <a:ext cx="6096001" cy="1280160"/>
        </p:xfrm>
        <a:graphic>
          <a:graphicData uri="http://schemas.openxmlformats.org/drawingml/2006/table">
            <a:tbl>
              <a:tblPr/>
              <a:tblGrid>
                <a:gridCol w="2031800"/>
                <a:gridCol w="2031800"/>
                <a:gridCol w="2032401"/>
              </a:tblGrid>
              <a:tr h="768085"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Segoe Script" pitchFamily="34" charset="0"/>
                          <a:ea typeface="Times New Roman"/>
                        </a:rPr>
                        <a:t>2 отделения ОСО на дому Каменского района</a:t>
                      </a: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endParaRPr lang="ru-RU" sz="1400" b="1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Segoe Script" pitchFamily="34" charset="0"/>
                          <a:ea typeface="Times New Roman"/>
                        </a:rPr>
                        <a:t>План </a:t>
                      </a:r>
                      <a:endParaRPr lang="ru-RU" sz="1400" b="1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endParaRPr lang="ru-RU" sz="1400" b="1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Segoe Script" pitchFamily="34" charset="0"/>
                          <a:ea typeface="Times New Roman"/>
                        </a:rPr>
                        <a:t>Факт</a:t>
                      </a:r>
                      <a:endParaRPr lang="ru-RU" sz="1400" b="1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 algn="just" hangingPunct="0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Segoe Script" pitchFamily="34" charset="0"/>
                          <a:ea typeface="Times New Roman"/>
                        </a:rPr>
                        <a:t>Количество человек</a:t>
                      </a: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Segoe Script" pitchFamily="34" charset="0"/>
                          <a:ea typeface="Times New Roman"/>
                        </a:rPr>
                        <a:t>246</a:t>
                      </a: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Segoe Script" pitchFamily="34" charset="0"/>
                          <a:ea typeface="Times New Roman"/>
                        </a:rPr>
                        <a:t>297</a:t>
                      </a:r>
                    </a:p>
                  </a:txBody>
                  <a:tcPr marL="64941" marR="649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971600" y="6021288"/>
            <a:ext cx="781682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Государственное задание отделениями социального обслуживания </a:t>
            </a:r>
            <a:r>
              <a:rPr lang="ru-RU" sz="2000" b="1" i="1" dirty="0" smtClean="0">
                <a:latin typeface="+mj-lt"/>
                <a:ea typeface="Times New Roman" pitchFamily="18" charset="0"/>
                <a:cs typeface="Arial" pitchFamily="34" charset="0"/>
              </a:rPr>
              <a:t/>
            </a:r>
            <a:br>
              <a:rPr lang="ru-RU" sz="2000" b="1" i="1" dirty="0" smtClean="0">
                <a:latin typeface="+mj-lt"/>
                <a:ea typeface="Times New Roman" pitchFamily="18" charset="0"/>
                <a:cs typeface="Arial" pitchFamily="34" charset="0"/>
              </a:rPr>
            </a:b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дому в 2021г перевыполнено.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страница-тетради-grunge-старая-6268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8" name="Picture 4" descr="Учитель Прозрачный гифка - Учитель Прозрачный Профессор 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132856"/>
            <a:ext cx="2805099" cy="426375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339752" y="1988840"/>
            <a:ext cx="590465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СОЦИАЛЬНОЙ СЛУЖБЫ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3200" b="1" u="sng" dirty="0" smtClean="0">
              <a:latin typeface="Segoe Print" pitchFamily="2" charset="0"/>
              <a:ea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ГОРОДА КАМЕНСКА-УРАЛЬСКОГО</a:t>
            </a:r>
            <a:endParaRPr lang="ru-RU" sz="2000" dirty="0" smtClean="0">
              <a:latin typeface="Segoe Print" pitchFamily="2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683568" y="188640"/>
            <a:ext cx="79399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СОЦИАЛЬНОЙ </a:t>
            </a:r>
            <a:b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</a:b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СЛУЖБЫ ГОРОДА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itchFamily="2" charset="0"/>
              <a:cs typeface="Arial" pitchFamily="34" charset="0"/>
            </a:endParaRPr>
          </a:p>
        </p:txBody>
      </p:sp>
      <p:sp>
        <p:nvSpPr>
          <p:cNvPr id="5122" name="AutoShape 2" descr="https://krot.info/uploads/posts/2021-02/thumbs/1612875971_45-p-fon-letopis-dlya-prezentatsii-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51520" y="908720"/>
            <a:ext cx="871296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1.Совещания: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Еженедельно по понедельникам проходят оперативные совещания с специалистами по социальной работе на которых проводится тех. учёба, инструктажи, даются рекомендации по обслуживанию граждан пожилого возраста и инвалидов.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данный период было проведено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40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оперативных  совещаний.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Работа по улучшению качества социальных услуг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2.1. Работа с кадрами: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Была проведена учеба по рабочим вопросам, оказана помощь в составлении планов, графиков выходов и оформлении отчётов. Проведен со вновь поступившими специалистами по социальной работе вводный  инструктаж, ознакомление с правилами внутреннего трудового распорядка и этическим кодексом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2.2.Организационная деятельность: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Выявлено граждан нуждающихся в надомном обслуживании на территориях участков –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272 человека.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Подготовлены и сданы документы в УСП для признания гражданина нуждающимся, оформлены документы для заключения договоров.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Пополнение и корректирование «Социальных паспортов».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683568" y="3718679"/>
            <a:ext cx="684076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2021 году на учете у участковых специалистов находятся: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1.Вдовы погибших инвалидов–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7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2.Вдовы умерших инвалидов –  3 человека.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3. Пенсионеров –  517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4. Инвалидов – 1335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5. Участников ВОВ – 17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6. Участников трудового фронта (УТФ) – 195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7. Ветеранов труда –  276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8. Репрессированные – 0 человек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9. Узники концлагерей – 2 человека.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10. Реабилитированные – 0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11. Инвалиды локальных войн – 0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12. Пострадавшие на Чернобыльской АЭС и «МАЯК» - 3 человека.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13. Родитель погибшего военнослужащего – 2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14. Ветераны боевых действий – 2 человека.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15. Лица без определенного места жительства – 1 человек.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8" name="Picture 2" descr="https://bipbap.ru/wp-content/uploads/2021/08/welco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077072"/>
            <a:ext cx="6261066" cy="31409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79512" y="116632"/>
            <a:ext cx="878497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 2021 году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не были организованы и проведены мероприятия по информированию населения о работе учреждения, об оказании социальных услуг оказываемых ГАУ «КЦСОН города Каменска-Уральского» гражданам пожилого возраста, проживающим на территории г. Каменска – Уральского» в связи с пандемией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Covid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-19.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       </a:t>
            </a:r>
            <a:r>
              <a:rPr lang="ru-RU" sz="1600" dirty="0" smtClean="0">
                <a:latin typeface="+mj-lt"/>
                <a:cs typeface="Arial" pitchFamily="34" charset="0"/>
              </a:rPr>
              <a:t>   	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        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Приема на консультативных пунктах в 1 квартале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специалистами не осуществлялось в связи с   карантинными мероприятиями.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Помощь в оформлении документов в дома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интернаты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для престарелых инвалидов одиноким гражданам – необходимости не возникло.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Содействие в организации похорон одиноким гражданам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– в содействии организации похорон необходимости не возникло.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Взаимодействие с социально-реабилитационным отделением: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- оформлены документы в реабилитационный центр Свердловской области – 1 человек,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- оформлены документы в социально-реабилитационное отделение – 26 человек.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Взаимодействие с отделением дневного пребывания: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- оформлены документы в отделение дневного пребывания – 11 человек.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Взаимодействие с отделением социальное такси: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2286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оформлены документы в отделение социальное такси– 16 человек.</a:t>
            </a:r>
            <a:endParaRPr lang="ru-RU" sz="1600" dirty="0" smtClean="0"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Взаимодействие с отделением временного пребывания: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- оформлены документы в отделение временного пребывания– 2 человека.</a:t>
            </a:r>
            <a:endParaRPr lang="ru-RU" sz="1600" dirty="0" smtClean="0"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Выявлено 272 гражданина нуждающихся в надомном обслуживании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, подготовлены  документы в УСП для признания гражданина нуждающимся, оформлены документы для постановки на социальное обслуживание</a:t>
            </a: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В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2021 года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был контроль качества социальных услуг, оказываемых социальными работниками – проверен 123 социальных работника, посещено специалистами по социальной работе – 719 клиентов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+mj-lt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39552" y="2060848"/>
          <a:ext cx="8208912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3334"/>
                <a:gridCol w="1655578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Осуществление патронажа обслуживаемых с целью контроля качества оказанных услуг</a:t>
                      </a:r>
                    </a:p>
                    <a:p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А во 2, 3 и 4 квартале</a:t>
                      </a:r>
                      <a:r>
                        <a:rPr kumimoji="0" lang="ru-RU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было принято на консультативных пунктах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Консультации по телефону граждан  обратившихся по социальным вопросам получили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В 1 квартале было организовано вручение сертификатов жителям блокадного Ленинграда, проживающим на территории города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Заключение договоров и получение технических средств реабилитации для инвалидов и нуждающихся граждан</a:t>
                      </a:r>
                      <a:r>
                        <a:rPr kumimoji="0" lang="ru-RU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endParaRPr kumimoji="0" lang="ru-RU" sz="13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>
                    <a:gradFill>
                      <a:gsLst>
                        <a:gs pos="0">
                          <a:schemeClr val="bg2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-1821 чел.  </a:t>
                      </a:r>
                    </a:p>
                    <a:p>
                      <a:endParaRPr kumimoji="0" lang="ru-RU" sz="13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itchFamily="18" charset="0"/>
                        <a:cs typeface="Arial" pitchFamily="34" charset="0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455 чел.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1543  чел.</a:t>
                      </a:r>
                    </a:p>
                    <a:p>
                      <a:pPr>
                        <a:buFontTx/>
                        <a:buChar char="-"/>
                      </a:pPr>
                      <a:endParaRPr kumimoji="0" lang="ru-RU" sz="13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7 чел.</a:t>
                      </a:r>
                    </a:p>
                    <a:p>
                      <a:pPr>
                        <a:buFontTx/>
                        <a:buChar char="-"/>
                      </a:pPr>
                      <a:endParaRPr kumimoji="0" lang="ru-RU" sz="13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kumimoji="0" lang="ru-RU" sz="13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16 средств</a:t>
                      </a:r>
                      <a:endParaRPr lang="ru-RU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bg2">
                            <a:lumMod val="75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79512" y="116632"/>
            <a:ext cx="8784976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В 2021 году не были организованы и проведены мероприятия по информированию населения о работе учреждения, об оказании социальных услуг оказываемых ГАУ «КЦСОН города Каменска-Уральского» гражданам пожилого возраста, проживающим на территории г. Каменска – Уральского» в связи с пандемией </a:t>
            </a:r>
            <a:r>
              <a:rPr lang="en-US" sz="1300" b="1" dirty="0" err="1" smtClean="0">
                <a:ea typeface="Times New Roman" pitchFamily="18" charset="0"/>
                <a:cs typeface="Arial" pitchFamily="34" charset="0"/>
              </a:rPr>
              <a:t>Covid</a:t>
            </a: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-19.                  </a:t>
            </a:r>
            <a:r>
              <a:rPr lang="ru-RU" sz="1300" b="1" dirty="0" smtClean="0">
                <a:cs typeface="Arial" pitchFamily="34" charset="0"/>
              </a:rPr>
              <a:t>   	</a:t>
            </a: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          Приема на консультативных пунктах в 1 квартале специалистами не осуществлялось в связи с   		карантинными мероприятиями.</a:t>
            </a:r>
            <a:endParaRPr lang="ru-RU" sz="1300" b="1" dirty="0" smtClean="0"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Помощь в оформлении документов в дома интернаты для престарелых инвалидов одиноким гражданам – необходимости не возникло.</a:t>
            </a:r>
            <a:endParaRPr lang="ru-RU" sz="1300" b="1" dirty="0" smtClean="0"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Содействие в организации похорон одиноким гражданам – в содействии организации похорон необходимости не возникло.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3749457"/>
            <a:ext cx="91440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Взаимодействие с социально-реабилитационным отделением: </a:t>
            </a:r>
            <a:endParaRPr lang="ru-RU" sz="1300" dirty="0" smtClean="0"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dirty="0" smtClean="0">
                <a:ea typeface="Times New Roman" pitchFamily="18" charset="0"/>
                <a:cs typeface="Arial" pitchFamily="34" charset="0"/>
              </a:rPr>
              <a:t>- оформлены документы в реабилитационный центр Свердловской области – 1 человек, </a:t>
            </a:r>
            <a:endParaRPr lang="ru-RU" sz="1300" dirty="0" smtClean="0"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dirty="0" smtClean="0">
                <a:ea typeface="Times New Roman" pitchFamily="18" charset="0"/>
                <a:cs typeface="Arial" pitchFamily="34" charset="0"/>
              </a:rPr>
              <a:t>- оформлены документы в социально-реабилитационное отделение – 26 человек.</a:t>
            </a:r>
            <a:endParaRPr lang="ru-RU" sz="1300" dirty="0" smtClean="0"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Взаимодействие с отделением дневного пребывания:</a:t>
            </a:r>
            <a:endParaRPr lang="ru-RU" sz="1300" dirty="0" smtClean="0"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dirty="0" smtClean="0">
                <a:ea typeface="Times New Roman" pitchFamily="18" charset="0"/>
                <a:cs typeface="Arial" pitchFamily="34" charset="0"/>
              </a:rPr>
              <a:t>- оформлены документы в отделение дневного пребывания – 11 человек.</a:t>
            </a:r>
            <a:endParaRPr lang="ru-RU" sz="1300" dirty="0" smtClean="0"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Взаимодействие с отделением социальное такси:</a:t>
            </a:r>
            <a:endParaRPr lang="ru-RU" sz="1300" dirty="0" smtClean="0"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28600" algn="l"/>
              </a:tabLst>
            </a:pPr>
            <a:r>
              <a:rPr lang="ru-RU" sz="1300" dirty="0" smtClean="0">
                <a:ea typeface="Times New Roman" pitchFamily="18" charset="0"/>
                <a:cs typeface="Arial" pitchFamily="34" charset="0"/>
              </a:rPr>
              <a:t>оформлены документы в отделение социальное такси– 16 человек.</a:t>
            </a:r>
            <a:endParaRPr lang="ru-RU" sz="1300" dirty="0" smtClean="0"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28600" algn="l"/>
              </a:tabLst>
            </a:pP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Взаимодействие с отделением временного пребывания:</a:t>
            </a:r>
            <a:endParaRPr lang="ru-RU" sz="1300" dirty="0" smtClean="0"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dirty="0" smtClean="0">
                <a:ea typeface="Times New Roman" pitchFamily="18" charset="0"/>
                <a:cs typeface="Arial" pitchFamily="34" charset="0"/>
              </a:rPr>
              <a:t>- оформлены документы в отделение временного пребывания– 2 человека.</a:t>
            </a:r>
            <a:endParaRPr lang="ru-RU" sz="1300" dirty="0" smtClean="0">
              <a:cs typeface="Arial" pitchFamily="34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300" b="1" dirty="0" smtClean="0">
                <a:ea typeface="Times New Roman" pitchFamily="18" charset="0"/>
                <a:cs typeface="Arial" pitchFamily="34" charset="0"/>
              </a:rPr>
              <a:t>Выявлено 272 гражданина нуждающихся в надомном обслуживании</a:t>
            </a:r>
            <a:r>
              <a:rPr lang="ru-RU" sz="1300" dirty="0" smtClean="0">
                <a:ea typeface="Times New Roman" pitchFamily="18" charset="0"/>
                <a:cs typeface="Arial" pitchFamily="34" charset="0"/>
              </a:rPr>
              <a:t>, подготовлены  документы в УСП для признания гражданина нуждающимся, оформлены документы для постановки на социальное обслуживание</a:t>
            </a:r>
            <a:endParaRPr lang="ru-RU" sz="1300" b="1" dirty="0" smtClean="0">
              <a:ea typeface="Times New Roman" pitchFamily="18" charset="0"/>
              <a:cs typeface="Arial" pitchFamily="34" charset="0"/>
            </a:endParaRP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1500" b="1" dirty="0" smtClean="0">
                <a:latin typeface="Franklin Gothic Heavy" pitchFamily="34" charset="0"/>
                <a:ea typeface="Times New Roman" pitchFamily="18" charset="0"/>
                <a:cs typeface="Arial" pitchFamily="34" charset="0"/>
              </a:rPr>
              <a:t>            </a:t>
            </a:r>
            <a:r>
              <a:rPr lang="ru-RU" sz="1500" b="1" i="1" u="sng" dirty="0" smtClean="0">
                <a:latin typeface="Franklin Gothic Heavy" pitchFamily="34" charset="0"/>
                <a:ea typeface="Times New Roman" pitchFamily="18" charset="0"/>
                <a:cs typeface="Arial" pitchFamily="34" charset="0"/>
              </a:rPr>
              <a:t>В  2021 года был контроль качества социальных услуг, оказываемых </a:t>
            </a:r>
            <a:br>
              <a:rPr lang="ru-RU" sz="1500" b="1" i="1" u="sng" dirty="0" smtClean="0">
                <a:latin typeface="Franklin Gothic Heavy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1500" b="1" i="1" u="sng" dirty="0" smtClean="0">
                <a:latin typeface="Franklin Gothic Heavy" pitchFamily="34" charset="0"/>
                <a:ea typeface="Times New Roman" pitchFamily="18" charset="0"/>
                <a:cs typeface="Arial" pitchFamily="34" charset="0"/>
              </a:rPr>
              <a:t>социальными работниками – проверен 123 социальных работника, посещено специалистами по социальной работе – 719 клиентов</a:t>
            </a:r>
            <a:r>
              <a:rPr lang="ru-RU" sz="1500" b="1" i="1" u="sng" dirty="0" smtClean="0">
                <a:latin typeface="Franklin Gothic Heavy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pic>
        <p:nvPicPr>
          <p:cNvPr id="1027" name="Picture 3" descr="C:\Users\Vorobyeva_EV\Desktop\7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2797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266596"/>
            <a:ext cx="9144000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ПО ПРОФИЛАКТИКЕ НАРКОМАНИИ  И АЛКОГОЛИЗМА.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1 квартале 2021 года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не было</a:t>
            </a: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информирование клиентов через информационные стенды на консультативных пунктах с использованием информационных материалов правовой и профилактической направленности  по профилактике алкоголизма и наркомании в связи с карантинными мероприятиями 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по профилактике ВИЧ инфекции и оказание государственной социальной помощи и поддержки граждан оказавшихся ВИЧ инфицированными.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1 квартале 2021 года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не было</a:t>
            </a: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информирование клиентов через информационные стенды на консультативных пунктах с использованием информационных материалов правовой и профилактической направленности  по профилактике ВИЧ- инфекции и наркомании в связи с карантинными мероприятиями.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 профилактике наркомании, токсикомании и алкоголизма проведены мероприятия во втором, третьем и четвертом квартале 2021 года: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информирование клиентов через информационные стенды на консультативных пунктах с использованием информационных материалов правовой и профилактической направленности  по профилактике алкоголизма и наркомании – 10 стендах.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по профилактике ВИЧ инфекции и оказание государственной социальной помощи и поддержки граждан оказавшихся ВИЧ инфицированными.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Информирование клиентов через информационные стенды на консультативных пунктах с использованием информационных материалов правовой и профилактической направленности  по профилактике ВИЧ- инфекции и наркомании - 10 стендах: «Остановить можешь ТЫ!», «Прости и задумайся, осторожно - СПИД!».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по профилактике туберкулеза на территории города Каменска-Уральского.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Информирование клиентов через информационные стенды на консультативных пунктах с использованием информационных материалов правовой и профилактической направленности  по профилактике туберкулеза на территории города Каменска-Уральского - 10 стендах: «Что такое туберкулез?».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Перезаключили договоров о межведомственном взаимодействии в решении социальных проблем.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-15388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Организационные мероприятие по развитию клубной деятельности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социальных участках города в клубах: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620688"/>
          <a:ext cx="8784976" cy="6093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609329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1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«</a:t>
                      </a:r>
                      <a:r>
                        <a:rPr kumimoji="0" lang="ru-RU" sz="1000" b="1" i="0" u="sng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Ветераночка</a:t>
                      </a:r>
                      <a:r>
                        <a:rPr kumimoji="0" lang="ru-RU" sz="1000" b="1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»:</a:t>
                      </a:r>
                      <a:endParaRPr kumimoji="0" lang="ru-RU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Март – тема: «праздник 8 Марта», присутствовало  6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Май - тема: «День Победы», 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присутствовало  8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1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«</a:t>
                      </a:r>
                      <a:r>
                        <a:rPr kumimoji="0" lang="ru-RU" sz="1000" b="1" i="0" u="sng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Элегант</a:t>
                      </a:r>
                      <a:r>
                        <a:rPr kumimoji="0" lang="ru-RU" sz="1000" b="1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»:</a:t>
                      </a:r>
                      <a:endParaRPr kumimoji="0" lang="ru-RU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Март – тема: «Широка та масленица», присутствовало 9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Апрель – тема: «Готовимся к пасхе», 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присутствовало 8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Май - тема: «Рабочее заседание. Подготовка к 22 июня», 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присутствовало 9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Сентябрь – тема: «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Жизнь прожить – не поле перейти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», присутствовало 10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Октябрь – тема: «Мини-постановка «Песни прошлых лет»», присутствовало 8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Ноябрь – тема: «От сердца к сердцу», присутствовало 9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Декабрь – тема: «Сияет ёлочка огнями», присутствовало 8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1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«Свеча»:</a:t>
                      </a:r>
                      <a:endParaRPr kumimoji="0" lang="ru-RU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Март – тема: «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140 лет со дня рождения русского писателя, сатирика Аркадия Тимофеевича Аверченко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», присутствовало 10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Апрель – тема: «180 лет со дня рождения русского поэта Ивана Захаровича Сурикова», 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присутствовало 10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Май - тема: «130 лет со дня рождения русского писателя Михаила </a:t>
                      </a:r>
                      <a:r>
                        <a:rPr kumimoji="0" lang="ru-RU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Афонасьевича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Булгакова (1891-1940)», 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присутствовало 10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1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«Фронтовики»:</a:t>
                      </a:r>
                      <a:endParaRPr kumimoji="0" lang="ru-RU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Февраль – тема: «Я самая, самая», присутствовало 5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Май - тема: «Вечные песни великой войны», 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присутствовало 4 человека.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Сентябрь – тема: «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Дары осени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», присутствовало 9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Октябрь – тема: «День добра и уважения», присутствовало 4 человека.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Ноябрь – тема: «День Матери», присутствовало 4 человека.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Декабрь – тема: «Новый год у ворот», присутствовало 4 человека.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1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«Седые непоседы»:</a:t>
                      </a:r>
                      <a:endParaRPr kumimoji="0" lang="ru-RU" sz="1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Март – тема: «Весенние фантазии», присутствовало 7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Апрель – тема: «Ретро путешествие», 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присутствовало 7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Май - тема: «про нашу Родину, про нас», 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присутствовало 7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Сентябрь – тема: «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Расширяем кругозор о своем родном городе</a:t>
                      </a: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», присутствовало 5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Октябрь – тема: «Фольклорные посиделки «Дары осени»», присутствовало 4 человека.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Ноябрь – тема: «Тематическая беседа «Чему нас учат сказки»», присутствовало 5 человек.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171700" algn="l"/>
                        </a:tabLst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Декабрь – тема: «Лайфхаки в хозяйстве», присутствовало 4 человека.</a:t>
                      </a:r>
                      <a:endParaRPr kumimoji="0" lang="ru-RU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850" b="1" i="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«Виктория»:</a:t>
                      </a:r>
                      <a:endParaRPr kumimoji="0" lang="ru-RU" sz="850" b="1" i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– тема: «день памяти воинов - интернационалистов», присутствовало 15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Март – тема: «При солнышке тепло - при мамочке добро», присутствовало 15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Апрель – тема: «Весна –это женщина», присутствовало 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Июнь  - тема: «Бессмертный батальон», присутствовало 10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– тема: «День добра и уважения», присутствовало 6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Октябрь – тема: «Обязаны помнить», присутствовало 6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Ноябрь – тема: «Поклонись до земли своей матери», присутствовало 10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– тема: «Я принёс для Отчизны славу, а для памяти - ордена», присутствовало 6 человек.</a:t>
                      </a:r>
                    </a:p>
                    <a:p>
                      <a:pPr algn="l"/>
                      <a:r>
                        <a:rPr kumimoji="0" lang="ru-RU" sz="85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«Валенсия»:</a:t>
                      </a:r>
                      <a:endParaRPr kumimoji="0" lang="ru-RU" sz="8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Март – тема: «Международный женский день», присутствовало 10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Апрель – тема: «Психологический тренинг», присутствовало 9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Май - тема: «Мастер - класс, подведение итогов», присутствовало 10 человек.</a:t>
                      </a:r>
                    </a:p>
                    <a:p>
                      <a:pPr algn="l"/>
                      <a:r>
                        <a:rPr kumimoji="0" lang="ru-RU" sz="85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«Провинциалка»:</a:t>
                      </a:r>
                      <a:endParaRPr kumimoji="0" lang="ru-RU" sz="8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Март – тема: «Наши любимые женщины»,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Апрель – тема: «Весна в душе»,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Май - тема: «Всё в памяти моей»,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– тема: «Ура МЫ снова вместе»,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Октябрь – тема: «Самые лучшие мамы»,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Ноябрь – тема: «Осеннее настроение»,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– тема: «Встречаемся у Новогодней ёлке», присутствовало 8 человек.</a:t>
                      </a:r>
                    </a:p>
                    <a:p>
                      <a:pPr algn="l"/>
                      <a:r>
                        <a:rPr kumimoji="0" lang="ru-RU" sz="85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«Сударушка»:</a:t>
                      </a:r>
                      <a:endParaRPr kumimoji="0" lang="ru-RU" sz="8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Март – тема: «Масленица-Красавица», присутствовало 10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Апрель – тема: «Наш поселок имени Чкалова», присутствовало 9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Май - тема: «Книги о войне», присутствовало 7 человек.</a:t>
                      </a:r>
                    </a:p>
                    <a:p>
                      <a:pPr algn="l"/>
                      <a:r>
                        <a:rPr kumimoji="0" lang="ru-RU" sz="85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«Отрада»:</a:t>
                      </a:r>
                      <a:endParaRPr kumimoji="0" lang="ru-RU" sz="8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Март – тема: «Женское счастье»,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Апрель – тема: «Подготовка к празднику 9 Мая»,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Май - тема: «9 Мая»,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– тема: «Хиты 70-80х»,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Октябрь – тема: «День отдыха, посвященный «Серебренному возрасту»»,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Ноябрь – тема: «Вечер песни, посвященный Дню матери», присутствовало 8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– тема: «Вечер отдыха, посвященный Новому 2022 году», присутствовало 8 человек.</a:t>
                      </a:r>
                    </a:p>
                    <a:p>
                      <a:pPr algn="l"/>
                      <a:r>
                        <a:rPr kumimoji="0" lang="ru-RU" sz="85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«Знатоки истории»:</a:t>
                      </a:r>
                      <a:endParaRPr kumimoji="0" lang="ru-RU" sz="8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Март – тема: «Пасхальное яйцо», присутствовало 4 человека.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Апрель – тема: «Творчество Анны Сапоговой», присутствовало 7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Май - тема: «К Дню Победы», присутствовало 5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– тема: «Знакомство. Круглый стол», присутствовало 4 человека.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Октябрь – тема: «День пожилого человека», присутствовало 5 человек.</a:t>
                      </a:r>
                    </a:p>
                    <a:p>
                      <a:pPr algn="l"/>
                      <a:r>
                        <a:rPr kumimoji="0" lang="ru-RU" sz="85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Ноябрь – тема: «Талантливые земляки», присутствовало 3 человека.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pic>
        <p:nvPicPr>
          <p:cNvPr id="2050" name="Picture 2" descr="C:\Users\Vorobyeva_EV\Desktop\UZZ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509120"/>
            <a:ext cx="2223816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99592" y="1772816"/>
          <a:ext cx="756084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2232248">
                <a:tc>
                  <a:txBody>
                    <a:bodyPr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1" u="sng" dirty="0" smtClean="0">
                          <a:solidFill>
                            <a:schemeClr val="tx1"/>
                          </a:solidFill>
                          <a:latin typeface="+mj-lt"/>
                        </a:rPr>
                        <a:t>1 полугодие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1.Безопасная жизнедеятельность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2.Творческая и прикладная деятельность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3.Финансовая грамотность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4. Садоводы и огородники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5.Социальный туризм 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6.Обучения навыкам ухода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1" u="sng" dirty="0" smtClean="0">
                          <a:solidFill>
                            <a:schemeClr val="tx1"/>
                          </a:solidFill>
                          <a:latin typeface="+mj-lt"/>
                        </a:rPr>
                        <a:t>2 полугодие.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0" u="none" dirty="0" smtClean="0">
                          <a:solidFill>
                            <a:schemeClr val="tx1"/>
                          </a:solidFill>
                          <a:latin typeface="+mj-lt"/>
                        </a:rPr>
                        <a:t>1.Творческая и прикладная деятельность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0" u="none" dirty="0" smtClean="0">
                          <a:solidFill>
                            <a:schemeClr val="tx1"/>
                          </a:solidFill>
                          <a:latin typeface="+mj-lt"/>
                        </a:rPr>
                        <a:t>2. Обучения навыкам ухода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sz="1800" b="0" u="none" dirty="0" smtClean="0">
                          <a:solidFill>
                            <a:schemeClr val="tx1"/>
                          </a:solidFill>
                          <a:latin typeface="+mj-lt"/>
                        </a:rPr>
                        <a:t>3. Социальный туризм</a:t>
                      </a:r>
                    </a:p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ru-RU" sz="1800" b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algn="l"/>
                      <a:endParaRPr lang="ru-RU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52" name="Picture 4" descr="https://st2.depositphotos.com/1552219/9330/i/950/depositphotos_93307158-stock-photo-think-bulb-m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2708920"/>
            <a:ext cx="848630" cy="1347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014975" y="188640"/>
            <a:ext cx="5006691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ru-RU" sz="3200" b="1" i="0" u="none" strike="noStrike" cap="none" spc="0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Times New Roman" pitchFamily="18" charset="0"/>
                <a:cs typeface="Arial" pitchFamily="34" charset="0"/>
              </a:rPr>
              <a:t>Организация работы </a:t>
            </a:r>
          </a:p>
          <a:p>
            <a:pPr algn="ctr"/>
            <a:r>
              <a:rPr kumimoji="0" lang="ru-RU" sz="3200" b="1" i="0" u="none" strike="noStrike" cap="none" spc="0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Times New Roman" pitchFamily="18" charset="0"/>
                <a:cs typeface="Arial" pitchFamily="34" charset="0"/>
              </a:rPr>
              <a:t>Школы пожилого возраста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4" name="Picture 6" descr="https://ves-vesti.ru/wp-content/uploads/2019/02/imagesParsTXT/image_avr0351_80189/24735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581128"/>
            <a:ext cx="2116234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6" name="Picture 8" descr="https://news-rbk.ru/uploads/posts/2020-11/160466400315fa4f1c9e2a827.93562897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437112"/>
            <a:ext cx="2098519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8" name="Picture 10" descr="https://img2.freepng.ru/20190208/ava/kisspng-hiking-backpacking-vector-graphics-drawing-royalty-insurance-policy-number-bcbs-insurance-expert-5c5d1b742aa719.868814441549605748174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4653136"/>
            <a:ext cx="1872208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51520" y="183704"/>
            <a:ext cx="6191672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Организация и проведение акции: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400" dirty="0" smtClean="0">
                <a:latin typeface="+mj-lt"/>
              </a:rPr>
              <a:t>акция</a:t>
            </a:r>
            <a:r>
              <a:rPr lang="ru-RU" sz="1400" b="1" dirty="0" smtClean="0">
                <a:latin typeface="+mj-lt"/>
              </a:rPr>
              <a:t> «Праздник в доме» - 206 человек.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400" b="1" dirty="0" smtClean="0">
                <a:latin typeface="+mj-lt"/>
              </a:rPr>
              <a:t>3 и 4  квартал </a:t>
            </a:r>
            <a:r>
              <a:rPr lang="ru-RU" sz="1400" dirty="0" smtClean="0">
                <a:latin typeface="+mj-lt"/>
              </a:rPr>
              <a:t>были поздравлены</a:t>
            </a:r>
            <a:r>
              <a:rPr lang="ru-RU" sz="1400" b="1" dirty="0" smtClean="0">
                <a:latin typeface="+mj-lt"/>
              </a:rPr>
              <a:t> медалями «Совет да любовь» - 170 семей.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400" b="1" dirty="0" smtClean="0">
                <a:latin typeface="+mj-lt"/>
              </a:rPr>
              <a:t>Информирование граждан, имеющих группу инвалидности с возможностью получения услуг, прописанных в ИПРА инвалида.</a:t>
            </a:r>
            <a:endParaRPr lang="ru-RU" sz="1400" dirty="0" smtClean="0">
              <a:latin typeface="+mj-lt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endParaRPr lang="ru-RU" sz="1200" b="1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endParaRPr lang="ru-RU" sz="1200" b="1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endParaRPr lang="ru-RU" sz="1200" dirty="0" smtClean="0"/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endParaRPr lang="ru-RU" sz="12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C:\Users\Maksunova_EV\AppData\Local\Microsoft\Windows\INetCache\Content.Word\WhatsApp Image 2021-09-27 at 13.43.49 (1)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0"/>
            <a:ext cx="1344166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Maksunova_EV\Downloads\WhatsApp Image 2021-09-03 at 10.11.58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0"/>
            <a:ext cx="1691680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51520" y="90872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1412776"/>
            <a:ext cx="882047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ознакомления поступило в отделение всего по ИПРА в 2021 году </a:t>
            </a:r>
            <a:r>
              <a:rPr lang="ru-RU" sz="1400" b="1" dirty="0" smtClean="0"/>
              <a:t>1910 человек.</a:t>
            </a:r>
          </a:p>
          <a:p>
            <a:r>
              <a:rPr lang="ru-RU" sz="1400" dirty="0" smtClean="0"/>
              <a:t>После ознакомления не было оформлено актов об отказе от мероприятий социальной реабилитации или </a:t>
            </a:r>
            <a:r>
              <a:rPr lang="ru-RU" sz="1400" dirty="0" err="1" smtClean="0"/>
              <a:t>абилитации</a:t>
            </a:r>
            <a:r>
              <a:rPr lang="ru-RU" sz="1400" dirty="0" smtClean="0"/>
              <a:t>, предусмотренных Ипра инвалида, выбыли с данного адреса – </a:t>
            </a:r>
            <a:r>
              <a:rPr lang="ru-RU" sz="1400" b="1" dirty="0" smtClean="0"/>
              <a:t>196 человек</a:t>
            </a:r>
            <a:r>
              <a:rPr lang="ru-RU" sz="1400" dirty="0" smtClean="0"/>
              <a:t>, </a:t>
            </a:r>
          </a:p>
          <a:p>
            <a:r>
              <a:rPr lang="ru-RU" sz="1400" dirty="0" smtClean="0"/>
              <a:t>умерли – </a:t>
            </a:r>
            <a:r>
              <a:rPr lang="ru-RU" sz="1400" b="1" dirty="0" smtClean="0"/>
              <a:t>20 человек. </a:t>
            </a:r>
          </a:p>
          <a:p>
            <a:r>
              <a:rPr lang="ru-RU" sz="1400" dirty="0" smtClean="0"/>
              <a:t>Проинформированных об оказании и возможности получения реабилитационных услуг Центра – </a:t>
            </a:r>
            <a:r>
              <a:rPr lang="ru-RU" sz="1400" b="1" dirty="0" smtClean="0"/>
              <a:t>1719 чел.</a:t>
            </a:r>
          </a:p>
          <a:p>
            <a:r>
              <a:rPr lang="ru-RU" sz="1400" b="1" dirty="0" smtClean="0"/>
              <a:t>Обследование социально–бытовых условий граждан</a:t>
            </a:r>
            <a:r>
              <a:rPr lang="ru-RU" sz="1400" dirty="0" smtClean="0"/>
              <a:t>, нуждающихся в социальной поддержке – </a:t>
            </a:r>
          </a:p>
          <a:p>
            <a:r>
              <a:rPr lang="ru-RU" sz="1400" dirty="0" smtClean="0"/>
              <a:t>составлено актов  – </a:t>
            </a:r>
            <a:r>
              <a:rPr lang="ru-RU" sz="1400" b="1" dirty="0" smtClean="0"/>
              <a:t>2360.</a:t>
            </a:r>
          </a:p>
          <a:p>
            <a:r>
              <a:rPr lang="ru-RU" sz="1400" b="1" dirty="0" smtClean="0"/>
              <a:t>Оказание социальных услуг населению в соответствии с государственными стандартами, должностной инструкции и положением УСС:</a:t>
            </a:r>
            <a:endParaRPr lang="ru-RU" sz="1400" dirty="0" smtClean="0"/>
          </a:p>
          <a:p>
            <a:r>
              <a:rPr lang="ru-RU" sz="1400" dirty="0" smtClean="0"/>
              <a:t>- проведение опроса и первичной социальной диагностики граждан для оценки их реального положения - 2360 услуга;</a:t>
            </a:r>
          </a:p>
          <a:p>
            <a:r>
              <a:rPr lang="ru-RU" sz="1400" dirty="0" smtClean="0"/>
              <a:t>- консультирование по вопросам, связанным с правом граждан на социальное обслуживание в государственной и негосударственной системах социальных служб и защиту своих интересов – 2360 услуга;</a:t>
            </a:r>
          </a:p>
          <a:p>
            <a:r>
              <a:rPr lang="ru-RU" sz="1400" dirty="0" smtClean="0"/>
              <a:t>-  оказание помощи в подготовке документов, направляемых в различные инстанции по конкретным проблемам получателей социальных услуг – 367 услуг;</a:t>
            </a:r>
          </a:p>
          <a:p>
            <a:r>
              <a:rPr lang="ru-RU" sz="1400" dirty="0" smtClean="0"/>
              <a:t>- обращение в интересах клиента либо сопровождение клиента в различные организации по вопросу оформления и восстановления документов – 138 услуг;</a:t>
            </a:r>
          </a:p>
          <a:p>
            <a:pPr>
              <a:buFontTx/>
              <a:buChar char="-"/>
            </a:pPr>
            <a:r>
              <a:rPr lang="ru-RU" sz="1400" dirty="0" smtClean="0"/>
              <a:t>содействие клиенту в подготовке обращений в различные организации по вопросу оформления и восстановления документов – 118 услуги.</a:t>
            </a:r>
          </a:p>
          <a:p>
            <a:pPr>
              <a:buFontTx/>
              <a:buChar char="-"/>
            </a:pPr>
            <a:endParaRPr lang="ru-RU" sz="1400" dirty="0" smtClean="0"/>
          </a:p>
          <a:p>
            <a:pPr algn="ctr"/>
            <a:r>
              <a:rPr lang="ru-RU" b="1" dirty="0" smtClean="0"/>
              <a:t>Всего за 2021 год отделением оказано  5343  услуг населению. </a:t>
            </a:r>
          </a:p>
          <a:p>
            <a:pPr algn="ctr"/>
            <a:r>
              <a:rPr lang="ru-RU" b="1" dirty="0" smtClean="0"/>
              <a:t>Обслужено 2360 человека. </a:t>
            </a:r>
          </a:p>
          <a:p>
            <a:pPr algn="ctr"/>
            <a:r>
              <a:rPr lang="ru-RU" b="1" dirty="0" smtClean="0"/>
              <a:t>Профилактические мероприятия -  обслужено  3389 человека.</a:t>
            </a:r>
            <a:endParaRPr lang="ru-RU" dirty="0" smtClean="0"/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317" cy="6858000"/>
          </a:xfrm>
          <a:prstGeom prst="rect">
            <a:avLst/>
          </a:prstGeom>
          <a:noFill/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107722"/>
            <a:ext cx="5724128" cy="167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ПОЗДРАВЛЕНИЕ С ДНЕМ ЗАЩИТНИКА ОТЕЧЕСТВА КЛИЕНТОВ ОТДЕЛЕНИЯ: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Организация и проведение акции:</a:t>
            </a:r>
            <a:r>
              <a:rPr lang="ru-RU" sz="1300" dirty="0" smtClean="0">
                <a:latin typeface="+mj-lt"/>
                <a:cs typeface="Arial" pitchFamily="34" charset="0"/>
              </a:rPr>
              <a:t> 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«Поздравительная открытка!»,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изготовление праздничных открыток школьниками для ветеранов ВОВ  к Дню Защитника Отечества – 97 открыток.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9 марта  специалист по социальной работе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Киричек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Валентина Михайловна совместно с газетой «Металлург» и с  библиотекой №17 в  п.Чкалова</a:t>
            </a: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организовала поздравление  жителя  посёлка, мать – героиню с 85-Летием.</a:t>
            </a: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" name="Рисунок 2" descr="C:\Users\Maksunova_EV\AppData\Local\Microsoft\Windows\INetCache\Content.Word\WhatsApp Image 2021-03-30 at 20.22.28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0"/>
            <a:ext cx="1164567" cy="155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1772816"/>
            <a:ext cx="59766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10  марта в деревни Новый Завод по адресу: ул. Кленовая, д,1 специалист по социальной работе Чемезова А.А. провела мероприятие «Масленица», в котором приняли участие 18 человек.</a:t>
            </a:r>
            <a:endParaRPr lang="ru-RU" sz="1400" dirty="0"/>
          </a:p>
        </p:txBody>
      </p:sp>
      <p:pic>
        <p:nvPicPr>
          <p:cNvPr id="5" name="Рисунок 4" descr="C:\Users\Maksunova_EV\AppData\Local\Microsoft\Windows\INetCache\Content.Word\WhatsApp Image 2021-03-26 at 16.41.45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76256" y="1556792"/>
            <a:ext cx="2267744" cy="1280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Maksunova_EV\AppData\Local\Microsoft\Windows\INetCache\Content.Word\WhatsApp Image 2021-03-26 at 16.41.40.jpe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0"/>
            <a:ext cx="2267744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0" y="2492896"/>
            <a:ext cx="630019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12 марта в п.Силикатный по адресу: ул.2-Рябочая,99 специалист по социальной работе </a:t>
            </a:r>
            <a:r>
              <a:rPr lang="ru-RU" sz="1400" dirty="0" err="1" smtClean="0"/>
              <a:t>Киричек</a:t>
            </a:r>
            <a:r>
              <a:rPr lang="ru-RU" sz="1400" dirty="0" smtClean="0"/>
              <a:t> Валентина Михайловна провела мероприятие «Широка ты Масленица», в котором приняли участие 40 человек. Праздник этот проходит уже не первый год и на нем, обязательно присутствуют матрешки. Проводились игры и конкурсы для детей и взрослых. Сжигали Масленицу и пели песню - гори, гори ясно, что бы не погасло…И все дружно ели блины, которые стряпали тоже сами.</a:t>
            </a:r>
            <a:endParaRPr lang="ru-RU" sz="1400" dirty="0"/>
          </a:p>
        </p:txBody>
      </p:sp>
      <p:pic>
        <p:nvPicPr>
          <p:cNvPr id="8" name="Рисунок 7" descr="C:\Users\Maksunova_EV\AppData\Local\Microsoft\Windows\INetCache\Content.Word\WhatsApp Image 2021-03-30 at 20.22.13.jpe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2924944"/>
            <a:ext cx="1584176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Maksunova_EV\AppData\Local\Microsoft\Windows\INetCache\Content.Word\WhatsApp Image 2021-03-30 at 20.18.31.jpe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1556792"/>
            <a:ext cx="1165049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251520" y="4077072"/>
            <a:ext cx="597666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ПОЗДРАВЛЕНИЕ С ДНЕМ 8 МАРТА КЛИЕНТОВ ОТДЕЛЕНИЯ: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Организация и проведение акции: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«Поздравительная открытка!»,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изготовление праздничных открыток школьниками для ветеранов ВОВ  к празднику 8 Марта – 89 открыток.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Поздравления сотрудников отделения с Днем 8 Марта.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поздравила сотрудников с праздником «8 Марта».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11" name="Рисунок 10" descr="C:\Users\Maksunova_EV\AppData\Local\Microsoft\Windows\INetCache\Content.Word\WhatsApp Image 2021-03-05 at 11.42.58.jpe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24328" y="2852936"/>
            <a:ext cx="1619672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79512" y="5373216"/>
            <a:ext cx="5400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ПОЗДРАВЛЕНИЕ С ДНЕМ ПОБЕДЫ КЛИЕНТОВ ОТДЕЛЕНИЯ: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C:\Users\Maksunova_EV\AppData\Local\Microsoft\Windows\INetCache\Content.Word\WhatsApp Image 2021-05-13 at 08.14.17.jpe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4293096"/>
            <a:ext cx="1657350" cy="1300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Maksunova_EV\AppData\Local\Microsoft\Windows\INetCache\Content.Word\WhatsApp Image 2021-05-13 at 08.16.26.jpe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52320" y="4293096"/>
            <a:ext cx="1691680" cy="12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0" y="5589240"/>
            <a:ext cx="5400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На мероприятие были приглашены создатели нового издания книги Каменск-Уральский в годы Великой Отечественной войне 1941-1945 годов.</a:t>
            </a:r>
            <a:endParaRPr lang="ru-RU" sz="1400" dirty="0"/>
          </a:p>
        </p:txBody>
      </p:sp>
      <p:pic>
        <p:nvPicPr>
          <p:cNvPr id="16" name="Рисунок 15" descr="C:\Users\Maksunova_EV\AppData\Local\Microsoft\Windows\INetCache\Content.Word\WhatsApp Image 2021-05-13 at 08.17.29.jpe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5445224"/>
            <a:ext cx="1824290" cy="1412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C:\Users\Maksunova_EV\AppData\Local\Microsoft\Windows\INetCache\Content.Word\WhatsApp Image 2021-05-13 at 08.19.08.jpe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93369" y="5517232"/>
            <a:ext cx="2150631" cy="1484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79512" y="188640"/>
            <a:ext cx="87849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 smtClean="0"/>
              <a:t>30 апреля 2021года</a:t>
            </a:r>
            <a:r>
              <a:rPr lang="ru-RU" sz="1400" dirty="0" smtClean="0"/>
              <a:t> специалист по социальной работе </a:t>
            </a:r>
            <a:r>
              <a:rPr lang="ru-RU" sz="1400" dirty="0" err="1" smtClean="0"/>
              <a:t>Киричек</a:t>
            </a:r>
            <a:r>
              <a:rPr lang="ru-RU" sz="1400" dirty="0" smtClean="0"/>
              <a:t> Валентина Михайловна и заведующая библиотекой №17 </a:t>
            </a:r>
            <a:r>
              <a:rPr lang="ru-RU" sz="1400" dirty="0" err="1" smtClean="0"/>
              <a:t>Сарабанская</a:t>
            </a:r>
            <a:r>
              <a:rPr lang="ru-RU" sz="1400" dirty="0" smtClean="0"/>
              <a:t> Людмила Анатольевна поздравили участника ВОВ Сумина Михаила Григорьевича и труженика тыла Голикову Клару Семеновну с праздником  9 Мая. Разговор прошел в дружественной обстановке о металлургическом заводе во время и после войны.                                                   </a:t>
            </a:r>
            <a:r>
              <a:rPr lang="ru-RU" sz="1400" b="1" dirty="0" smtClean="0"/>
              <a:t>23 июня 2021года</a:t>
            </a:r>
            <a:r>
              <a:rPr lang="ru-RU" sz="1400" b="1" i="1" dirty="0" smtClean="0"/>
              <a:t>  </a:t>
            </a:r>
            <a:r>
              <a:rPr lang="ru-RU" sz="1400" dirty="0" smtClean="0"/>
              <a:t>в библиотеке  п. Чкалова прошел </a:t>
            </a:r>
            <a:r>
              <a:rPr lang="ru-RU" sz="1400" dirty="0" err="1" smtClean="0"/>
              <a:t>Кино-концерт</a:t>
            </a:r>
            <a:r>
              <a:rPr lang="ru-RU" sz="1400" dirty="0" smtClean="0"/>
              <a:t> посвященный дате 80-летия со дня начала Великой Отечественной Войны.</a:t>
            </a:r>
          </a:p>
          <a:p>
            <a:pPr algn="just"/>
            <a:r>
              <a:rPr lang="ru-RU" sz="1400" b="1" dirty="0" smtClean="0"/>
              <a:t>22 июня 2021года</a:t>
            </a:r>
            <a:r>
              <a:rPr lang="ru-RU" sz="1400" b="1" i="1" dirty="0" smtClean="0"/>
              <a:t>  </a:t>
            </a:r>
            <a:r>
              <a:rPr lang="ru-RU" sz="1400" dirty="0" smtClean="0"/>
              <a:t>в библиотеке  п. Силикатный прошел символический концерт посвященный дате 80-летия со дня начала Великой Отечественной Войны.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916832"/>
            <a:ext cx="21811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/>
              <a:t>2-ое место Клуб «</a:t>
            </a:r>
            <a:r>
              <a:rPr lang="ru-RU" sz="1400" b="1" dirty="0" err="1" smtClean="0"/>
              <a:t>Элегант</a:t>
            </a:r>
            <a:r>
              <a:rPr lang="ru-RU" sz="1400" b="1" dirty="0" smtClean="0"/>
              <a:t>»</a:t>
            </a:r>
            <a:endParaRPr lang="ru-RU" sz="1400" b="1" dirty="0"/>
          </a:p>
        </p:txBody>
      </p:sp>
      <p:pic>
        <p:nvPicPr>
          <p:cNvPr id="4" name="Рисунок 3" descr="https://zabota039.msp.midural.ru/upload/gallery/2021/06/01/J94Osifod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5589240"/>
            <a:ext cx="1800200" cy="126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51520" y="2276872"/>
            <a:ext cx="28803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3-е место </a:t>
            </a:r>
            <a:r>
              <a:rPr lang="ru-RU" sz="1400" b="1" dirty="0" err="1" smtClean="0"/>
              <a:t>Шелев</a:t>
            </a:r>
            <a:r>
              <a:rPr lang="ru-RU" sz="1400" b="1" dirty="0" smtClean="0"/>
              <a:t> Станислав Григорьевич</a:t>
            </a:r>
            <a:endParaRPr lang="ru-RU" sz="1400" b="1" dirty="0"/>
          </a:p>
        </p:txBody>
      </p:sp>
      <p:pic>
        <p:nvPicPr>
          <p:cNvPr id="6" name="Рисунок 5" descr="https://zabota039.msp.midural.ru/upload/gallery/2021/06/01/LgpNN16M7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589240"/>
            <a:ext cx="1944216" cy="126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51520" y="2780928"/>
            <a:ext cx="77768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5 июля 2021 года  п. Силикатный отмечал традиционный праздник – День двора. </a:t>
            </a:r>
            <a:endParaRPr lang="ru-RU" sz="1400" dirty="0"/>
          </a:p>
        </p:txBody>
      </p:sp>
      <p:pic>
        <p:nvPicPr>
          <p:cNvPr id="8" name="Рисунок 7" descr="G:\IMG_20210703_120629.jpg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517232"/>
            <a:ext cx="2088232" cy="134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-145032" y="3068960"/>
            <a:ext cx="92890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Поздравление с Днём пожилого человека клиентов отделения: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Организация и проведение акции: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«Поздравительная открытка!»,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изготовление праздничных открыток школьниками для ветеранов ВОВ  </a:t>
            </a: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 Дню Пожилого человека– 139 открыток.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4005064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 smtClean="0"/>
              <a:t>3 сентября 2021 года</a:t>
            </a:r>
            <a:r>
              <a:rPr lang="ru-RU" sz="1400" dirty="0" smtClean="0"/>
              <a:t>  </a:t>
            </a:r>
            <a:r>
              <a:rPr lang="ru-RU" sz="1400" b="1" dirty="0" smtClean="0"/>
              <a:t>«Вместе весело..».  </a:t>
            </a:r>
            <a:r>
              <a:rPr lang="ru-RU" sz="1400" dirty="0" smtClean="0"/>
              <a:t>женщины п. Силикатный отмечали  традиционный праздник – День пенсионера. </a:t>
            </a:r>
            <a:endParaRPr lang="ru-RU" sz="1400" dirty="0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51520" y="4437112"/>
            <a:ext cx="878497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«Музыку - в каждое сердце»</a:t>
            </a:r>
          </a:p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+mj-lt"/>
              </a:rPr>
              <a:t>«Пусть будет теплой осень жизни» </a:t>
            </a:r>
          </a:p>
          <a:p>
            <a:r>
              <a:rPr lang="ru-RU" sz="1400" b="1" dirty="0" smtClean="0">
                <a:latin typeface="+mj-lt"/>
              </a:rPr>
              <a:t>1 октября 2021года  </a:t>
            </a:r>
            <a:r>
              <a:rPr lang="ru-RU" sz="1400" dirty="0" smtClean="0">
                <a:latin typeface="+mj-lt"/>
              </a:rPr>
              <a:t>в библиотеке № 17  п. Чкалова прошло мероприятие посвященное Дню пожилого человека. </a:t>
            </a:r>
          </a:p>
          <a:p>
            <a:r>
              <a:rPr lang="ru-RU" sz="1400" b="1" dirty="0" smtClean="0">
                <a:latin typeface="+mj-lt"/>
              </a:rPr>
              <a:t>Международный день пожилых людей</a:t>
            </a:r>
            <a:r>
              <a:rPr lang="ru-RU" sz="1400" dirty="0" smtClean="0">
                <a:latin typeface="+mj-lt"/>
              </a:rPr>
              <a:t> – всемирный праздник, который отмечается 1 октября.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1" descr="G:\IMG-20210924-WA0036.jpg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5517232"/>
            <a:ext cx="1965062" cy="134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07504" y="116632"/>
            <a:ext cx="590465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Музыкальный коллектив "Отрада" исполнил песни " Оренбургский пуховый платок ", "Ах. мамочка" из кинофильма "Русское поле" И пять вокалисток исполнили песню "О маме".</a:t>
            </a:r>
          </a:p>
          <a:p>
            <a:r>
              <a:rPr lang="ru-RU" sz="1400" b="1" dirty="0" smtClean="0"/>
              <a:t>9 декабря   2021года   </a:t>
            </a:r>
            <a:r>
              <a:rPr lang="ru-RU" sz="1400" dirty="0" smtClean="0"/>
              <a:t>в библиотеке  п. Силикатный состоялось мероприятие « О Литургии - символичность, смысл, структура, значимость, пояснение». </a:t>
            </a:r>
          </a:p>
          <a:p>
            <a:endParaRPr lang="ru-RU" dirty="0"/>
          </a:p>
        </p:txBody>
      </p:sp>
      <p:pic>
        <p:nvPicPr>
          <p:cNvPr id="3" name="Рисунок 2" descr="https://zabota039.msp.midural.ru/upload/gallery/2021/12/10/6dYsqMxrfB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836712"/>
            <a:ext cx="3131840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07504" y="1556792"/>
            <a:ext cx="590465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ПРОВЕДЕНИЕ МОНИТОРИНГА СОЦИАЛЬНЫХ ПРОЦЕССОВ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УЧАСТКАХ ГОРОДА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с государственными и общественными организациями для создания базы данных потенциальных клиентов Центра.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Анкетирование населения по социологическим программам действующих в Центре.- 80 анкет.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Осуществляли систематический социальный мониторинг граждан и внесли дополнение (изменение) в «Социальный паспорт участка».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43608" y="4293096"/>
          <a:ext cx="6840760" cy="1402080"/>
        </p:xfrm>
        <a:graphic>
          <a:graphicData uri="http://schemas.openxmlformats.org/drawingml/2006/table">
            <a:tbl>
              <a:tblPr/>
              <a:tblGrid>
                <a:gridCol w="2682667"/>
                <a:gridCol w="2610876"/>
                <a:gridCol w="1547217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2000" b="1" dirty="0">
                        <a:latin typeface="Segoe Print" pitchFamily="2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000" b="1" dirty="0">
                          <a:latin typeface="Segoe Print" pitchFamily="2" charset="0"/>
                          <a:ea typeface="Times New Roman"/>
                        </a:rPr>
                        <a:t>План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000" b="1">
                          <a:latin typeface="Segoe Print" pitchFamily="2" charset="0"/>
                          <a:ea typeface="Times New Roman"/>
                        </a:rPr>
                        <a:t>Факт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000" b="1" dirty="0">
                          <a:latin typeface="Segoe Print" pitchFamily="2" charset="0"/>
                          <a:ea typeface="Times New Roman"/>
                        </a:rPr>
                        <a:t>Акты предоставления социальных услуг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2000" b="1" dirty="0" smtClean="0">
                        <a:latin typeface="Segoe Print" pitchFamily="2" charset="0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000" b="1" dirty="0" smtClean="0">
                          <a:latin typeface="Segoe Print" pitchFamily="2" charset="0"/>
                          <a:ea typeface="Times New Roman"/>
                        </a:rPr>
                        <a:t>2 </a:t>
                      </a:r>
                      <a:r>
                        <a:rPr lang="ru-RU" sz="2000" b="1" dirty="0">
                          <a:latin typeface="Segoe Print" pitchFamily="2" charset="0"/>
                          <a:ea typeface="Times New Roman"/>
                        </a:rPr>
                        <a:t>214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2000" b="1" dirty="0" smtClean="0">
                        <a:latin typeface="Segoe Print" pitchFamily="2" charset="0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000" b="1" dirty="0" smtClean="0">
                          <a:latin typeface="Segoe Print" pitchFamily="2" charset="0"/>
                          <a:ea typeface="Times New Roman"/>
                        </a:rPr>
                        <a:t>2 </a:t>
                      </a:r>
                      <a:r>
                        <a:rPr lang="ru-RU" sz="2000" b="1" dirty="0">
                          <a:latin typeface="Segoe Print" pitchFamily="2" charset="0"/>
                          <a:ea typeface="Times New Roman"/>
                        </a:rPr>
                        <a:t>360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539552" y="3684022"/>
            <a:ext cx="79928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АНАЛИЗ ВЫПОЛНЕНИЯ ОБЪЕМОВ ГОСУДАРСТВЕННОГО ЗАДАНИЯ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(АКТЫ ПРЕДОСТАВЛЕНИЯ СОЦИАЛЬНЫХ УСЛУГ)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6093296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ГОСУДАРСТВЕННОЕ ЗАДАНИЕ ЗА 2021 ГОД ПЕРЕВЫПОЛНЕНО.</a:t>
            </a:r>
            <a:endParaRPr lang="ru-RU" b="1" dirty="0"/>
          </a:p>
        </p:txBody>
      </p:sp>
      <p:pic>
        <p:nvPicPr>
          <p:cNvPr id="9" name="Рисунок 8" descr="Прозрачный гифка - Прозрачный 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4941168"/>
            <a:ext cx="2105980" cy="22499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страница-тетради-grunge-старая-6268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899592" y="2060848"/>
            <a:ext cx="799288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социальной службы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4000" b="1" u="sng" dirty="0" smtClean="0">
              <a:latin typeface="Segoe Print" pitchFamily="2" charset="0"/>
              <a:ea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по Каменскому району</a:t>
            </a:r>
            <a:endParaRPr lang="ru-RU" sz="2800" dirty="0" smtClean="0">
              <a:latin typeface="Segoe Print" pitchFamily="2" charset="0"/>
              <a:cs typeface="Arial" pitchFamily="34" charset="0"/>
            </a:endParaRPr>
          </a:p>
        </p:txBody>
      </p:sp>
      <p:pic>
        <p:nvPicPr>
          <p:cNvPr id="5" name="Picture 2" descr="Прозрачный Фигура из палочек гифка - Прозрачный Фигура из палочек Stick figure 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11560" y="3356992"/>
            <a:ext cx="3096344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1547664" y="116632"/>
            <a:ext cx="607730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социальной службы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Print" pitchFamily="2" charset="0"/>
                <a:ea typeface="Times New Roman" pitchFamily="18" charset="0"/>
                <a:cs typeface="Arial" pitchFamily="34" charset="0"/>
              </a:rPr>
              <a:t>по Каменскому району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Print" pitchFamily="2" charset="0"/>
              <a:cs typeface="Arial" pitchFamily="34" charset="0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764024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ОРГАНИЗАЦИОННАЯ ДЕЯТЕЛЬНОСТЬ: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населением.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Выявлено граждан нуждающихся в надомном обслуживании на территориях участков – 51 человек. Подготовлены и сданы документы в УСП для признания гражданина нуждающимися в социальном обслуживании на дому, оформлены документы для заключения договоров.    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Подготовлены и сданы документы в УСП для признания гражданина нуждающимся в реабилитационных услугах Отделения дневного пребывания - с 04.03.21г.-  6 человек,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 29.03.21г.- 6 чел.,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с.Новоисетское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5 человек в апреле 2021г.,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Клевакинское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8 человек в сентябре 2021г.,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Новоисетское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в октябре 2021г.,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с.Сипавское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п. Новый Быт – 12 человек,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ноябре 2021г.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Клевакинское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5 человек, п.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-1 человек.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СРО (п. Лебяжье)  – 10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Пополнение и корректирование «Социальных паспортов».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Проведены мероприятия по информированию населения о деятельности участковых специалистов;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информирование населения через социальную рекламу, расположенную на информационных стендах;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 информирование населения  в ходе личного приема и в ходе патронажей.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БЫЛО ПРИНЯТО НА КОНСУЛЬТАТИВНЫХ ПУНКТАХ  -  3 598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Консультации по телефону граждан  обратившихся по социальным вопросам получили –1285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Участие в выездной мобильной бригаде совместно с отделением срочного социального обслуживания – за 2021год: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с. Пирогова, 18.03.21г. – 15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 15.04.21г. п. Новый Быт – 16 человек;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- 29.04.21г. п. Горный – 7 человек;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- 27.05.21г.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Кисловское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10 человек;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- 10.06.21г.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Клеваинское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12 человек;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- 24.06.21г. с.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10 человек.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3 и 4 квартале 2021 года выездов мобильных бригад не состоялось в  вязи с карантинными мероприятиями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коронавирусу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Содействие в организации работы филиалов социального пункта проката технических средств  ухода,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адаптации и реабилитации: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обратилось 110 человек, получили 110 средств;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Всего специалистами по социальной работе оказано содействие в оформлении и получении технических  средств ухода, адаптации и реабилитации – 289 средств.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 реализации индивидуальных программ реабилитации семей с несовершеннолетними детьми.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" y="0"/>
            <a:ext cx="9144317" cy="6858000"/>
          </a:xfrm>
          <a:prstGeom prst="rect">
            <a:avLst/>
          </a:prstGeom>
          <a:noFill/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179512" y="260648"/>
            <a:ext cx="8712968" cy="6878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2. На внутреннем учете в отделении – 45 семей.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Патронажи семей  – 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931 патронажей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Консультаций по социально-правовым вопросам – 307 консультаций.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   В ходе патронажей был случай выявления семьи, где дети находились в социально опасном положении, родители которых злоупотребляли спиртными напитками, не выполняли родительские обязанности – 13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семей, направлены письменные  информации всем субъектам профилактики Каменского района, направлены  карты семей для постановки на учет ТКДН -5 семей.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Участие специалистов по социальной работе на Советах профилактики семейного неблагополучия при сельских администрациях и   выездных заседаниях  ТКДН и ЗП Каменского района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</a:t>
            </a:r>
          </a:p>
          <a:p>
            <a:pPr algn="just"/>
            <a:r>
              <a:rPr lang="ru-RU" sz="1100" dirty="0" smtClean="0">
                <a:latin typeface="+mj-lt"/>
              </a:rPr>
              <a:t> - Обследование социально – бытовых условий граждан, нуждающихся в социальной поддержке;</a:t>
            </a:r>
          </a:p>
          <a:p>
            <a:pPr algn="just"/>
            <a:r>
              <a:rPr lang="ru-RU" sz="1100" dirty="0" smtClean="0">
                <a:latin typeface="+mj-lt"/>
              </a:rPr>
              <a:t>- составлено актов обследования неблагополучных семей–  879 актов.</a:t>
            </a:r>
          </a:p>
          <a:p>
            <a:pPr algn="just"/>
            <a:r>
              <a:rPr lang="ru-RU" sz="1100" dirty="0" smtClean="0">
                <a:latin typeface="+mj-lt"/>
              </a:rPr>
              <a:t>- 05.01.21г – Комендантский патруль – 71 семей.</a:t>
            </a:r>
          </a:p>
          <a:p>
            <a:pPr algn="just"/>
            <a:r>
              <a:rPr lang="ru-RU" sz="1100" dirty="0" smtClean="0">
                <a:latin typeface="+mj-lt"/>
              </a:rPr>
              <a:t>-  с 10 по 17.03.21г. – Здоровье – 60 семей.</a:t>
            </a:r>
          </a:p>
          <a:p>
            <a:pPr algn="just"/>
            <a:r>
              <a:rPr lang="ru-RU" sz="1100" dirty="0" smtClean="0">
                <a:latin typeface="+mj-lt"/>
              </a:rPr>
              <a:t>31.03..2021г. – участие заведующей отделением  на заседании ТКДН и ЗП Каменского района по  итогам </a:t>
            </a:r>
          </a:p>
          <a:p>
            <a:pPr algn="just"/>
            <a:r>
              <a:rPr lang="ru-RU" sz="1100" dirty="0" smtClean="0">
                <a:latin typeface="+mj-lt"/>
              </a:rPr>
              <a:t>1 квартала.</a:t>
            </a:r>
          </a:p>
          <a:p>
            <a:pPr algn="just"/>
            <a:r>
              <a:rPr lang="ru-RU" sz="1100" dirty="0" smtClean="0">
                <a:latin typeface="+mj-lt"/>
              </a:rPr>
              <a:t>- с 12 по 16 апреля 2021года – «Единый день профилактики» - охвачено 62 семьи.</a:t>
            </a:r>
          </a:p>
          <a:p>
            <a:pPr algn="just"/>
            <a:r>
              <a:rPr lang="ru-RU" sz="1100" dirty="0" smtClean="0">
                <a:latin typeface="+mj-lt"/>
              </a:rPr>
              <a:t>- с 15 по 21 апреля 2021года – «Твой выбор» - 66 семей.</a:t>
            </a:r>
          </a:p>
          <a:p>
            <a:pPr algn="just"/>
            <a:r>
              <a:rPr lang="ru-RU" sz="1100" dirty="0" smtClean="0">
                <a:latin typeface="+mj-lt"/>
              </a:rPr>
              <a:t>- 01 июня 2021 года – охвачено 35 семей.</a:t>
            </a:r>
          </a:p>
          <a:p>
            <a:pPr algn="just"/>
            <a:r>
              <a:rPr lang="ru-RU" sz="1100" dirty="0" smtClean="0">
                <a:latin typeface="+mj-lt"/>
              </a:rPr>
              <a:t>- 01 июня 2021года – выставка детских рисунков  «Счастливое детство» - приняло участие 19 детей.</a:t>
            </a:r>
          </a:p>
          <a:p>
            <a:pPr algn="just"/>
            <a:r>
              <a:rPr lang="ru-RU" sz="1100" dirty="0" smtClean="0">
                <a:latin typeface="+mj-lt"/>
              </a:rPr>
              <a:t>- с 01 по 11 июня 2021года – «Детство без насилия», «Защита» - охвачено 58 семей.</a:t>
            </a:r>
          </a:p>
          <a:p>
            <a:pPr algn="just"/>
            <a:r>
              <a:rPr lang="ru-RU" sz="1100" dirty="0" smtClean="0">
                <a:latin typeface="+mj-lt"/>
              </a:rPr>
              <a:t>- с 12 по 16 июля 2021года – «Беглец» - охвачено 61 семья.</a:t>
            </a:r>
          </a:p>
          <a:p>
            <a:pPr algn="just"/>
            <a:r>
              <a:rPr lang="ru-RU" sz="1100" dirty="0" smtClean="0">
                <a:latin typeface="+mj-lt"/>
              </a:rPr>
              <a:t>- с 02 по 06 августа  2021года – «Комендантский патруль» - 37 семей.</a:t>
            </a:r>
          </a:p>
          <a:p>
            <a:pPr algn="just"/>
            <a:r>
              <a:rPr lang="ru-RU" sz="1100" dirty="0" smtClean="0">
                <a:latin typeface="+mj-lt"/>
              </a:rPr>
              <a:t>- с 27 августа по 3 сентября 2021 года – «Школьник», «Помоги пойти учиться» - охвачено 8 семей. </a:t>
            </a:r>
          </a:p>
          <a:p>
            <a:pPr algn="just"/>
            <a:r>
              <a:rPr lang="ru-RU" sz="1100" dirty="0" smtClean="0">
                <a:latin typeface="+mj-lt"/>
              </a:rPr>
              <a:t>    - с 18 по 22 октября 2021года «Единый день профилактики» - охвачено 51 семья.</a:t>
            </a:r>
          </a:p>
          <a:p>
            <a:pPr algn="just"/>
            <a:r>
              <a:rPr lang="ru-RU" sz="1100" dirty="0" smtClean="0">
                <a:latin typeface="+mj-lt"/>
              </a:rPr>
              <a:t>- 19 ноября  2021 года - «День правовой помощи детям» - 34 семьи.</a:t>
            </a:r>
          </a:p>
          <a:p>
            <a:pPr algn="just"/>
            <a:r>
              <a:rPr lang="ru-RU" sz="1100" dirty="0" smtClean="0">
                <a:latin typeface="+mj-lt"/>
              </a:rPr>
              <a:t>- с 01 по 07 ноября 2021 года - «Комендантский патруль» - 14 семей.</a:t>
            </a:r>
          </a:p>
          <a:p>
            <a:pPr algn="just"/>
            <a:r>
              <a:rPr lang="ru-RU" sz="1100" dirty="0" smtClean="0">
                <a:latin typeface="+mj-lt"/>
              </a:rPr>
              <a:t>Ноябрь 2021 года – профилактическая работа по соблюдению мер личной безопасности – </a:t>
            </a:r>
          </a:p>
          <a:p>
            <a:pPr algn="just"/>
            <a:r>
              <a:rPr lang="ru-RU" sz="1100" dirty="0" smtClean="0">
                <a:latin typeface="+mj-lt"/>
              </a:rPr>
              <a:t>охвачено 34 семьи.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Оказание социальных услуг населению в соответствии с государственными стандартами, должностной инструкции и положением УСС: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- Проведение опроса и первичной социальной диагностики граждан для оценки их реального положения - </a:t>
            </a:r>
            <a:r>
              <a:rPr lang="ru-RU" sz="1100" b="1" dirty="0" smtClean="0">
                <a:latin typeface="+mj-lt"/>
                <a:ea typeface="Times New Roman" pitchFamily="18" charset="0"/>
                <a:cs typeface="Arial" pitchFamily="34" charset="0"/>
              </a:rPr>
              <a:t> 2023 </a:t>
            </a: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услуги;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- Консультирование по вопросам, связанным с правом граждан на социальное обслуживание в государственной и негосударственной системах социальных служб и защиту своих интересов – </a:t>
            </a:r>
            <a:r>
              <a:rPr lang="ru-RU" sz="1100" b="1" dirty="0" smtClean="0">
                <a:latin typeface="+mj-lt"/>
                <a:ea typeface="Times New Roman" pitchFamily="18" charset="0"/>
                <a:cs typeface="Arial" pitchFamily="34" charset="0"/>
              </a:rPr>
              <a:t>2364 </a:t>
            </a: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услуги;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-  Оказание помощи в подготовке документов, направляемых в различные инстанции по конкретным проблемам получателей социальных услуг – </a:t>
            </a:r>
            <a:r>
              <a:rPr lang="ru-RU" sz="1100" b="1" dirty="0" smtClean="0">
                <a:latin typeface="+mj-lt"/>
                <a:ea typeface="Times New Roman" pitchFamily="18" charset="0"/>
                <a:cs typeface="Arial" pitchFamily="34" charset="0"/>
              </a:rPr>
              <a:t>1526 </a:t>
            </a: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услуг;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- Содействие клиенту в подготовке обращений в различные организации по вопросу оформления и восстановления документов -</a:t>
            </a:r>
            <a:r>
              <a:rPr lang="ru-RU" sz="1100" b="1" dirty="0" smtClean="0">
                <a:latin typeface="+mj-lt"/>
                <a:ea typeface="Times New Roman" pitchFamily="18" charset="0"/>
                <a:cs typeface="Arial" pitchFamily="34" charset="0"/>
              </a:rPr>
              <a:t>224 </a:t>
            </a: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услуги;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- Обращение в интересах клиента либо сопровождение клиента в различные организации по вопросу оформления и восстановления документов  - </a:t>
            </a:r>
            <a:r>
              <a:rPr lang="ru-RU" sz="1100" b="1" dirty="0" smtClean="0">
                <a:latin typeface="+mj-lt"/>
                <a:ea typeface="Times New Roman" pitchFamily="18" charset="0"/>
                <a:cs typeface="Arial" pitchFamily="34" charset="0"/>
              </a:rPr>
              <a:t>1582 </a:t>
            </a: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услуги.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b="1" dirty="0" smtClean="0">
                <a:latin typeface="+mj-lt"/>
                <a:ea typeface="Times New Roman" pitchFamily="18" charset="0"/>
                <a:cs typeface="Arial" pitchFamily="34" charset="0"/>
              </a:rPr>
              <a:t>        Всего за 2021г. отделением оказано </a:t>
            </a: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– </a:t>
            </a:r>
            <a:r>
              <a:rPr lang="ru-RU" sz="1100" b="1" dirty="0" smtClean="0">
                <a:latin typeface="+mj-lt"/>
                <a:ea typeface="Times New Roman" pitchFamily="18" charset="0"/>
                <a:cs typeface="Arial" pitchFamily="34" charset="0"/>
              </a:rPr>
              <a:t>7 719 срочных услуг населению, услуги получили  2 353 человека.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b="1" dirty="0" smtClean="0">
                <a:latin typeface="+mj-lt"/>
                <a:ea typeface="Times New Roman" pitchFamily="18" charset="0"/>
                <a:cs typeface="Arial" pitchFamily="34" charset="0"/>
              </a:rPr>
              <a:t>Профилактические мероприятия -  предоставлено  3 528 единиц профилактических мероприятий.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algn="just"/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0"/>
            <a:ext cx="82809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b="1" dirty="0" smtClean="0">
                <a:latin typeface="+mj-lt"/>
                <a:ea typeface="Times New Roman" pitchFamily="18" charset="0"/>
                <a:cs typeface="Arial" pitchFamily="34" charset="0"/>
              </a:rPr>
              <a:t>НА КОНЕЦ 2021 ГОДА НА УЧЕТЕ У УЧАСТКОВЫХ СПЕЦИАЛИСТОВ НАХОДЯТСЯ: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1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.  </a:t>
            </a:r>
            <a:r>
              <a:rPr lang="ru-RU" sz="1100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Неблагополучных семей, состоящих на учете в ТКДН и ЗП Каменского района – </a:t>
            </a: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25 семей.</a:t>
            </a:r>
            <a:endParaRPr lang="ru-RU" sz="1100" dirty="0" smtClean="0"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-79653"/>
            <a:ext cx="9144000" cy="701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11.01.21г -  «Праздник рождества»- проведен на улице в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присутствовало 20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12.01.21г. – Акция «Юбиляр» - поздравлены на дому юбиляры пожилого возраста с. Сосновское – 11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19.01.21 – «Крещенские забавы» - проведено на лице в </a:t>
            </a:r>
            <a:r>
              <a:rPr kumimoji="0" lang="en-U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Новоисетское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присутствовало 5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25.01.21г. – акция «Помощь рядом» - оказание материальной помощи  в виде одежды и обуви б/у - 5 семьям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 с. Пирогова.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03.02.21г.- Акция «Хочу все знать» -  презентация ОДП и СРО п. Лебяжье – присутствовали 7 пенсионеров п. Горный.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08.02.21г. – Акция «Юбиляр» - поздравлены на дому юбиляры февраля 11 человек с. Сосновское.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12.02.21г. – Акция «Посылка солдату» - 4 солдата срочной службы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получили посылки.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22.02.21г. – акция «Праздник в доме» - 2 ветерана боевых действий с. Покровское поздравлены на дому с Днем защитника отечества.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24.02.21г. – Акция «Улыбнись, ветеран» - 6 тружеников тыла и 1 ветеран Вов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поздравлены на дому с Днем защитника отечества.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05.03.21г. – Акция «Коробочка счастья» - 21пожилых женщин с. Покровское поздравлены на дому  с 8 марта волонтерами СОШ с вручением подарков.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05.03.21г. – Акция «Для наших дам» - 13 человек и 20 человек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Новоисетское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11.03.21г. – Акция «Совет да любовь» - 2 человека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 4 человека с. Покровское.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12.03.21г. – Праздник «Масленица» - 50 человек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 58 человек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Маминское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07.04.21г. - Акция «Юбиляр» - поздравлено 5 человек с юбилеем с. Сосновское.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08.04. 21г. – Беседа «Интересное из жизни знаменитых людей» - 9 человек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19.04.21г.- акция «Весенняя неделя добра» - 13 человек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 5 человек – д. Брод.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21.04.21г. – тематическое мероприятие «Осталась в памяти война» - 11 человек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Маминское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22.04.21г. – беседа «Святой благоверный князь Александр Невский»  - 15 человек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04.05.21г. – организация выставки декоративно прикладного творчества – 38 человек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07.05.21г. – Поздравление на дому тружеников тыла с Днем Победы – 10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07.05.21г. – акция «Ветеран» - поздравлено 21 тружеников тыла с. Покровское.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11.05.21г. – акция «Юбиляр» - 7 юбиляров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21.04.21г. – Мероприятие «Осталась в памяти война» - 11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01.06.21г. – организация выставки детских рисунков «Счастливое детство», посвященное Дню защиты детей совместно с заведующей ОСО№7.- приняло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участеи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19 детей.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11.06.21г. – мероприятие, посвященное Дню России «От Древней Руси до новой России» - 11 человек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Маминское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11.06.21г. - Акция «Юбиляр» - поздравлено 10 человек с юбилеем с. Сосновское.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22.06.21г. – «Свеча памяти» - 18 человек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24.06.21г. – мероприятие, посвященное 76 годовщине Победы «Песни военных лет» - 8 человек п.  Новый Быт.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 «Юбиляр»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поздравлены с юбилейными датами рождения -26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 «Совет да любовь»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поздравление с 50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летием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совместной жизни и вручены медали – 20 человек (10 семейных пар).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 </a:t>
            </a: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«Праздник в доме»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поздравлено на дому с днем рождения - 6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  «Руки помощи»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помощь получили 9 одиноких пожилых граждан.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08.07.21г. – </a:t>
            </a: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День семьи, любви и верности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– присутствовало 20 человек 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24 человека с. Окулово.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28.07.21г. – </a:t>
            </a: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День национальных культур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– помощь в подготовке к участию в конкурсах -  6 пенсионеров с. Сосновское.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14.09.21г. – </a:t>
            </a: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Экскурсия в </a:t>
            </a:r>
            <a:r>
              <a:rPr kumimoji="0" lang="ru-RU" sz="9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Тарасково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– 16 пенсионеров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17.09.21г. – </a:t>
            </a: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«Здоровье-зона ответственности»  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присутствовало 17 пенсионеров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24.09.21г. – </a:t>
            </a:r>
            <a:r>
              <a:rPr kumimoji="0" lang="ru-RU" sz="9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Экскурсия на родник «Ефремов ключ»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присутствовало 6 пенсионеров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24.09.21г. – «Встреча с пенсионерами» - присутствовало 20 пенсионеров с. Сосновское.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04.10.21г. – «День пожилого человека» - с. Покровское, поздравлено более 50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14.10.21г. – «Покровские посиделки» -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11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17.10.21г. – «День отца» -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Пирогово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приняло участие 10человек.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05.10.21г. – «Акция Юбиляр» - с. Сосновское, 8 человек поздравлено.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15.10.21г. – «Золотая осень» -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Маминское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приняло участие 7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22.10.21г. – Акция «Поздравь юбиляра» -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поздравлено 5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18.11.21г. – «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Автоледи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60+» -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Маминское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приняло участие 7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25.11.21г. – «День матери» -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10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27.11.21г. – «Матери России» - с.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Пирогово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12 человек.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30.11.21г. – акция «Поздравь юбиляра» -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- 3 чел.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01.12.21г. – акция «Совет да любовь» - вручено медалей 12 семейных пар.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03.12.21г. – акция «Юбиляр» - с. Сосновское, 6 человек поздравлено.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90100"/>
            <a:ext cx="272299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АКЦИЯ «ЗДРАВСТВУЙ, ШКОЛА!»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422756"/>
            <a:ext cx="504721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ТУРСЛЕТ - ЗДОРОВЫЙ ОБРАЗ ЖИЗНИ – СЕКРЕТ ДОЛГОЛЕТИЯ.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764704"/>
            <a:ext cx="87849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 «СТАНЬ ДЕДОМ МОРОЗОМ».</a:t>
            </a:r>
            <a:r>
              <a:rPr lang="ru-RU" sz="600" dirty="0" smtClean="0">
                <a:latin typeface="+mj-lt"/>
                <a:cs typeface="Arial" pitchFamily="34" charset="0"/>
              </a:rPr>
              <a:t>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декабре 2021года организована акция по поздравлению детей, проживающих в многодетных малообеспеченных семьях  с Новым годом. Специалисты по социальной работе совместно с благотворителями поздравляли детей на дому, вручали сладкие подарки – поздравлено 100 детей.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6" name="Рисунок 5" descr="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84784"/>
            <a:ext cx="2613645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412776"/>
            <a:ext cx="2232248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340768"/>
            <a:ext cx="2282180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79512" y="2996952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Оказание помощи в выдаче материальной помощи в виде продуктовых наборов малообеспеченным семьям – выдано 16 наборов. </a:t>
            </a:r>
          </a:p>
          <a:p>
            <a:r>
              <a:rPr lang="ru-RU" sz="1400" dirty="0" smtClean="0">
                <a:latin typeface="+mj-lt"/>
              </a:rPr>
              <a:t>Поздравление людей пожилого возраста с </a:t>
            </a:r>
            <a:r>
              <a:rPr lang="ru-RU" sz="1400" b="1" dirty="0" smtClean="0">
                <a:latin typeface="+mj-lt"/>
              </a:rPr>
              <a:t>90 – летним юбилеем – </a:t>
            </a:r>
            <a:r>
              <a:rPr lang="ru-RU" sz="1400" dirty="0" smtClean="0">
                <a:latin typeface="+mj-lt"/>
              </a:rPr>
              <a:t>поздравлено 26 человек. </a:t>
            </a:r>
          </a:p>
          <a:p>
            <a:r>
              <a:rPr lang="ru-RU" sz="1400" b="1" dirty="0" smtClean="0">
                <a:latin typeface="+mj-lt"/>
              </a:rPr>
              <a:t>          </a:t>
            </a:r>
            <a:r>
              <a:rPr lang="ru-RU" sz="1400" dirty="0" smtClean="0">
                <a:latin typeface="+mj-lt"/>
              </a:rPr>
              <a:t>  Работа по </a:t>
            </a:r>
            <a:r>
              <a:rPr lang="ru-RU" sz="1400" b="1" dirty="0" smtClean="0">
                <a:latin typeface="+mj-lt"/>
              </a:rPr>
              <a:t>профилактике ВИЧ инфекции</a:t>
            </a:r>
            <a:r>
              <a:rPr lang="ru-RU" sz="1400" dirty="0" smtClean="0">
                <a:latin typeface="+mj-lt"/>
              </a:rPr>
              <a:t> и оказание государственной социальной помощи и поддержки граждан оказавшихся ВИЧ инфицированными:</a:t>
            </a:r>
          </a:p>
          <a:p>
            <a:r>
              <a:rPr lang="ru-RU" sz="1400" dirty="0" smtClean="0">
                <a:latin typeface="+mj-lt"/>
              </a:rPr>
              <a:t>-  размещение  информации по профилактике ВИЧ-инфекции на стендах нашего Центра в здании сельских администрации, ежеквартально  – 15 стендов;</a:t>
            </a:r>
          </a:p>
          <a:p>
            <a:pPr>
              <a:buFontTx/>
              <a:buChar char="-"/>
            </a:pPr>
            <a:r>
              <a:rPr lang="ru-RU" sz="1400" dirty="0" smtClean="0">
                <a:latin typeface="+mj-lt"/>
              </a:rPr>
              <a:t>Организация и проведение профилактических бесед по анти наркотической зависимости и ВИЧ инфекции с семьями группы риска в ходе патронажей –  189 патронажей, охвачено 60 семей, выданы буклеты, проведены беседы, выданы буклеты.</a:t>
            </a:r>
          </a:p>
          <a:p>
            <a:r>
              <a:rPr lang="ru-RU" sz="1400" b="1" dirty="0" smtClean="0">
                <a:latin typeface="+mj-lt"/>
              </a:rPr>
              <a:t>Работа по профилактике наркомании и алкоголизма. </a:t>
            </a:r>
            <a:endParaRPr lang="ru-RU" sz="1400" dirty="0" smtClean="0">
              <a:latin typeface="+mj-lt"/>
            </a:endParaRPr>
          </a:p>
          <a:p>
            <a:r>
              <a:rPr lang="ru-RU" sz="1400" dirty="0" smtClean="0">
                <a:latin typeface="+mj-lt"/>
              </a:rPr>
              <a:t>- информирование через информационные стенды на консультативных пунктах с использованием информационных материалов правовой и профилактической направленности по профилактике наркотической и алкогольной зависимости, </a:t>
            </a:r>
            <a:r>
              <a:rPr lang="ru-RU" sz="1400" dirty="0" err="1" smtClean="0">
                <a:latin typeface="+mj-lt"/>
              </a:rPr>
              <a:t>табако</a:t>
            </a:r>
            <a:r>
              <a:rPr lang="ru-RU" sz="1400" dirty="0" smtClean="0">
                <a:latin typeface="+mj-lt"/>
              </a:rPr>
              <a:t> курения – на 15 стендах.</a:t>
            </a:r>
          </a:p>
          <a:p>
            <a:r>
              <a:rPr lang="ru-RU" sz="1400" dirty="0" smtClean="0">
                <a:latin typeface="+mj-lt"/>
              </a:rPr>
              <a:t>- информирование во время социальных патронажей клиентов, относящихся к группам риска по профилактике наркомании, токсикомании и алкоголизма – 189 патронажей, охвачено 60 семей, выданы буклеты.</a:t>
            </a:r>
          </a:p>
          <a:p>
            <a:pPr>
              <a:buFontTx/>
              <a:buChar char="-"/>
            </a:pPr>
            <a:endParaRPr lang="ru-RU" sz="1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179512" y="-21867"/>
            <a:ext cx="885596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по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социальной адаптации и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ресоциализации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лиц, отбывших уголовное наказание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в виде лишения свободы. Патронажи с целью обследования условий проживания и выявления проблем в социальной адаптации – в 2021 году обследовано 21 человек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Ознакомление с перечнем  реабилитационных или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абилитационных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мероприятий, предусмотренных ИПРА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инвалида (ИПРА – ребенка инвалида) -  поступило ИПРА в  2021году – 286 штук,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напарвлены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отказы от услуг в Управление социальной политики – 31 человек (26 - не проживают на территории, 5 - умерли),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напарвлены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ИПРА в консультативное отделение – 283 штуки.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Помощь в оформлении документов в дома интернаты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для престарелых и инвалидов одиноким гражданам – оказана помощь в оформлении в ОВП п. Лебяжье – 2 человека.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184482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добровольцами и волонтерами.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512" y="2204864"/>
          <a:ext cx="8784976" cy="4690855"/>
        </p:xfrm>
        <a:graphic>
          <a:graphicData uri="http://schemas.openxmlformats.org/drawingml/2006/table">
            <a:tbl>
              <a:tblPr/>
              <a:tblGrid>
                <a:gridCol w="1026993"/>
                <a:gridCol w="1026993"/>
                <a:gridCol w="4335744"/>
                <a:gridCol w="2395246"/>
              </a:tblGrid>
              <a:tr h="344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Охват пожилых людей, человек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Количество волонтеров, человек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Виды оказанной помощи (перечислить)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Наименование организаций, принявших участие в добровольческой деятельности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066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 dirty="0">
                        <a:latin typeface="+mj-lt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21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 dirty="0">
                        <a:latin typeface="+mj-lt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50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Акция «Коробочка счастья» - доставка на дом продуктовых наборов малообеспеченным пожилым женщинам к 8 марта.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 dirty="0">
                        <a:latin typeface="+mj-lt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Волонтеры СОШ с. Покровское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066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6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3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Акция «Помощь рядом» - уборка двора от снега , доставка дров, воды пожилым одиноко проживающим гражданам.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Волонтерский отряд «Надежда» (с. Пирогово)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377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4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5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Акция «Посылка солдату».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Волонтерский отряд «Надежда» (с. Пирогово)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755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>
                        <a:latin typeface="+mj-lt"/>
                        <a:ea typeface="Times New Roman"/>
                      </a:endParaRP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>
                        <a:latin typeface="+mj-lt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7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Акция «Защитим память героев» - возложение венка у обелиска Боевой славы, уборка снега на территории обелиска (к Дню защитника отечества).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>
                        <a:latin typeface="+mj-lt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Волонтерский отряд «Надежда» (с. Пирогово)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377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>
                        <a:latin typeface="+mj-lt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7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>
                        <a:latin typeface="+mj-lt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3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Поздравление на дому женщин вдов и тружеников тыла с Днем защитника отечества.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>
                        <a:latin typeface="+mj-lt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Волонтеры ДК п. Мартюш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066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2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6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Акция «руки помощи» - помощь в уборке придомовой территории  пожилым одиноко проживающим гражданам.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Волонтеры Покровского ДК. 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377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9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2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Поздравление на дому с Днем Победы тружеников тыла.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Волонтеры Пироговской СОШ.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066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5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3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Поздравление на дому с Днем России пожилых граждан, чтение стихов о России, изготовление флажков.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Волонтеры ДОУ п. Новый Быт.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377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b="1">
                        <a:latin typeface="+mj-lt"/>
                        <a:ea typeface="Times New Roman"/>
                      </a:endParaRP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4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Организация и проведение субботника на территории  обелиска д. Брод.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Волонтеры Женсовет п. Мартюш.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755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3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6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Акция «Весенняя неделя добра». Уборка придомовой территории пожилым одиноким гражданам, доставка на дом продуктов и лекарств.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Волонтерский отряд «Надежда» с. Пирогово.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066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20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4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Поздравление на дому тружеников тыла и пожилых граждан с Днем Победы и с юбилейными датами рождения.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Волонтерский отряд «Надежда» с. Пирогово.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377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2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7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Поздравление на дому с юбилейными датами рождения пожилых граждан.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Волонтерский отряд «Надежда» с. </a:t>
                      </a:r>
                      <a:r>
                        <a:rPr lang="ru-RU" sz="800" b="1" dirty="0" err="1">
                          <a:latin typeface="+mj-lt"/>
                          <a:ea typeface="Times New Roman"/>
                        </a:rPr>
                        <a:t>Пирогово</a:t>
                      </a:r>
                      <a:r>
                        <a:rPr lang="ru-RU" sz="800" b="1" dirty="0">
                          <a:latin typeface="+mj-lt"/>
                          <a:ea typeface="Times New Roman"/>
                        </a:rPr>
                        <a:t>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44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3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4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Акция «Мы рядом» - помощь в уборке придомовой территории  пожилым, одиноко проживающим гражданам (доставка воды, лекарственных средств, скашивание территории двора).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Волонтеры Покровского ДК. 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377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5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1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Помощь в проведении занятий ШПВ «Компьютерная грамотность».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Волонтеры Центральной библиотеки п. </a:t>
                      </a:r>
                      <a:r>
                        <a:rPr lang="ru-RU" sz="800" b="1" dirty="0" err="1">
                          <a:latin typeface="+mj-lt"/>
                          <a:ea typeface="Times New Roman"/>
                        </a:rPr>
                        <a:t>Мартюш</a:t>
                      </a:r>
                      <a:r>
                        <a:rPr lang="ru-RU" sz="800" b="1" dirty="0">
                          <a:latin typeface="+mj-lt"/>
                          <a:ea typeface="Times New Roman"/>
                        </a:rPr>
                        <a:t>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755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2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3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Сбор овощей для пожилых одиноких граждан.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Волонтерское объединение «Незаменимые» п. </a:t>
                      </a:r>
                      <a:r>
                        <a:rPr lang="ru-RU" sz="800" b="1" dirty="0" err="1">
                          <a:latin typeface="+mj-lt"/>
                          <a:ea typeface="Times New Roman"/>
                        </a:rPr>
                        <a:t>Мартюш</a:t>
                      </a:r>
                      <a:r>
                        <a:rPr lang="ru-RU" sz="800" b="1" dirty="0">
                          <a:latin typeface="+mj-lt"/>
                          <a:ea typeface="Times New Roman"/>
                        </a:rPr>
                        <a:t>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377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9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4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Поздравление на дому с Днем матери пожилых граждан.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Волонтерский отряд «Надежда» с. </a:t>
                      </a:r>
                      <a:r>
                        <a:rPr lang="ru-RU" sz="800" b="1" dirty="0" err="1">
                          <a:latin typeface="+mj-lt"/>
                          <a:ea typeface="Times New Roman"/>
                        </a:rPr>
                        <a:t>Пирогово</a:t>
                      </a:r>
                      <a:r>
                        <a:rPr lang="ru-RU" sz="800" b="1" dirty="0">
                          <a:latin typeface="+mj-lt"/>
                          <a:ea typeface="Times New Roman"/>
                        </a:rPr>
                        <a:t>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377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3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1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Акция «Красота в подарок» - бесплатная стрижка волос пожилым одиноким гражданам.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Волонтерский отряд «Надежда» с. </a:t>
                      </a:r>
                      <a:r>
                        <a:rPr lang="ru-RU" sz="800" b="1" dirty="0" err="1">
                          <a:latin typeface="+mj-lt"/>
                          <a:ea typeface="Times New Roman"/>
                        </a:rPr>
                        <a:t>Пирогово</a:t>
                      </a:r>
                      <a:r>
                        <a:rPr lang="ru-RU" sz="800" b="1" dirty="0">
                          <a:latin typeface="+mj-lt"/>
                          <a:ea typeface="Times New Roman"/>
                        </a:rPr>
                        <a:t>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377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5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1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Помощь в проведении занятий ШПВ «Компьютерная грамотность».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Волонтеры Центральной библиотеки п. </a:t>
                      </a:r>
                      <a:r>
                        <a:rPr lang="ru-RU" sz="800" b="1" dirty="0" err="1">
                          <a:latin typeface="+mj-lt"/>
                          <a:ea typeface="Times New Roman"/>
                        </a:rPr>
                        <a:t>Мартюш</a:t>
                      </a:r>
                      <a:r>
                        <a:rPr lang="ru-RU" sz="800" b="1" dirty="0">
                          <a:latin typeface="+mj-lt"/>
                          <a:ea typeface="Times New Roman"/>
                        </a:rPr>
                        <a:t>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755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20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8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latin typeface="+mj-lt"/>
                          <a:ea typeface="Times New Roman"/>
                        </a:rPr>
                        <a:t>Поздравление на дому с Днем пожилого человека.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latin typeface="+mj-lt"/>
                          <a:ea typeface="Times New Roman"/>
                        </a:rPr>
                        <a:t>Волонтерское объединение «Незаменимые» п. </a:t>
                      </a:r>
                      <a:r>
                        <a:rPr lang="ru-RU" sz="800" b="1" dirty="0" err="1">
                          <a:latin typeface="+mj-lt"/>
                          <a:ea typeface="Times New Roman"/>
                        </a:rPr>
                        <a:t>Мартюш</a:t>
                      </a:r>
                      <a:r>
                        <a:rPr lang="ru-RU" sz="800" b="1" dirty="0">
                          <a:latin typeface="+mj-lt"/>
                          <a:ea typeface="Times New Roman"/>
                        </a:rPr>
                        <a:t>.</a:t>
                      </a:r>
                    </a:p>
                  </a:txBody>
                  <a:tcPr marL="22461" marR="22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pic>
        <p:nvPicPr>
          <p:cNvPr id="5" name="Рисунок 4" descr="Прозрачный Сливочное масло гифка - Прозрачный Сливочное масло 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717032"/>
            <a:ext cx="2160240" cy="3024336"/>
          </a:xfrm>
          <a:prstGeom prst="rect">
            <a:avLst/>
          </a:prstGeom>
          <a:noFill/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-2707"/>
            <a:ext cx="8964488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Инновационные формы работы.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Организация работы Школы пожилого возраста.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1 полугодии  2021 года проведены занятия индивидуально через средства удаленной связи: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21717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Обучение навыкам ухода» - (</a:t>
            </a:r>
            <a:r>
              <a:rPr kumimoji="0" lang="ru-RU" sz="2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Пучкова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М.В.) – 7 человек.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«Обучение навыкам ухода» - (Окулова Г.Ф.) – 5 человек.</a:t>
            </a:r>
          </a:p>
          <a:p>
            <a:r>
              <a:rPr lang="ru-RU" sz="2000" dirty="0" smtClean="0">
                <a:latin typeface="+mj-lt"/>
              </a:rPr>
              <a:t>- «Творческая и прикладная деятельность» (</a:t>
            </a:r>
            <a:r>
              <a:rPr lang="ru-RU" sz="2000" dirty="0" err="1" smtClean="0">
                <a:latin typeface="+mj-lt"/>
              </a:rPr>
              <a:t>Лисицина</a:t>
            </a:r>
            <a:r>
              <a:rPr lang="ru-RU" sz="2000" dirty="0" smtClean="0">
                <a:latin typeface="+mj-lt"/>
              </a:rPr>
              <a:t> А.В.) – 10 человек.</a:t>
            </a:r>
          </a:p>
          <a:p>
            <a:r>
              <a:rPr lang="ru-RU" sz="2000" dirty="0" smtClean="0">
                <a:latin typeface="+mj-lt"/>
              </a:rPr>
              <a:t>- январь – тема: « Вязание из остатков пряжи».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   «Активное долголетие» (</a:t>
            </a:r>
            <a:r>
              <a:rPr lang="ru-RU" sz="2000" dirty="0" err="1" smtClean="0">
                <a:latin typeface="+mj-lt"/>
              </a:rPr>
              <a:t>Калабун</a:t>
            </a:r>
            <a:r>
              <a:rPr lang="ru-RU" sz="2000" dirty="0" smtClean="0">
                <a:latin typeface="+mj-lt"/>
              </a:rPr>
              <a:t> О.П.) – 10 человек.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 «Садоводы и огородники» (</a:t>
            </a:r>
            <a:r>
              <a:rPr lang="ru-RU" sz="2000" dirty="0" err="1" smtClean="0">
                <a:latin typeface="+mj-lt"/>
              </a:rPr>
              <a:t>Паначева</a:t>
            </a:r>
            <a:r>
              <a:rPr lang="ru-RU" sz="2000" dirty="0" smtClean="0">
                <a:latin typeface="+mj-lt"/>
              </a:rPr>
              <a:t> Г.А.) – 7 человек.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 «Садоводы и огородники» (Халтурина А.В.) – 7 человек.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 «Садоводы и огородники» (Холкина С.А.) – 5 человек.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 «</a:t>
            </a:r>
            <a:r>
              <a:rPr lang="ru-RU" sz="2000" dirty="0" smtClean="0">
                <a:latin typeface="+mj-lt"/>
              </a:rPr>
              <a:t>Садоводы </a:t>
            </a:r>
            <a:r>
              <a:rPr lang="ru-RU" sz="2000" dirty="0" smtClean="0">
                <a:latin typeface="+mj-lt"/>
              </a:rPr>
              <a:t>и огородники» (</a:t>
            </a:r>
            <a:r>
              <a:rPr lang="ru-RU" sz="2000" dirty="0" err="1" smtClean="0">
                <a:latin typeface="+mj-lt"/>
              </a:rPr>
              <a:t>Бажкова</a:t>
            </a:r>
            <a:r>
              <a:rPr lang="ru-RU" sz="2000" dirty="0" smtClean="0">
                <a:latin typeface="+mj-lt"/>
              </a:rPr>
              <a:t> Л.А.) – 5 человек.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 «Садоводы и огородники» (</a:t>
            </a:r>
            <a:r>
              <a:rPr lang="ru-RU" sz="2000" dirty="0" err="1" smtClean="0">
                <a:latin typeface="+mj-lt"/>
              </a:rPr>
              <a:t>Бабинова</a:t>
            </a:r>
            <a:r>
              <a:rPr lang="ru-RU" sz="2000" dirty="0" smtClean="0">
                <a:latin typeface="+mj-lt"/>
              </a:rPr>
              <a:t> Н.Д) – 9 человек.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 «Обучение навыкам ухода» (</a:t>
            </a:r>
            <a:r>
              <a:rPr lang="ru-RU" sz="2000" dirty="0" err="1" smtClean="0">
                <a:latin typeface="+mj-lt"/>
              </a:rPr>
              <a:t>Окунцева</a:t>
            </a:r>
            <a:r>
              <a:rPr lang="ru-RU" sz="2000" dirty="0" smtClean="0">
                <a:latin typeface="+mj-lt"/>
              </a:rPr>
              <a:t> Т.В.) – 7 человек.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 - «Активное Долголетие» (</a:t>
            </a:r>
            <a:r>
              <a:rPr lang="ru-RU" sz="2000" dirty="0" err="1" smtClean="0">
                <a:latin typeface="+mj-lt"/>
              </a:rPr>
              <a:t>Соломеина</a:t>
            </a:r>
            <a:r>
              <a:rPr lang="ru-RU" sz="2000" dirty="0" smtClean="0">
                <a:latin typeface="+mj-lt"/>
              </a:rPr>
              <a:t> А.А.)- 6  человек.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 «Обучение навыкам ухода» ( </a:t>
            </a:r>
            <a:r>
              <a:rPr lang="ru-RU" sz="2000" dirty="0" err="1" smtClean="0">
                <a:latin typeface="+mj-lt"/>
              </a:rPr>
              <a:t>Бабинова</a:t>
            </a:r>
            <a:r>
              <a:rPr lang="ru-RU" sz="2000" dirty="0" smtClean="0">
                <a:latin typeface="+mj-lt"/>
              </a:rPr>
              <a:t> Л.В.)- 10 человек.</a:t>
            </a:r>
          </a:p>
          <a:p>
            <a:r>
              <a:rPr lang="ru-RU" sz="2000" dirty="0" smtClean="0">
                <a:latin typeface="+mj-lt"/>
              </a:rPr>
              <a:t>Организация и проведение занятий в мини-клубах:</a:t>
            </a:r>
          </a:p>
          <a:p>
            <a:r>
              <a:rPr lang="ru-RU" sz="2000" dirty="0" smtClean="0">
                <a:latin typeface="+mj-lt"/>
              </a:rPr>
              <a:t>- «Волшебный клубок» (Халтурина А.В.  – посещает 7 человек)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 Клуб любителей настольных игр. ( </a:t>
            </a:r>
            <a:r>
              <a:rPr lang="ru-RU" sz="2000" dirty="0" err="1" smtClean="0">
                <a:latin typeface="+mj-lt"/>
              </a:rPr>
              <a:t>Калабун</a:t>
            </a:r>
            <a:r>
              <a:rPr lang="ru-RU" sz="2000" dirty="0" smtClean="0">
                <a:latin typeface="+mj-lt"/>
              </a:rPr>
              <a:t> О.П. – посещает 5 человек).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2171700" algn="l"/>
              </a:tabLst>
            </a:pPr>
            <a:r>
              <a:rPr lang="ru-RU" sz="2000" dirty="0" smtClean="0">
                <a:latin typeface="+mj-lt"/>
              </a:rPr>
              <a:t>-«За чашкой чая» (Окулова Г.Ф) – посещает 7 человек).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>
                <a:tab pos="21717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251520" y="173251"/>
            <a:ext cx="554461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ВО 2 ПОЛУГОДИИ 2021 ГОДА ПРОВЕДЕНЫ ЗАНЯТИЯ: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«Социальный туризм» - (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Пучкова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М.В.) – 6 человек.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215008" y="620688"/>
            <a:ext cx="8928992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Творческая и прикладная деятельность» (</a:t>
            </a:r>
            <a:r>
              <a:rPr kumimoji="0" lang="ru-RU" sz="1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Дащян</a:t>
            </a: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М.В.) – 5 человек.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+mj-lt"/>
              </a:rPr>
              <a:t>- «Садоводы и огородники» (</a:t>
            </a:r>
            <a:r>
              <a:rPr lang="ru-RU" sz="1600" dirty="0" err="1" smtClean="0">
                <a:latin typeface="+mj-lt"/>
              </a:rPr>
              <a:t>Лисицина</a:t>
            </a:r>
            <a:r>
              <a:rPr lang="ru-RU" sz="1600" dirty="0" smtClean="0">
                <a:latin typeface="+mj-lt"/>
              </a:rPr>
              <a:t> А.В.) – 8 человек.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+mj-lt"/>
              </a:rPr>
              <a:t>-   «Активное долголетие» (Холкина С.А.) – 6 человек.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+mj-lt"/>
              </a:rPr>
              <a:t>«Обучение навыкам ухода» - (</a:t>
            </a:r>
            <a:r>
              <a:rPr lang="ru-RU" sz="1600" dirty="0" err="1" smtClean="0">
                <a:latin typeface="+mj-lt"/>
              </a:rPr>
              <a:t>Бажкова</a:t>
            </a:r>
            <a:r>
              <a:rPr lang="ru-RU" sz="1600" dirty="0" smtClean="0">
                <a:latin typeface="+mj-lt"/>
              </a:rPr>
              <a:t> Л.А.) – 5 человек.</a:t>
            </a:r>
          </a:p>
          <a:p>
            <a:r>
              <a:rPr lang="ru-RU" sz="1600" dirty="0" smtClean="0">
                <a:latin typeface="+mj-lt"/>
              </a:rPr>
              <a:t>- «Обучение навыкам ухода» (Окулова Г.Ф.) – 5 человек.</a:t>
            </a:r>
          </a:p>
          <a:p>
            <a:r>
              <a:rPr lang="ru-RU" sz="1600" dirty="0" smtClean="0">
                <a:latin typeface="+mj-lt"/>
              </a:rPr>
              <a:t>- сентябрь – тема: « Профилактические прививки».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+mj-lt"/>
              </a:rPr>
              <a:t> «Обучение навыкам ухода» ( </a:t>
            </a:r>
            <a:r>
              <a:rPr lang="ru-RU" sz="1600" dirty="0" err="1" smtClean="0">
                <a:latin typeface="+mj-lt"/>
              </a:rPr>
              <a:t>Соломеина</a:t>
            </a:r>
            <a:r>
              <a:rPr lang="ru-RU" sz="1600" dirty="0" smtClean="0">
                <a:latin typeface="+mj-lt"/>
              </a:rPr>
              <a:t> А.А.) 6 человек.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+mj-lt"/>
              </a:rPr>
              <a:t>- «Компьютерная грамотность» (</a:t>
            </a:r>
            <a:r>
              <a:rPr lang="ru-RU" sz="1600" dirty="0" err="1" smtClean="0">
                <a:latin typeface="+mj-lt"/>
              </a:rPr>
              <a:t>Калабун</a:t>
            </a:r>
            <a:r>
              <a:rPr lang="ru-RU" sz="1600" dirty="0" smtClean="0">
                <a:latin typeface="+mj-lt"/>
              </a:rPr>
              <a:t> О.П.) – 5 человек.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+mj-lt"/>
              </a:rPr>
              <a:t>- «Безопасная жизнедеятельность» (</a:t>
            </a:r>
            <a:r>
              <a:rPr lang="ru-RU" sz="1600" dirty="0" err="1" smtClean="0">
                <a:latin typeface="+mj-lt"/>
              </a:rPr>
              <a:t>Бабинова</a:t>
            </a:r>
            <a:r>
              <a:rPr lang="ru-RU" sz="1600" dirty="0" smtClean="0">
                <a:latin typeface="+mj-lt"/>
              </a:rPr>
              <a:t> Н.Д.) – 5 человек.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+mj-lt"/>
              </a:rPr>
              <a:t> «Краеведение» (</a:t>
            </a:r>
            <a:r>
              <a:rPr lang="ru-RU" sz="1600" dirty="0" err="1" smtClean="0">
                <a:latin typeface="+mj-lt"/>
              </a:rPr>
              <a:t>ПаначеваГ.А</a:t>
            </a:r>
            <a:r>
              <a:rPr lang="ru-RU" sz="1600" dirty="0" smtClean="0">
                <a:latin typeface="+mj-lt"/>
              </a:rPr>
              <a:t>.) – 5 человек.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600" dirty="0" smtClean="0">
                <a:latin typeface="+mj-lt"/>
              </a:rPr>
              <a:t>- «Краеведение» (Халтурина А.В.) – 10 человек.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ru-RU" dirty="0" smtClean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179512" y="3356992"/>
            <a:ext cx="61926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Электронные презентации и видеофильмы проведенных занятий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школ пожилого возраста размещены на сайте Центра. 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403648" y="4581128"/>
          <a:ext cx="5760640" cy="1577340"/>
        </p:xfrm>
        <a:graphic>
          <a:graphicData uri="http://schemas.openxmlformats.org/drawingml/2006/table">
            <a:tbl>
              <a:tblPr/>
              <a:tblGrid>
                <a:gridCol w="2259088"/>
                <a:gridCol w="2198633"/>
                <a:gridCol w="1302919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1800" b="1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800" b="1" dirty="0">
                          <a:latin typeface="Segoe Script" pitchFamily="34" charset="0"/>
                          <a:ea typeface="Times New Roman"/>
                        </a:rPr>
                        <a:t>План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800" b="1">
                          <a:latin typeface="Segoe Script" pitchFamily="34" charset="0"/>
                          <a:ea typeface="Times New Roman"/>
                        </a:rPr>
                        <a:t>Факт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800" b="1" dirty="0">
                          <a:latin typeface="Segoe Script" pitchFamily="34" charset="0"/>
                          <a:ea typeface="Times New Roman"/>
                        </a:rPr>
                        <a:t>Акты предоставления социальных услуг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1800" b="1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800" b="1" dirty="0" smtClean="0">
                          <a:latin typeface="Segoe Script" pitchFamily="34" charset="0"/>
                          <a:ea typeface="Times New Roman"/>
                        </a:rPr>
                        <a:t>2 </a:t>
                      </a:r>
                      <a:r>
                        <a:rPr lang="ru-RU" sz="1800" b="1" dirty="0">
                          <a:latin typeface="Segoe Script" pitchFamily="34" charset="0"/>
                          <a:ea typeface="Times New Roman"/>
                        </a:rPr>
                        <a:t>214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1800" b="1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800" b="1" dirty="0" smtClean="0">
                          <a:latin typeface="Segoe Script" pitchFamily="34" charset="0"/>
                          <a:ea typeface="Times New Roman"/>
                        </a:rPr>
                        <a:t>2 </a:t>
                      </a:r>
                      <a:r>
                        <a:rPr lang="ru-RU" sz="1800" b="1" dirty="0">
                          <a:latin typeface="Segoe Script" pitchFamily="34" charset="0"/>
                          <a:ea typeface="Times New Roman"/>
                        </a:rPr>
                        <a:t>353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1538052" y="3974287"/>
            <a:ext cx="617188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АНАЛИЗ ВЫПОЛНЕНИЯ ОБЪЕМОВ ГОСУДАРСТВЕННОГО ЗАДАНИЯ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(АКТЫ ПРЕДОСТАВЛЕНИЯ СОЦИАЛЬНЫХ УСЛУГ).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6381328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/>
              <a:t>ГОСУДАРСТВЕННОЕ ЗАДАНИЕ ЗА 2021 ГОД ПЕРЕВЫПОЛНЕНО</a:t>
            </a:r>
            <a:r>
              <a:rPr lang="ru-RU" b="1" dirty="0" smtClean="0"/>
              <a:t>.</a:t>
            </a:r>
            <a:endParaRPr lang="ru-RU" b="1" dirty="0"/>
          </a:p>
        </p:txBody>
      </p:sp>
      <p:pic>
        <p:nvPicPr>
          <p:cNvPr id="1026" name="Picture 2" descr="C:\Users\Vorobyeva_EV\Desktop\UZZ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6010" y="908720"/>
            <a:ext cx="285346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6" descr="Палец Рука гифка - Палец Рука Главный 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5018136"/>
            <a:ext cx="1230678" cy="1839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страница-тетради-grunge-старая-6268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11560" y="1988840"/>
            <a:ext cx="85324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  <a:tabLst>
                <a:tab pos="3038475" algn="l"/>
              </a:tabLst>
            </a:pPr>
            <a:r>
              <a:rPr lang="ru-RU" sz="40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 срочного </a:t>
            </a: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  <a:tabLst>
                <a:tab pos="3038475" algn="l"/>
              </a:tabLst>
            </a:pPr>
            <a:r>
              <a:rPr lang="ru-RU" sz="40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социального обслуживания</a:t>
            </a:r>
            <a:endParaRPr lang="ru-RU" sz="4000" dirty="0" smtClean="0">
              <a:latin typeface="Segoe Script" pitchFamily="34" charset="0"/>
              <a:cs typeface="Arial" pitchFamily="34" charset="0"/>
            </a:endParaRPr>
          </a:p>
        </p:txBody>
      </p:sp>
      <p:pic>
        <p:nvPicPr>
          <p:cNvPr id="37898" name="Picture 10" descr="Танец Счастливый гифка - Танец Счастливый Прозрачный 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3680" y="2996952"/>
            <a:ext cx="2880320" cy="3513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07504" y="-38953"/>
            <a:ext cx="8856984" cy="69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 срочного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Script" pitchFamily="34" charset="0"/>
                <a:ea typeface="Times New Roman" pitchFamily="18" charset="0"/>
                <a:cs typeface="Arial" pitchFamily="34" charset="0"/>
              </a:rPr>
              <a:t>социального обслуживания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Всего за отчетный период отделение оказало услуг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1705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гражданам: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Всего за отчетный период специалистами отделения, было оказано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9211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услуги, 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поступило обращений –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2098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Из них: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Осуществление посреднических действий между клиентом и медицинскими организациями в целях организации прохождения медицинских обследований, необходимых для предоставления жилых помещений в условиях круглосуточного или ночного пребывания в организациях социального обслуживания - 20;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Осуществление посреднических действий между клиентом и организациями, физическими лицами, предоставляющими жилые помещения- 17;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Проведение опроса и первичной социальной диагностики граждан для оценки их реального положения- </a:t>
            </a: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1909;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Оказание экстренной и иной социальной помощи глухим – 9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Содействие в госпитализации получателей социальных услуг, нуждающихся в лечении, в медицинские организации – 1;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Обращение в интересах клиента либо сопровождение клиента в различные организации по вопросу оформления и восстановления документов-1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Консультирование по вопросам, связанным с правом граждан на социальное обслуживание – 1890;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Оказание помощи в подготовке документов, направляемых в различные инстанции по конкретным проблемам получателей социальных услуг - 456;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Содействие клиенту в подготовке документов, необходимых для оформления регистрации по месту пребывания -11;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Обеспечение набором продуктов – 56; 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Обеспечение одеждой и обувью, бывшими в употреблении  - 3145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Обеспечение предметами первой необходимости  - 1141;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Содействие в получении юридической помощи – 49;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Содействие в получении экстренной психологической помощи с привлечением к этой работе психологов и священнослужителей, в том числе оказание – 15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38475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Социальная услуга по временному обеспечению техническими средствами ухода, реабилитации и адаптации - 491;</a:t>
            </a:r>
            <a:endParaRPr kumimoji="0" lang="ru-RU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83568" y="4581128"/>
          <a:ext cx="7992888" cy="1428992"/>
        </p:xfrm>
        <a:graphic>
          <a:graphicData uri="http://schemas.openxmlformats.org/drawingml/2006/table">
            <a:tbl>
              <a:tblPr/>
              <a:tblGrid>
                <a:gridCol w="1073162"/>
                <a:gridCol w="989419"/>
                <a:gridCol w="1208858"/>
                <a:gridCol w="1208858"/>
                <a:gridCol w="1314314"/>
                <a:gridCol w="1099526"/>
                <a:gridCol w="1098751"/>
              </a:tblGrid>
              <a:tr h="56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Продуктовый  набор, шт.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промышленный набор, 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шт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Набор канц. принадлежностей, шт.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Новая обувь, пара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Новая одежда, шт.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Вещи б/у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памперсы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7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52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17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9 наборов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177 гр.- 258 пар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189 гр.- 640 вещи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340 гр. – 3145 вещей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10 упаковок 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93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200">
                        <a:latin typeface="Calibri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200">
                        <a:latin typeface="Calibri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200">
                        <a:latin typeface="Calibri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200" dirty="0">
                        <a:latin typeface="Calibri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200">
                        <a:latin typeface="Calibri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200">
                        <a:latin typeface="Calibri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ru-RU" sz="1200" dirty="0">
                        <a:latin typeface="Calibri"/>
                        <a:ea typeface="Times New Roman"/>
                      </a:endParaRPr>
                    </a:p>
                  </a:txBody>
                  <a:tcPr marL="63795" marR="637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107504" y="65530"/>
            <a:ext cx="889248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С ГРАЖДАНАМИ</a:t>
            </a:r>
          </a:p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ОССО к специалистам по социальной работе,  в течение 2021 года за оказанием срочной материальной помощи в натуральном виде, сформированной за счет благотворительности  обратилось  467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граждан, нуждающейся в социальной поддержке.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Кроме того, выдано: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4 сертификата и набор посуды для погорельцев,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 предмета посуды для многодетной семьи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5 медицинских наборов 5 гражданам;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5 наборов игрушек 5 семьям;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 гр. – 7 новых игрушек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83 новогодних подарков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Материальная помощь в натуральном виде оказана следующим категориям граждан: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Малообеспеченные  101 гражданина;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Многодетные  –  100 граждан;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Граждане с ограниченными возможностями здоровья – 59 гражданина;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Граждане, освободившиеся из мест лишения свободы – 32 граждан;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Пенсионеры -  93 граждан.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Безработные –  63  граждан;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Без определенного места жительства – 6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Погорелец -4 гр.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Работающие - 9 гр.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5842" name="Picture 2" descr="Moh Прозрачный гифка - Moh Прозрачный 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9664" y="1052736"/>
            <a:ext cx="3024336" cy="3024336"/>
          </a:xfrm>
          <a:prstGeom prst="rect">
            <a:avLst/>
          </a:prstGeom>
          <a:noFill/>
        </p:spPr>
      </p:pic>
      <p:pic>
        <p:nvPicPr>
          <p:cNvPr id="6" name="Рисунок 5" descr="Кавай Прелестно гифка - Кавай Прелестно Чат 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5229200"/>
            <a:ext cx="1040904" cy="896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4033" name="Рисунок 1" descr="q44_VYULY8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88640"/>
            <a:ext cx="3275856" cy="6669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0" y="335359"/>
            <a:ext cx="54041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ОБЕСПЕЧЕНИЕ ОДЕЖДОЙ И ОБУВЬЮ, БЫВШЕЙ В УПОТРЕБЛЕНИИ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44038" name="Рисунок 1" descr="NSXOWU2K2p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933056"/>
            <a:ext cx="2191122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7" name="Рисунок 4" descr="Iz481X3gmw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3933056"/>
            <a:ext cx="1944216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6" name="Рисунок 7" descr="okVXD2WVo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933056"/>
            <a:ext cx="1932682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0" y="525594"/>
            <a:ext cx="601216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Выезды мобильной бригады в Каменский район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Были организованы 6 выездов мобильной бригады по Каменскому району: 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Пирогово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п. Новый Быт, п. Горный,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Кисловское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Клевакинское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 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Сипавское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ходе выездов специалистами по социальной работе оказана помощь  66 гражданам, нуждающимся в социальной поддержке в виде: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выдана новая одежда 21 гражданам 68 шт.;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 проведено опросов 66 гражданам (66 услуг);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дана консультация  66гражданам (66 услуг);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выдано одежды б/у 54 гражданам (593 услуги);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оказана юридическая помощь 10 гражданам (10 услуг);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выдано ТСР  - 6 гражданам (6 услуг);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Всего по мобильным выездам оказана 811 услуга  66 гражданам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В связи с распространением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короновирусной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инфекции, 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 3 квартала 2021 года выездов мобильной бригады  осуществлено не было.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Дождя тебе из голдов. токенов, кредитов, тугриков и бубликов , в общем вот.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38" cy="6858000"/>
          </a:xfrm>
          <a:prstGeom prst="rect">
            <a:avLst/>
          </a:prstGeom>
          <a:noFill/>
        </p:spPr>
      </p:pic>
      <p:pic>
        <p:nvPicPr>
          <p:cNvPr id="3" name="Picture 3" descr="C:\Users\Vorobyeva_EV\Desktop\3333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" y="0"/>
            <a:ext cx="9144317" cy="6858000"/>
          </a:xfrm>
          <a:prstGeom prst="rect">
            <a:avLst/>
          </a:prstGeom>
          <a:noFill/>
        </p:spPr>
      </p:pic>
      <p:pic>
        <p:nvPicPr>
          <p:cNvPr id="34820" name="Picture 4" descr="Дождя тебе из голдов. токенов, кредитов, тугриков и бубликов , в общем вот....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68338" cy="6858000"/>
          </a:xfrm>
          <a:prstGeom prst="rect">
            <a:avLst/>
          </a:prstGeom>
          <a:noFill/>
        </p:spPr>
      </p:pic>
      <p:pic>
        <p:nvPicPr>
          <p:cNvPr id="33800" name="Picture 8" descr="Уходит Чат гифка - Уходит Чат Котенок 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5517232"/>
            <a:ext cx="1979712" cy="1340768"/>
          </a:xfrm>
          <a:prstGeom prst="rect">
            <a:avLst/>
          </a:prstGeom>
          <a:noFill/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539552" y="260648"/>
            <a:ext cx="8063880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СО СПОНСОРАМИ</a:t>
            </a: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Ведется организационная работа с благотворителями нашего города с просьбой оказать материальную помощь социально не защищённым семьям, нуждающимся в социальной поддержке.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Таким образом, материальную помощь оказали следующие  спонсоры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: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Нуркайтбаева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А.Д. предоставлен детские ходунки на сумму 3200,00 руб.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ООО «Руссо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Туристо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» передал 6 промышленных наборов на сумму 3000,00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руб.+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3200,00 руб. (20  шт. новогодних подарков).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ООО «ДМ-Групп» продуктовые наборы 5 штук  на сумму 2000,00 руб.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Попова Л.С. продуктовые наборы 12 штук на сумму 4200,00 руб.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ИП Сафаров М.М. предоставил одежду  (детскую и взрослую) на сумму 14 тыс. руб.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ИП Федоров Е.А. сапоги демисезонные женские 40 пар на 40 тыс. руб.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Магазин Котофей – 15200,00 руб. ( 20 пар детская обувь)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Магазин  Валенсия – 43 тыс. руб. (43 пары женских ботинок)  и 37800,00 руб. (54 пары женской летней обуви), 25200,00 руб. (36 пар обуви) + 26000,00 руб. (32 пары обуви), +16000,00 руб. (8 пар зим. обуви).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– Каменская аптека – 10 тыс. руб.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ИП Казаков А.К- 2000,00 руб. 5 продуктовых  наборов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ИП Кожевников 4000,00 руб. 10 продуктовых  наборов+2800,00 руб. продуктовые наборы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Урал-Фортэк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-2992,00 руб. продуктовые наборы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ИП Калина  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Коковина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О. В.  - 7510,00 руб. (одежда,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ниж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 Белье)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ИП Михайлов Д.В.   -  9000,00 руб. (мужская одежда)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Кленова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М.В. – 11500,00 руб. (7 штук женских вещей)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ИП Балуев  – 5 тыс. руб. (10 штук брюк)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ИП Кузнецова О.А. – 5 тыс.руб. (11 шт. вещей)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– ИП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Леготина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- 11060,00 руб. 25 женских вещей.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Мартюшева В.А. (УПКБ) – 2000,00 руб. 8 промышленных наборов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Овсянников А.В. на 5000,00 руб., 10 пар сапожек детских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З-д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Демидовский  (4 Сертификата канцелярии на 3200,00руб. + Набор посуды на 3154,10 руб. – для погорельцев).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Ершов В.Д.  6000,00 руб. 15 продуктовых наборов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ф.л. Зиновьев Т.С. 4500,00 руб. (30 шт. новогодних подарков).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ООО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Архимет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–  5000,00 руб.  (25  шт. новогодних подарков)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Всего, благотворительная помощь за 2021 год составила 332516,61  рублей.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pic>
        <p:nvPicPr>
          <p:cNvPr id="2" name="Рисунок 1" descr="-qLC7F5R8Wo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060848"/>
            <a:ext cx="2627784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aNyZUFX9GOY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0"/>
            <a:ext cx="2699792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D--YUsVm0C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509120"/>
            <a:ext cx="2555776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0" y="143054"/>
            <a:ext cx="500404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23 декабря 2021 года специалистами учреждения было организовано новогоднее мероприятие в ДК Металлург, на котором дети из малообеспеченных и многодетных семей получили новогодний подарок и посмотрели новогоднее представление «Красавица и Чудовище» 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1179523"/>
            <a:ext cx="6012160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БЕСПЛАТНАЯ ЮРИДИЧЕСКАЯ ПОМОЩЬ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Всего за 2021 год помощь была предоставлена 49 гражданам, из них: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18 гражданам пенсионерам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17 гражданина с ограниченными возможностями по здоровью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 работающим гражданам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3 безработным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7 малоимущему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16 гражданам оказана помощь в подготовке  16 документов.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Кроме того за 2021 год  гражданам оказана следующая юридическая помощь: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заявление в суд о выдаче судебного приказа о взыскании алиментов -4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договор дарения – 1 шт.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заявление в суд о выдаче копии судебного приказа 5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заявление об отмене судебного приказа -11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ходатайство о восстановлении сроков - 8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заявление об отмене заочного решения – 2 шт.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Заявление об установлении факта признания отцовства – 2 шт.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Ходатайство об уменьшении размера удержания с дохода  должника -13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Заявление об установлении факта признания отцовства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Исковое заявление о признании права быть опекуном – 2шт.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исковое заявление о разделе лицевого счета, определении долей в оплате за обслуживание жилья и коммунальные услуги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Заявление об установлении факта родственных отношений для принятия наследства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Заявление о перерасчете задолженности по алиментам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Заявление о предоставлении информации о ходе исполнительного производства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Исковое заявление о признании права собственности о начисленной  компенсацию на оплату ЖКУ в порядке наследования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Исковое заявление об оспаривании отцовства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Исковое заявление об  уменьшении размера  алиментов на несовершеннолетнего ребенка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ИСКОВОЕ ЗАЯВЛЕНИЕ о лишении родительских прав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Исковое заявление о признании права пользовании жилым помещением и о возложении обязанности  заключить договор социального найма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Исковое заявление  о расторжении брака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 другие документы правового характера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pic>
        <p:nvPicPr>
          <p:cNvPr id="32769" name="Picture 1" descr="C:\Users\Vorobyeva_EV\Desktop\stick-figures-help-walker-500-clr-6119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484784"/>
            <a:ext cx="4067944" cy="6779907"/>
          </a:xfrm>
          <a:prstGeom prst="rect">
            <a:avLst/>
          </a:prstGeom>
          <a:noFill/>
        </p:spPr>
      </p:pic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179512" y="-98811"/>
            <a:ext cx="896448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СОЦИАЛЬНЫЙ ПУНКТ ПРОКАТА</a:t>
            </a:r>
          </a:p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течение 2021 года в социальный  пункт проката обратились 254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гражданина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 получили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336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технических средства  реабилитации.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настоящее время в СПП находится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536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технических средства реабилитации.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г. Каменске-Уральском и Каменском районе специалистами по социальной работе ведется постоянная работа по информированию граждан о работе СПП. Проводится информирование социальных работников о наличии средств реабилитации в СПП для дальнейшего информирования клиентов Центра.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СОЦИАЛЬНАЯ ГОСТИНИЦА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течение 2021 года в социальной гостиницы проживает 1 человек.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Посещение социальной гостиницы производится 2 раза в месяц, с целью проведения проверки санитарно-бытовых условий помещения, учета и исправности всех приборов, а также проведение бесед о правах и обязанностях нанимателя, проживающего в социальной гостинице, инструктажей по технике безопасности и составления соответствующего акта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С ГРАЖДАНАМИ БОМЖ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На учете в отделении срочного социального обслуживания состоит 54 гражданина без определенного места жительства и занятий  из них: 43 мужчина и 11 женщин, 36 трудоспособных гражданина, 12 граждан пенсионного возраста и6  инвалидов.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 Сформировано 54 учётных карточек на граждан, нуждающихся в восстановлении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документов, установление родственных связей, содействии в госпитализации, оформлении группы инвалидности, оформлении в ОВП и дом – интернат.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59024" y="4869160"/>
            <a:ext cx="878497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ВЫЕЗДЫ ПО МЕСТАМ КОНЦЕНТРАЦИИ ЛИЦ БОМЖ</a:t>
            </a:r>
            <a:endParaRPr lang="ru-RU" sz="1400" dirty="0" smtClean="0"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В течение всего года  организовано 17 выездов мобильной бригады в места  концентрации лиц БОМЖ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для оказания необходимой социальной помощи, проведение консультаций по восстановлению социального статуса, устройства в Дом-интернат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Выявлено 27 граждан без определенного места жительства и занятий, этим гражданам  предложено пройти курс реабилитации в отделении временного пребывания п.Лебяжье.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" y="0"/>
            <a:ext cx="9144317" cy="6858000"/>
          </a:xfrm>
          <a:prstGeom prst="rect">
            <a:avLst/>
          </a:prstGeom>
          <a:noFill/>
        </p:spPr>
      </p:pic>
      <p:pic>
        <p:nvPicPr>
          <p:cNvPr id="11" name="Рисунок 10" descr="HguOzKYQh6Q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077072"/>
            <a:ext cx="2555776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2187245" y="124853"/>
            <a:ext cx="47695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 2021 ГОДА СОТРУДНИКАМИ ОТДЕЛЕНИЯ ГРАЖДАНАМ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3254" name="Рисунок 4" descr="https://sun9-74.userapi.com/impg/dTfDIxAdZXG3S0JUfepAk2sz6LZMGTSv-Od0WQ/wr6J7mtN_NI.jpg?size=809x1080&amp;quality=96&amp;sign=75681453be3920796988f720b3160488&amp;type=album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6502199" y="332656"/>
            <a:ext cx="2641801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3256" name="Rectangle 8"/>
          <p:cNvSpPr>
            <a:spLocks noChangeArrowheads="1"/>
          </p:cNvSpPr>
          <p:nvPr/>
        </p:nvSpPr>
        <p:spPr bwMode="auto">
          <a:xfrm>
            <a:off x="0" y="476672"/>
            <a:ext cx="6660232" cy="2631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БОМЖ были оказаны услуги: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Консультирование по вопросам, связанным с правом граждан на социальное обслуживание –54 граждан;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проведение опроса и первичной социальной диагностики граждан для оценки их реального положения –54 граждан;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содействие клиенту в подготовке обращений в различные организации по конкретным проблемам получателей социальны услуг – 30  граждан;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обеспечение вещами б/у – 32 человек, 67 услуга;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содействие в госпитализации -1;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обеспечение набором продуктов – 8 услуг;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-обеспечения предметами первой необходимости – 17 гражданам 20 услуг;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-содействие в подготовке документов, необходимых для оформления регистрации по месту пребывания – 1 услуг (1человек).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Дополнительные услуги: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сопровождение в ОВП и др.учреждения –3  человек.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0" y="3068960"/>
            <a:ext cx="6660232" cy="1954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с гражданами, вышедшими из МЛС.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В течение 2021 года зафиксировано прибытие 67  гражданина на территории города и Каменского района из них: 63 мужчин и 4 женщина,  66 трудоспособных граждан.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	В ГАУ «КЦСОН города Каменска-Уральского» обратился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– 71 человек.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                                                            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Оказаны услуги: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- вещей б/у –181 услуги (18 гр.);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- помощь в трудоустройстве – 16- человек;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-выдача продуктов питания –9 услуги;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- 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консультирование по вопросам, связанным с правом граждан  на социальное обслуживание в государственной и негосударственной   системах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социальных служб и защиту своих интересов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– 71 услуг.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   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4941168"/>
            <a:ext cx="5328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sz="1400" b="1" u="sng" dirty="0" smtClean="0">
                <a:ea typeface="Times New Roman" pitchFamily="18" charset="0"/>
                <a:cs typeface="Arial" pitchFamily="34" charset="0"/>
              </a:rPr>
              <a:t>АНАЛИЗ ВЫПОЛНЕНИЯ ОБЪЕМОВ ГОСУДАРСТВЕННОГО ЗАДАНИЯ (АКТЫ ПРЕДОСТАВЛЕНИЯ СОЦИАЛЬНЫХ УСЛУГ).</a:t>
            </a:r>
            <a:endParaRPr lang="ru-RU" sz="1400" b="1" u="sng" dirty="0" smtClean="0">
              <a:cs typeface="Arial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899592" y="5517232"/>
          <a:ext cx="5174615" cy="819524"/>
        </p:xfrm>
        <a:graphic>
          <a:graphicData uri="http://schemas.openxmlformats.org/drawingml/2006/table">
            <a:tbl>
              <a:tblPr/>
              <a:tblGrid>
                <a:gridCol w="2038985"/>
                <a:gridCol w="1965325"/>
                <a:gridCol w="1170305"/>
              </a:tblGrid>
              <a:tr h="2731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1100" b="1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План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100" b="1">
                          <a:latin typeface="Segoe Script" pitchFamily="34" charset="0"/>
                          <a:ea typeface="Times New Roman"/>
                        </a:rPr>
                        <a:t>Факт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3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Акты предоставления социальных услуг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1100" b="1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100" b="1" dirty="0" smtClean="0">
                          <a:latin typeface="Segoe Script" pitchFamily="34" charset="0"/>
                          <a:ea typeface="Times New Roman"/>
                        </a:rPr>
                        <a:t>2 </a:t>
                      </a: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035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1100" b="1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1100" b="1" dirty="0" smtClean="0">
                          <a:latin typeface="Segoe Script" pitchFamily="34" charset="0"/>
                          <a:ea typeface="Times New Roman"/>
                        </a:rPr>
                        <a:t>2 </a:t>
                      </a: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098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79512" y="6381328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b="1" dirty="0" smtClean="0">
                <a:solidFill>
                  <a:prstClr val="black"/>
                </a:solidFill>
                <a:latin typeface="+mj-lt"/>
                <a:ea typeface="Times New Roman" pitchFamily="18" charset="0"/>
                <a:cs typeface="Arial" pitchFamily="34" charset="0"/>
              </a:rPr>
              <a:t>Государственное задание за 2021 год перевыполнено</a:t>
            </a:r>
            <a:r>
              <a:rPr lang="ru-RU" sz="1400" b="1" dirty="0" smtClean="0">
                <a:solidFill>
                  <a:prstClr val="black"/>
                </a:solidFill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lang="ru-RU" b="1" dirty="0" smtClean="0">
              <a:solidFill>
                <a:prstClr val="black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54" name="Picture 10" descr="C:\Users\Vorobyeva_EV\Desktop\depositphotos_52414065-stock-photo-vintage-photo-album-with-brow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190500"/>
            <a:ext cx="9753600" cy="70485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195736" y="1700808"/>
            <a:ext cx="560281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Социальное </a:t>
            </a:r>
          </a:p>
          <a:p>
            <a:pPr algn="ctr"/>
            <a:r>
              <a:rPr lang="ru-RU" sz="60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такси</a:t>
            </a:r>
            <a:endParaRPr lang="ru-RU" sz="6000" dirty="0"/>
          </a:p>
        </p:txBody>
      </p:sp>
      <p:sp>
        <p:nvSpPr>
          <p:cNvPr id="82948" name="AutoShape 4" descr="taksi-animatsionnaya-kartinka-000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950" name="AutoShape 6" descr="taksi-animatsionnaya-kartinka-000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953" name="Picture 9" descr="https://www.megghy.com/gif_animate/trasporti/auto_sportive/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068960"/>
            <a:ext cx="3780920" cy="1620396"/>
          </a:xfrm>
          <a:prstGeom prst="rect">
            <a:avLst/>
          </a:prstGeom>
          <a:noFill/>
        </p:spPr>
      </p:pic>
      <p:pic>
        <p:nvPicPr>
          <p:cNvPr id="30721" name="Picture 1" descr="\\server4\Documents\КСОН\Консультативное - Андреева Т.И\Тумашова Е.В\Гибадуллин\IMG_28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365104"/>
            <a:ext cx="3168352" cy="1884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2" name="Picture 2" descr="\\server4\Documents\КСОН\Консультативное - Андреева Т.И\Тумашова Е.В\Сафонов\IMG_28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9" y="4453780"/>
            <a:ext cx="2880319" cy="1773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Vorobyeva_EV\Desktop\1613402783_32-p-fon-granzh-bezhevii-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411760" y="5805264"/>
          <a:ext cx="4690745" cy="502920"/>
        </p:xfrm>
        <a:graphic>
          <a:graphicData uri="http://schemas.openxmlformats.org/drawingml/2006/table">
            <a:tbl>
              <a:tblPr/>
              <a:tblGrid>
                <a:gridCol w="1669415"/>
                <a:gridCol w="1510030"/>
                <a:gridCol w="15113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Социальное такси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План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Segoe Script" pitchFamily="34" charset="0"/>
                          <a:ea typeface="Times New Roman"/>
                        </a:rPr>
                        <a:t>Факт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Segoe Script" pitchFamily="34" charset="0"/>
                          <a:ea typeface="Times New Roman"/>
                        </a:rPr>
                        <a:t>Количество актов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240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411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251520" y="-6628"/>
            <a:ext cx="871296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Script" pitchFamily="34" charset="0"/>
                <a:ea typeface="Times New Roman" pitchFamily="18" charset="0"/>
                <a:cs typeface="Arial" pitchFamily="34" charset="0"/>
              </a:rPr>
              <a:t>Социальное такси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 2021 ГОД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было оказано: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«Социальное такси»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- 1 857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услуг, обслужено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179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человека.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Обращения граждан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течение 2021 года обратилось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179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человека, которые получили квалифицированную и своевременную консультацию и услугу «Социальное такси». В том числе: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условиях полной оплаты было обслужено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129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человек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Бесплатно было обслужено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50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человек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Доставка клиентов отделения «Социальное такси» осуществлялась в социально значимые места МО города Каменска-Уральского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2021 году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ежеквартально проводился опрос граждан получивших услугу «Социальное такси» для анализа удовлетворенности данных клиентов. Был составлен акт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проверки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полноты и качества оказания социальных услуг на соответствие стандартам социальных услуг, утвержденных приказом Министерства социальной политики Свердловской области от 11.08.2015 г. № 482 «Об утверждении стандартов социальных услуг в новой редакции».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с сотрудниками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 отчетный период было проведено 12 оперативных совещаний.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с документами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Ежемесячно составлялись документы: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Реестр договоров;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Реестр Актов;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Отчет по государственному заданию (анализ выполнения)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выводились договора из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Web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-модуля на каждого клиента;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формировались личные дела.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Анализ выполнения государственного задания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51203" name="Picture 3" descr="C:\Users\Vorobyeva_EV\Desktop\gif-dlya-prezentaciy-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5688" y="3429000"/>
            <a:ext cx="2808312" cy="280831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979712" y="6381328"/>
            <a:ext cx="54077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+mj-lt"/>
                <a:ea typeface="Times New Roman" pitchFamily="18" charset="0"/>
                <a:cs typeface="Arial" pitchFamily="34" charset="0"/>
              </a:rPr>
              <a:t>ГОСУДАРСТВЕННОЕ ЗАДАНИЕ ЗА 2021 ГОД ПЕРЕВЫПОЛНЕНО.</a:t>
            </a:r>
            <a:endParaRPr lang="ru-RU" b="1" dirty="0" smtClean="0">
              <a:solidFill>
                <a:prstClr val="black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28674" name="Picture 2" descr="Прозрачный Ниссан гифка - Прозрачный Ниссан 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17232"/>
            <a:ext cx="2400264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52" name="Picture 12" descr="C:\Users\Vorobyeva_EV\Desktop\depositphotos_172548606-stock-photo-grunge-background-with-space-f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113" y="0"/>
            <a:ext cx="9161113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907704" y="1340768"/>
            <a:ext cx="75253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4400" b="1" u="sng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44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Консультативное отделение</a:t>
            </a:r>
            <a:endParaRPr lang="ru-RU" sz="4400" dirty="0" smtClean="0">
              <a:latin typeface="Segoe Script" pitchFamily="34" charset="0"/>
              <a:cs typeface="Arial" pitchFamily="34" charset="0"/>
            </a:endParaRPr>
          </a:p>
        </p:txBody>
      </p:sp>
      <p:pic>
        <p:nvPicPr>
          <p:cNvPr id="87046" name="Picture 6" descr="C:\Users\Vorobyeva_EV\Desktop\gif-dlya-prezentaciy-6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564904"/>
            <a:ext cx="5904656" cy="30704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7047" name="Picture 7" descr="C:\Users\Vorobyeva_EV\Desktop\gif-dlya-prezentaciy-4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441612">
            <a:off x="1249412" y="1437104"/>
            <a:ext cx="4247398" cy="27809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179512" y="-83421"/>
            <a:ext cx="8964488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Script" pitchFamily="34" charset="0"/>
                <a:ea typeface="Times New Roman" pitchFamily="18" charset="0"/>
                <a:cs typeface="Arial" pitchFamily="34" charset="0"/>
              </a:rPr>
              <a:t>Консультативное отделение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egoe Script" pitchFamily="34" charset="0"/>
                <a:ea typeface="Times New Roman" pitchFamily="18" charset="0"/>
                <a:cs typeface="Arial" pitchFamily="34" charset="0"/>
              </a:rPr>
              <a:t>2021 год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Script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Ι.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МЕТОДИЧЕСКАЯ ДЕЯТЕЛЬНОСТЬ: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Составлен Годовой отчет о проделанной работе сотрудниками ГАУ «КЦСОН г. Каменска – Уральского»  за 2020 год;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Составлен План работы ГАУ «КЦСОН города Каменска – Уральского» на 2021 год;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Составлен План по улучшению качества работы учреждения на 2021 год;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Занесена информации о клиентах отделения в базу ОМЦ;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Заархивированы акты выполненных работ за 2021 год в соответствии номенклатурой дел. Заархивированы акты профилактических работ за 2021 год в соответствии с номенклатурой дел.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течение 2021г обновлялась и размещалась информация на стенде, разрабатывались буклеты и рекламные листовки;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2021 году Разработаны Положения о проведении фестиваля творчества пожилых людей «День Победы!», Положения для проведения мероприятий Единого дня пенсионера, и др.;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Составлены Планы и отчеты мероприятий к Дню Победы, к Весенней неделе добра, Единого дня пенсионера, Акции 10 000 добрых дел в один день» и др.;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Занесена информации в журнал регистрации актов выполненных работ;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Занесена информации в журнал учета профилактических мероприятий;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Занесена информации в модуль ИССОН «Школы и клубы»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Занесена информации о клиентах, получивших услуги, в модуль ИССОН;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Составлен отчет по ИПРА за 2021 год.</a:t>
            </a:r>
            <a:r>
              <a:rPr lang="ru-RU" b="1" u="sng" dirty="0" smtClean="0">
                <a:latin typeface="+mj-lt"/>
                <a:ea typeface="Times New Roman" pitchFamily="18" charset="0"/>
                <a:cs typeface="Arial" pitchFamily="34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b="1" i="1" u="sng" dirty="0" smtClean="0">
                <a:latin typeface="+mj-lt"/>
                <a:ea typeface="Times New Roman" pitchFamily="18" charset="0"/>
                <a:cs typeface="Arial" pitchFamily="34" charset="0"/>
              </a:rPr>
              <a:t>Работа с ИПРА 2021 год</a:t>
            </a:r>
            <a:endParaRPr lang="ru-RU" sz="800" b="1" i="1" dirty="0" smtClean="0"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331640" y="4149080"/>
          <a:ext cx="6023991" cy="1735074"/>
        </p:xfrm>
        <a:graphic>
          <a:graphicData uri="http://schemas.openxmlformats.org/drawingml/2006/table">
            <a:tbl>
              <a:tblPr/>
              <a:tblGrid>
                <a:gridCol w="1308598"/>
                <a:gridCol w="1251905"/>
                <a:gridCol w="1157808"/>
                <a:gridCol w="1101116"/>
                <a:gridCol w="1204564"/>
              </a:tblGrid>
              <a:tr h="11341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  <a:cs typeface="Times New Roman"/>
                        </a:rPr>
                        <a:t>Поступило ИПРА в </a:t>
                      </a:r>
                      <a:r>
                        <a:rPr lang="ru-RU" sz="1100" b="1" dirty="0" err="1">
                          <a:latin typeface="Segoe Script" pitchFamily="34" charset="0"/>
                          <a:ea typeface="Times New Roman"/>
                          <a:cs typeface="Times New Roman"/>
                        </a:rPr>
                        <a:t>конс.отд</a:t>
                      </a:r>
                      <a:r>
                        <a:rPr lang="ru-RU" sz="1100" b="1" dirty="0">
                          <a:latin typeface="Segoe Script" pitchFamily="34" charset="0"/>
                          <a:ea typeface="Times New Roman"/>
                          <a:cs typeface="Times New Roman"/>
                        </a:rPr>
                        <a:t>.</a:t>
                      </a:r>
                      <a:endParaRPr lang="ru-RU" sz="1000" b="1" dirty="0">
                        <a:latin typeface="Segoe Script" pitchFamily="34" charset="0"/>
                        <a:ea typeface="Times New Roman"/>
                        <a:cs typeface="Times New Roman"/>
                      </a:endParaRP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  <a:cs typeface="Times New Roman"/>
                        </a:rPr>
                        <a:t>Инвалиды получили услуги по ИПРА (социально-средовая)</a:t>
                      </a:r>
                      <a:endParaRPr lang="ru-RU" sz="1000" b="1" dirty="0">
                        <a:latin typeface="Segoe Script" pitchFamily="34" charset="0"/>
                        <a:ea typeface="Times New Roman"/>
                        <a:cs typeface="Times New Roman"/>
                      </a:endParaRP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  <a:cs typeface="Times New Roman"/>
                        </a:rPr>
                        <a:t>Количество инвалидов с ИПРА, получившие услуги в других отделениях Центра</a:t>
                      </a:r>
                      <a:endParaRPr lang="ru-RU" sz="1000" b="1" dirty="0">
                        <a:latin typeface="Segoe Script" pitchFamily="34" charset="0"/>
                        <a:ea typeface="Times New Roman"/>
                        <a:cs typeface="Times New Roman"/>
                      </a:endParaRP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  <a:cs typeface="Times New Roman"/>
                        </a:rPr>
                        <a:t>Количество отчетов ИПРА, отправленных в УСП</a:t>
                      </a:r>
                      <a:endParaRPr lang="ru-RU" sz="1000" b="1" dirty="0">
                        <a:latin typeface="Segoe Script" pitchFamily="34" charset="0"/>
                        <a:ea typeface="Times New Roman"/>
                        <a:cs typeface="Times New Roman"/>
                      </a:endParaRP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  <a:cs typeface="Times New Roman"/>
                        </a:rPr>
                        <a:t>Количество инвалидов с ИПРА глухих</a:t>
                      </a:r>
                      <a:endParaRPr lang="ru-RU" sz="1000" b="1" dirty="0">
                        <a:latin typeface="Segoe Script" pitchFamily="34" charset="0"/>
                        <a:ea typeface="Times New Roman"/>
                        <a:cs typeface="Times New Roman"/>
                      </a:endParaRP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0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Segoe Script" pitchFamily="34" charset="0"/>
                          <a:ea typeface="Times New Roman"/>
                        </a:rPr>
                        <a:t>2092</a:t>
                      </a: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2092</a:t>
                      </a: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Segoe Script" pitchFamily="34" charset="0"/>
                          <a:ea typeface="Times New Roman"/>
                        </a:rPr>
                        <a:t>100</a:t>
                      </a: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Segoe Script" pitchFamily="34" charset="0"/>
                          <a:ea typeface="Times New Roman"/>
                        </a:rPr>
                        <a:t>2092</a:t>
                      </a: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302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Segoe Script" pitchFamily="34" charset="0"/>
                          <a:ea typeface="Times New Roman"/>
                        </a:rPr>
                        <a:t>54</a:t>
                      </a:r>
                    </a:p>
                  </a:txBody>
                  <a:tcPr marL="63876" marR="638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1043608" y="5969605"/>
            <a:ext cx="77038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Составлена Летопись за 2020 год о работе Центра и размещена на сайте;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Составлены тесты и ситуации для проведения итогового мероприятия по тех.учебе «Профессионал» с  социальными работниками и специалистами по социальной работе.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6" name="Picture 2" descr="Звезды Macbook гифка - Звезды Macbook Лэптоп 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429000"/>
            <a:ext cx="792088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179512" y="152926"/>
            <a:ext cx="856895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ΙΙ.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ОРГАНИЗАЦИОННАЯ ДЕЯТЕЛЬНОСТЬ: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по оформлению документации: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течение  2021 года велась работа по оформлению документации: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Велись Журналы: по обращениям; по учету граждан ШПВ Консультативного отделения; по профилактическим мероприятиям, др.;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Составлялись и распечатывались анкеты для соц. опроса. Было подшито более 1 000 анкет клиентов;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Оказывались услуги и заполнялись Акты обследования клиентов, Акты выполненных работ; Акты профилактических мероприятий. Ежемесячно акты подшиваются.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Ведется база клиентов с ИПРА, ежеквартально заносятся все ИПРА, которые поступают из участковой службы;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занесение услуг в базу ИС СОН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Установлена программа ПК ИПРА для получения справок о доходах в ПФР на клиентов через СМЭВ. В 2021 году выдано более 1000 справок. Ведется Журнал учета справок из ПФР СМЭВ.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179512" y="3068960"/>
            <a:ext cx="864096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С СОТРУДНИКАМИ: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 - Конкурс среди сотрудников «МОЯ РЕКЛАМА». Конкурс дал возможность сотрудникам учреждения проявить свои творческие и профессиональные умения при создании рекламных материалов с целью информирования населения города и Каменского района об услугах Центра. А также способствовал обмену опытом. Всего поучаствовало более 50 сотрудников Центра.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4" name="Рисунок 3" descr="D:\фото 2021г\фото моя реклама\IMG_196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149080"/>
            <a:ext cx="3600400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D:\фото 2021г\фото моя реклама\IMG_196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149080"/>
            <a:ext cx="3816424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" y="0"/>
            <a:ext cx="9144317" cy="6858000"/>
          </a:xfrm>
          <a:prstGeom prst="rect">
            <a:avLst/>
          </a:prstGeom>
          <a:noFill/>
        </p:spPr>
      </p:pic>
      <p:pic>
        <p:nvPicPr>
          <p:cNvPr id="9" name="Рисунок 8" descr="\\server4\Documents\КСОН\Консультативное - Андреева Т.И\IMG_20210406_1621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4769768"/>
            <a:ext cx="2627784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C:\Users\Andreeva_TI\Desktop\новости март мои\ШСР 1-21 фото\скрин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0"/>
            <a:ext cx="2771800" cy="1700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0" y="908720"/>
            <a:ext cx="6516216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ПРОВЕДЕНИЕ ШКОЛЫ СОЦИАЛЬНОГО РАБОТНИКА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1  и 2 квартале 2021 года проходили занятия с сотрудниками в школе социального работника по программе профилактики эмоционального выгорания «Ты не один». Проводила занятия психолог Консультативного отделения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Паюсова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Т.В.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феврале было проведено занятие - онлайн на тему: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636912"/>
            <a:ext cx="65882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Занятие выложено на официальном сайте учреждения в разделе «Школа социального работника».</a:t>
            </a:r>
          </a:p>
          <a:p>
            <a:r>
              <a:rPr lang="ru-RU" sz="1400" b="1" dirty="0" smtClean="0"/>
              <a:t>В марте 2021 года занятее проводилось </a:t>
            </a:r>
            <a:r>
              <a:rPr lang="ru-RU" sz="1400" b="1" dirty="0" err="1" smtClean="0"/>
              <a:t>офлайн</a:t>
            </a:r>
            <a:r>
              <a:rPr lang="ru-RU" sz="1400" b="1" dirty="0" smtClean="0"/>
              <a:t> на тему: Как я достигаю психологической гармонии.</a:t>
            </a:r>
            <a:endParaRPr lang="ru-RU" sz="1400" b="1" dirty="0"/>
          </a:p>
        </p:txBody>
      </p:sp>
      <p:pic>
        <p:nvPicPr>
          <p:cNvPr id="5" name="Рисунок 4" descr="C:\Users\Andreeva_TI\Desktop\новости март мои\ШСР 1-21 фото\IMG-20210323-WA000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628800"/>
            <a:ext cx="2699792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3645024"/>
            <a:ext cx="6552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В сентябре прошло занятие на тему: Психология в социальной работе.  Тренинг с социальными работниками.</a:t>
            </a:r>
            <a:endParaRPr lang="ru-RU" sz="1400" b="1" dirty="0"/>
          </a:p>
        </p:txBody>
      </p:sp>
      <p:pic>
        <p:nvPicPr>
          <p:cNvPr id="7" name="Рисунок 6" descr="\\server4\Documents\КСОН\Консультативное - Андреева Т.И\IMG_20211004_090417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3212976"/>
            <a:ext cx="2699792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4293096"/>
            <a:ext cx="658822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тренинге присутствовали социальные работники отделений социального обслуживания на дому, а также участковые специалисты по социальной работе города Каменска – Уральского и Каменского района.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октябре – декабре проведены занятия по темам:  Тренинг с социальными работниками», «Чувство юмора в работе социального работника. Упражнения на развития чувства юмора»,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Арт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– терапия (песочная терапия) как метод расслабления и релаксации», «Общее расслабление при помощи самовнушения».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" y="0"/>
            <a:ext cx="9144317" cy="6858000"/>
          </a:xfrm>
          <a:prstGeom prst="rect">
            <a:avLst/>
          </a:prstGeom>
          <a:noFill/>
        </p:spPr>
      </p:pic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179512" y="116632"/>
            <a:ext cx="5760640" cy="3308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ДИСПЕТЧЕРСКОГО ЦЕНТРА СВЯЗИ С ГРАЖДАНАМИ С НАРУШЕНИЕМ СЛУХА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Осуществляется электронная регистрация поступающих обращений в ДЦС в Журнале регистрации обращений в диспетчерский центр связи для граждан с нарушением слуха по форме журнала, утвержденной приказом МСП СО. Обращения от граждан с нарушением слуха поступают на смартфон в программе «ВАЦАП».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2021 году поступило более 100 обращений к специалисту по социальной работе Консультативного отделения, ответственного за работу с данной категорией граждан </a:t>
            </a:r>
            <a:r>
              <a:rPr kumimoji="0" lang="ru-RU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Веденской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И.П. (у нее установлен личный контакт с молодыми гражданами данной категории, а также с председателем и заместителем председателя местного ВОГ).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11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Способ обращения: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144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Специалист </a:t>
            </a:r>
            <a:r>
              <a:rPr kumimoji="0" lang="ru-RU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Веденская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И.П. с января по март 2021 года еженедельно по средам посещала собрания местного ВОГ, общалась с ними на русском жестовом языке, консультировала по разным вопросам.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144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 января по декабрь 2021 на телефон-смартфон на программу «ВАЦАП» с помощью переписки со специалистом.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914400" algn="l"/>
              </a:tabLst>
            </a:pPr>
            <a:r>
              <a:rPr kumimoji="0" lang="ru-RU" sz="11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Тематикаобращений</a:t>
            </a:r>
            <a:r>
              <a:rPr kumimoji="0" lang="ru-RU" sz="11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:</a:t>
            </a:r>
            <a:r>
              <a:rPr lang="ru-RU" sz="1100" dirty="0" smtClean="0">
                <a:latin typeface="+mj-lt"/>
                <a:cs typeface="Arial" pitchFamily="34" charset="0"/>
              </a:rPr>
              <a:t/>
            </a:r>
            <a:br>
              <a:rPr lang="ru-RU" sz="1100" dirty="0" smtClean="0">
                <a:latin typeface="+mj-lt"/>
                <a:cs typeface="Arial" pitchFamily="34" charset="0"/>
              </a:rPr>
            </a:br>
            <a:r>
              <a:rPr kumimoji="0" lang="ru-RU" sz="11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Участие в конкурсах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Организация конкурсов к 23 февраля. Конкурс детских рисунков.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Конкурс- Поздравительная открытка в МО ВОГ.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" name="Рисунок 2" descr="Z:\КСОН\Консультативное - Андреева Т.И\Паюсова Т.В\фото март 2021\ФОТО ВОГ\gxbIMNKDn_A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0"/>
            <a:ext cx="2915816" cy="13407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179512" y="3356992"/>
            <a:ext cx="527086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Организация конкурса к 8 марта «Все дело в шляпке» в МО ВОГ.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5" name="Рисунок 4" descr="Z:\КСОН\Консультативное - Андреева Т.И\Паюсова Т.В\фото март 2021\ФОТО ВОГ\DSC_0008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64904"/>
            <a:ext cx="1512168" cy="12961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Z:\КСОН\Консультативное - Андреева Т.И\Паюсова Т.В\фото март 2021\ФОТО ВОГ\DSC_0011.JPG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16832"/>
            <a:ext cx="1405843" cy="12961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Z:\КСОН\Консультативное - Андреева Т.И\Паюсова Т.В\фото март 2021\ФОТО ВОГ\DSC_0009.JPG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847856" y="1412776"/>
            <a:ext cx="1296144" cy="12241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179512" y="3573016"/>
            <a:ext cx="58681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14400" algn="l"/>
              </a:tabLst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Консультирование граждан с нарушением слуха об услугах Центра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Проконсультировано более 100 человек.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           </a:t>
            </a: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Проведение мероприятий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27.06.2021 проведение спортивного мероприятия «Спартакиада 2021 памяти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А.С.Цуканова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» для граждан с нарушением слуха. С привлечением добровольческого отряда «Сказка».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179512" y="4653136"/>
            <a:ext cx="55446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10.11.2021 организация и участие в празднике МО ВОГ города Каменска-Уральского     « 95-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ти</a:t>
            </a:r>
            <a:r>
              <a:rPr lang="ru-RU" sz="1200" dirty="0" smtClean="0"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летие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ВОГ» (50 человек)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5085184"/>
            <a:ext cx="608416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latin typeface="+mj-lt"/>
                <a:ea typeface="Times New Roman" pitchFamily="18" charset="0"/>
                <a:cs typeface="Times New Roman" pitchFamily="18" charset="0"/>
              </a:rPr>
              <a:t> 5.12.2021 организация и проведение спортивного мероприятия « Кто тут самый меткий» (18 человек)</a:t>
            </a:r>
            <a:endParaRPr lang="ru-RU" sz="1100" dirty="0" smtClean="0">
              <a:latin typeface="+mj-lt"/>
              <a:cs typeface="Arial" pitchFamily="34" charset="0"/>
            </a:endParaRPr>
          </a:p>
        </p:txBody>
      </p:sp>
      <p:pic>
        <p:nvPicPr>
          <p:cNvPr id="14" name="Рисунок 13" descr="https://zabota039.msp.midural.ru/upload/gallery/2021/12/08/YO3JXq7Z2O.jpg"/>
          <p:cNvPicPr/>
          <p:nvPr/>
        </p:nvPicPr>
        <p:blipFill>
          <a:blip r:embed="rId7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49080"/>
            <a:ext cx="1872208" cy="12241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0" y="5580727"/>
            <a:ext cx="6084168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100" u="sng" dirty="0" smtClean="0">
                <a:latin typeface="+mj-lt"/>
                <a:ea typeface="Times New Roman" pitchFamily="18" charset="0"/>
                <a:cs typeface="Arial" pitchFamily="34" charset="0"/>
              </a:rPr>
              <a:t>Оказание услуг сопровождение в поликлинику, ЖКХ и др. учреждения.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Было обслужено 9 человек.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В октябре 2021 года специалист по социальной работе </a:t>
            </a:r>
            <a:r>
              <a:rPr lang="ru-RU" sz="1100" dirty="0" err="1" smtClean="0">
                <a:latin typeface="+mj-lt"/>
                <a:ea typeface="Times New Roman" pitchFamily="18" charset="0"/>
                <a:cs typeface="Arial" pitchFamily="34" charset="0"/>
              </a:rPr>
              <a:t>Веденская</a:t>
            </a: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 И.П. прошла обучение по русскому жестовому языку при ОЦРИ г.Екатеринбурга и получила Сертификат о повышении квалификации.</a:t>
            </a:r>
            <a:endParaRPr lang="ru-RU" sz="11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ru-RU" sz="1100" dirty="0" smtClean="0">
                <a:latin typeface="+mj-lt"/>
                <a:ea typeface="Times New Roman" pitchFamily="18" charset="0"/>
                <a:cs typeface="Arial" pitchFamily="34" charset="0"/>
              </a:rPr>
              <a:t>29.05.2021 Сопровождение Пшеницына А.Г. и Антипина С.В. на фестиваль русского жестового языка г.Екатеринбург</a:t>
            </a:r>
            <a:endParaRPr lang="ru-RU" sz="1100" dirty="0" smtClean="0">
              <a:latin typeface="+mj-lt"/>
              <a:cs typeface="Arial" pitchFamily="34" charset="0"/>
            </a:endParaRPr>
          </a:p>
        </p:txBody>
      </p:sp>
      <p:pic>
        <p:nvPicPr>
          <p:cNvPr id="16" name="Рисунок 15" descr="C:\Users\Vorobyeva_EV\AppData\Local\Microsoft\Windows\INetCache\Content.Word\IMG_20210529_134430.jpg"/>
          <p:cNvPicPr/>
          <p:nvPr/>
        </p:nvPicPr>
        <p:blipFill>
          <a:blip r:embed="rId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589240"/>
            <a:ext cx="1800200" cy="12687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 descr="https://zabota039.msp.midural.ru/upload/gallery/2021/12/08/DzOu0gTAJy.jpg"/>
          <p:cNvPicPr/>
          <p:nvPr/>
        </p:nvPicPr>
        <p:blipFill>
          <a:blip r:embed="rId9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549902" y="4941168"/>
            <a:ext cx="1594098" cy="12067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Z:\КСОН\Консультативное - Андреева Т.И\Паюсова Т.В\Спартакиада.jpg"/>
          <p:cNvPicPr/>
          <p:nvPr/>
        </p:nvPicPr>
        <p:blipFill>
          <a:blip r:embed="rId10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356992"/>
            <a:ext cx="1763688" cy="10801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179512" y="188640"/>
            <a:ext cx="55446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ПРОВЕДЕННЫЕ МЕРОПРИЯТИЯ С КЛИЕНТАМИ ОТДЕЛЕНИЯ: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20.02.2021 Участие в праздничном концерте, посвященному Дню защитника отечества «Доблесть, честь и мужество!» в ДКЦ.</a:t>
            </a:r>
            <a:endParaRPr kumimoji="0" lang="ru-RU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" name="Рисунок 2" descr="Z:\КСОН\Консультативное - Андреева Т.И\Паюсова Т.В\фото март 2021\Гармония\щшщ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8640"/>
            <a:ext cx="1440160" cy="10081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79512" y="764704"/>
            <a:ext cx="6120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26.02.2021 Участие в фестивале-конкурсе «Солдатская песня-2021!» в ДК «Современник». Дипломы 1, 2 степени.</a:t>
            </a:r>
            <a:endParaRPr lang="ru-RU" sz="1200" dirty="0"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124744"/>
            <a:ext cx="5616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05.03.2021 Акция: Поздравление клиентов консультативного отделения с международным женским днем! </a:t>
            </a:r>
            <a:endParaRPr lang="ru-RU" sz="1200" dirty="0">
              <a:latin typeface="+mj-lt"/>
            </a:endParaRPr>
          </a:p>
        </p:txBody>
      </p:sp>
      <p:pic>
        <p:nvPicPr>
          <p:cNvPr id="7" name="Рисунок 6" descr="https://zabota039.msp.midural.ru/upload/gallery/2021/03/12/gnW0vFDZda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40768"/>
            <a:ext cx="1440160" cy="11521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179512" y="1556792"/>
            <a:ext cx="543609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10.03.2021 Концертная программа ансамбля «Гармония» в Обществе Слепых.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9" name="Рисунок 8" descr="C:\Users\Payusova_TV\Desktop\IMG_6710.JPG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32656"/>
            <a:ext cx="1728192" cy="12241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179512" y="1988840"/>
            <a:ext cx="5544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11.03. 2021 Организация и проведение праздника Масленица-2021 для клиентов консультативного отделения.</a:t>
            </a:r>
            <a:endParaRPr lang="ru-RU" sz="1200" dirty="0">
              <a:latin typeface="+mj-lt"/>
            </a:endParaRPr>
          </a:p>
        </p:txBody>
      </p:sp>
      <p:pic>
        <p:nvPicPr>
          <p:cNvPr id="11" name="Рисунок 10" descr="Z:\КСОН\Консультативное - Андреева Т.И\Паюсова Т.В\фото март 2021\Масленица\IMG_1927.JPG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36912"/>
            <a:ext cx="1512168" cy="10081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79512" y="2348880"/>
            <a:ext cx="53285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26.03.2021 Выход и информированием и консультированием  в совет ветеранов КУМЗА.   </a:t>
            </a:r>
            <a:endParaRPr lang="ru-RU" sz="1200" dirty="0">
              <a:latin typeface="+mj-lt"/>
            </a:endParaRPr>
          </a:p>
        </p:txBody>
      </p:sp>
      <p:pic>
        <p:nvPicPr>
          <p:cNvPr id="13" name="Рисунок 12" descr="C:\Users\Payusova_TV\Desktop\31-03-2021_12-51-37\IMG-20210329-WA0017.jpg"/>
          <p:cNvPicPr/>
          <p:nvPr/>
        </p:nvPicPr>
        <p:blipFill>
          <a:blip r:embed="rId7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772816"/>
            <a:ext cx="1584176" cy="12241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179512" y="2708920"/>
            <a:ext cx="57241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14.04.2021 Выход в местное отделение ВОС с информацией и проведение занятия по ШПВ «Социальный туризм» - просмотр видеофильма о достопримечательностях города Каменска-Уральского</a:t>
            </a:r>
            <a:r>
              <a:rPr lang="ru-RU" dirty="0" smtClean="0">
                <a:latin typeface="+mj-lt"/>
              </a:rPr>
              <a:t>. </a:t>
            </a:r>
            <a:endParaRPr lang="ru-RU" dirty="0">
              <a:latin typeface="+mj-lt"/>
            </a:endParaRPr>
          </a:p>
        </p:txBody>
      </p:sp>
      <p:pic>
        <p:nvPicPr>
          <p:cNvPr id="15" name="Рисунок 14" descr="https://zabota039.msp.midural.ru/upload/gallery/2021/04/29/LJdmPnozXC.jpg"/>
          <p:cNvPicPr/>
          <p:nvPr/>
        </p:nvPicPr>
        <p:blipFill>
          <a:blip r:embed="rId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89040"/>
            <a:ext cx="1512168" cy="15121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79512" y="3356992"/>
            <a:ext cx="579613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29.04.2021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: Поздравление ветеранов ВОВ « С праздником 9 мая!» Поздравлено 12 пенсионеров.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11.05.2021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Акция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: Поздравление ветеранов ВОВ « С праздником 9 мая!» Поздравлено 9 пенсионеров.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17" name="Рисунок 16" descr="C:\Users\Vorobyeva_EV\AppData\Local\Microsoft\Windows\INetCache\Content.Word\IMG_20210701_090537.jpg"/>
          <p:cNvPicPr/>
          <p:nvPr/>
        </p:nvPicPr>
        <p:blipFill>
          <a:blip r:embed="rId9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140968"/>
            <a:ext cx="1656184" cy="10801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179512" y="4149080"/>
            <a:ext cx="61561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06.2021 Поздравление на дому с Днем России пожилых граждан</a:t>
            </a:r>
            <a:endParaRPr lang="ru-RU" sz="1200" dirty="0">
              <a:latin typeface="+mj-lt"/>
            </a:endParaRPr>
          </a:p>
        </p:txBody>
      </p:sp>
      <p:pic>
        <p:nvPicPr>
          <p:cNvPr id="19" name="Рисунок 18" descr="C:\Users\Vorobyeva_EV\AppData\Local\Microsoft\Windows\INetCache\Content.Word\IMG_20210701_090547_1.jpg"/>
          <p:cNvPicPr/>
          <p:nvPr/>
        </p:nvPicPr>
        <p:blipFill>
          <a:blip r:embed="rId10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437112"/>
            <a:ext cx="1619672" cy="11521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Прямоугольник 20"/>
          <p:cNvSpPr/>
          <p:nvPr/>
        </p:nvSpPr>
        <p:spPr>
          <a:xfrm>
            <a:off x="179512" y="4365104"/>
            <a:ext cx="56166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09.06.2021 Музыкальное выступление на день социального работника</a:t>
            </a:r>
            <a:endParaRPr lang="ru-RU" sz="1200" dirty="0">
              <a:latin typeface="+mj-lt"/>
            </a:endParaRPr>
          </a:p>
        </p:txBody>
      </p:sp>
      <p:pic>
        <p:nvPicPr>
          <p:cNvPr id="22" name="Рисунок 21" descr="Z:\КСОН\День социального работника 2021\IMG_2265.JPG"/>
          <p:cNvPicPr/>
          <p:nvPr/>
        </p:nvPicPr>
        <p:blipFill>
          <a:blip r:embed="rId11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445224"/>
            <a:ext cx="1837746" cy="12241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3" name="Прямоугольник 22"/>
          <p:cNvSpPr/>
          <p:nvPr/>
        </p:nvSpPr>
        <p:spPr>
          <a:xfrm>
            <a:off x="179512" y="4581128"/>
            <a:ext cx="54726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19.05.2021 Участие в 1 этапе ( Южного управленческого округа) конкурса « Компьютерное многоборье», с результатом 1 место Мальцева Н.В, Грачева Т.К.- 5 место.</a:t>
            </a:r>
            <a:endParaRPr lang="ru-RU" sz="1200" dirty="0" smtClean="0"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10.06.2021 Участие пенсионерки во 2 этапе (региональный) конкурса «Компьютерное многоборье», с результатом 4 место.</a:t>
            </a:r>
            <a:endParaRPr lang="ru-RU" sz="1200" dirty="0" smtClean="0"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12.06.2021 Выступление ансамбля «Гармония» на фестивале песен о России – «Пою мое Отечество» - в парке Космос.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13.06.2021 Выступление на фестивале «Белая береза» с музыкальными коллективами «Гармония» и «Надежда».</a:t>
            </a:r>
            <a:r>
              <a:rPr lang="ru-RU" sz="1200" dirty="0" smtClean="0">
                <a:latin typeface="+mj-lt"/>
                <a:cs typeface="Arial" pitchFamily="34" charset="0"/>
              </a:rPr>
              <a:t> </a:t>
            </a:r>
          </a:p>
        </p:txBody>
      </p:sp>
      <p:pic>
        <p:nvPicPr>
          <p:cNvPr id="24" name="Рисунок 23" descr="Z:\КСОН\Консультативное - Андреева Т.И\Паюсова Т.В\ЬБелая береза 2.jpg"/>
          <p:cNvPicPr/>
          <p:nvPr/>
        </p:nvPicPr>
        <p:blipFill>
          <a:blip r:embed="rId1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733256"/>
            <a:ext cx="1592560" cy="10081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" y="0"/>
            <a:ext cx="9144317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79512" y="116632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88640"/>
            <a:ext cx="57606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+mj-lt"/>
              </a:rPr>
              <a:t>08.07.2021 </a:t>
            </a:r>
            <a:r>
              <a:rPr lang="ru-RU" sz="1200" b="1" dirty="0" smtClean="0">
                <a:latin typeface="+mj-lt"/>
              </a:rPr>
              <a:t>Акция</a:t>
            </a:r>
            <a:r>
              <a:rPr lang="ru-RU" sz="1200" dirty="0" smtClean="0">
                <a:latin typeface="+mj-lt"/>
              </a:rPr>
              <a:t>: Поздравление клиентов Центра « С днем семьи, любви и верности» с вручением подарков. Поздравлено 16 семейных пар – пенсионеров.</a:t>
            </a:r>
            <a:endParaRPr lang="ru-RU" sz="1200" dirty="0">
              <a:latin typeface="+mj-lt"/>
            </a:endParaRPr>
          </a:p>
        </p:txBody>
      </p:sp>
      <p:pic>
        <p:nvPicPr>
          <p:cNvPr id="7" name="Рисунок 6" descr="C:\Users\Vorobyeva_EV\Desktop\krZurGk0J2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6632"/>
            <a:ext cx="1440160" cy="12961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179512" y="548680"/>
            <a:ext cx="59046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20.07.2021 Участие в туристическом слете Южного Управленческого округа онлайн – 5 место.</a:t>
            </a:r>
          </a:p>
          <a:p>
            <a:r>
              <a:rPr lang="ru-RU" sz="1200" dirty="0" smtClean="0">
                <a:latin typeface="+mj-lt"/>
              </a:rPr>
              <a:t>09.09.2021 </a:t>
            </a:r>
            <a:r>
              <a:rPr lang="ru-RU" sz="1200" b="1" dirty="0" smtClean="0">
                <a:latin typeface="+mj-lt"/>
              </a:rPr>
              <a:t>Акция</a:t>
            </a:r>
            <a:r>
              <a:rPr lang="ru-RU" sz="1200" dirty="0" smtClean="0">
                <a:latin typeface="+mj-lt"/>
              </a:rPr>
              <a:t>: Поздравление клиентов Центра с Единым днем пенсионера с вручением купонов на скидку в магазин </a:t>
            </a:r>
            <a:r>
              <a:rPr lang="ru-RU" sz="1200" dirty="0" err="1" smtClean="0">
                <a:latin typeface="+mj-lt"/>
              </a:rPr>
              <a:t>Техномаркет</a:t>
            </a:r>
            <a:r>
              <a:rPr lang="ru-RU" sz="1200" dirty="0" smtClean="0">
                <a:latin typeface="+mj-lt"/>
              </a:rPr>
              <a:t>. </a:t>
            </a:r>
            <a:endParaRPr lang="ru-RU" sz="1200" dirty="0">
              <a:latin typeface="+mj-lt"/>
            </a:endParaRPr>
          </a:p>
        </p:txBody>
      </p:sp>
      <p:pic>
        <p:nvPicPr>
          <p:cNvPr id="9" name="Рисунок 8" descr="C:\Users\Vorobyeva_EV\Desktop\IVGfgfrJnu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16632"/>
            <a:ext cx="1440160" cy="12241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179512" y="1340768"/>
            <a:ext cx="59046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07.09.,10.09.,15.09, 29.09. 2021 поездка в реабилитационный центр п.Лебяжье с развлекательной концертной программой для отдыхающих клиентов СРО</a:t>
            </a:r>
            <a:endParaRPr lang="ru-RU" sz="1200" dirty="0">
              <a:latin typeface="+mj-lt"/>
            </a:endParaRPr>
          </a:p>
        </p:txBody>
      </p:sp>
      <p:pic>
        <p:nvPicPr>
          <p:cNvPr id="11" name="Рисунок 10" descr="Z:\КСОН\Консультативное - Андреева Т.И\Паюсова Т.В\IMG_20210915_153143.jpg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56792"/>
            <a:ext cx="1368152" cy="10801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179512" y="1865149"/>
            <a:ext cx="61561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23.09.2021 проведение конкурса – выставки « Золотая осень», посвященной ЕДП -2021.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Все участники получили Дипломы.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13" name="Рисунок 12" descr="Z:\КСОН\Консультативное - Андреева Т.И\Веденская И.П\Золотая осень\IMG_2615.JPG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484783"/>
            <a:ext cx="1440160" cy="11521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179512" y="2276872"/>
            <a:ext cx="59046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24.09.2021 консультирование граждан об услугах Комплексного центра социального обслуживания населения г. Каменска-Уральского, Совет ветеранов КУМЗА(проконсультировано 15 пенсионеров) </a:t>
            </a:r>
            <a:endParaRPr lang="ru-RU" sz="12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27.09.2021 – Выступление с концертной программой с ансамблем «Надежда» в Отделении Дневного Пребывания для </a:t>
            </a:r>
            <a:r>
              <a:rPr lang="ru-RU" sz="1200" dirty="0" err="1" smtClean="0">
                <a:latin typeface="+mj-lt"/>
                <a:ea typeface="Times New Roman" pitchFamily="18" charset="0"/>
                <a:cs typeface="Arial" pitchFamily="34" charset="0"/>
              </a:rPr>
              <a:t>отдлыхающих</a:t>
            </a:r>
            <a:endParaRPr lang="ru-RU" sz="12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29.09.2021 – участие в </a:t>
            </a:r>
            <a:r>
              <a:rPr lang="ru-RU" sz="1200" dirty="0" err="1" smtClean="0">
                <a:latin typeface="+mj-lt"/>
                <a:ea typeface="Times New Roman" pitchFamily="18" charset="0"/>
                <a:cs typeface="Arial" pitchFamily="34" charset="0"/>
              </a:rPr>
              <a:t>онлайн</a:t>
            </a: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 -конкурсе «</a:t>
            </a:r>
            <a:r>
              <a:rPr lang="ru-RU" sz="1200" dirty="0" err="1" smtClean="0">
                <a:latin typeface="+mj-lt"/>
                <a:ea typeface="Times New Roman" pitchFamily="18" charset="0"/>
                <a:cs typeface="Arial" pitchFamily="34" charset="0"/>
              </a:rPr>
              <a:t>ВсемПРОСВЕТ</a:t>
            </a: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»</a:t>
            </a:r>
            <a:endParaRPr lang="ru-RU" sz="1200" dirty="0" smtClean="0">
              <a:latin typeface="+mj-lt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15.07.21 – 30.08.21 -  Участие в </a:t>
            </a:r>
            <a:r>
              <a:rPr lang="ru-RU" sz="1200" dirty="0" err="1" smtClean="0">
                <a:latin typeface="+mj-lt"/>
                <a:ea typeface="Times New Roman" pitchFamily="18" charset="0"/>
                <a:cs typeface="Arial" pitchFamily="34" charset="0"/>
              </a:rPr>
              <a:t>онлайн-конкурсе</a:t>
            </a:r>
            <a:r>
              <a:rPr lang="ru-RU" sz="1200" dirty="0" smtClean="0">
                <a:latin typeface="+mj-lt"/>
                <a:ea typeface="Times New Roman" pitchFamily="18" charset="0"/>
                <a:cs typeface="Arial" pitchFamily="34" charset="0"/>
              </a:rPr>
              <a:t> «Сказы земли Уральской». Сертификаты получили 3 специалиста по социальной работе..</a:t>
            </a:r>
            <a:endParaRPr lang="ru-RU" sz="1200" dirty="0" smtClean="0">
              <a:latin typeface="+mj-lt"/>
              <a:cs typeface="Arial" pitchFamily="34" charset="0"/>
            </a:endParaRPr>
          </a:p>
        </p:txBody>
      </p:sp>
      <p:pic>
        <p:nvPicPr>
          <p:cNvPr id="16" name="Рисунок 15" descr="C:\Users\Vorobyeva_EV\AppData\Local\Microsoft\Windows\Temporary Internet Files\Content.Word\IMG_20210927_155713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005064"/>
            <a:ext cx="1440160" cy="12961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Прямоугольник 16"/>
          <p:cNvSpPr/>
          <p:nvPr/>
        </p:nvSpPr>
        <p:spPr>
          <a:xfrm>
            <a:off x="179512" y="3789040"/>
            <a:ext cx="576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+mj-lt"/>
              </a:rPr>
              <a:t>Прохождение обучающего курса « Обучающая (просветительская) программа по вопросам здорового питания для групп населения, проживающих на территориях с особенностями в части воздействия факторов окружающей среды». Сертификаты получили 3 специалиста по социальной работе..</a:t>
            </a:r>
            <a:endParaRPr lang="ru-RU" sz="1200" dirty="0">
              <a:latin typeface="+mj-lt"/>
            </a:endParaRPr>
          </a:p>
        </p:txBody>
      </p:sp>
      <p:pic>
        <p:nvPicPr>
          <p:cNvPr id="18" name="Рисунок 17" descr="C:\Users\Vorobyeva_EV\AppData\Local\Microsoft\Windows\Temporary Internet Files\Content.Word\IMG_20210927_15570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31832" y="4077072"/>
            <a:ext cx="1404664" cy="11521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Прямоугольник 18"/>
          <p:cNvSpPr/>
          <p:nvPr/>
        </p:nvSpPr>
        <p:spPr>
          <a:xfrm>
            <a:off x="179512" y="4581128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+mj-lt"/>
              </a:rPr>
              <a:t>С 02.09.21-15.10.21 – всероссийский  </a:t>
            </a:r>
            <a:r>
              <a:rPr lang="ru-RU" sz="1200" dirty="0" err="1" smtClean="0">
                <a:latin typeface="+mj-lt"/>
              </a:rPr>
              <a:t>онлайн-конкурс</a:t>
            </a:r>
            <a:r>
              <a:rPr lang="ru-RU" sz="1200" dirty="0" smtClean="0">
                <a:latin typeface="+mj-lt"/>
              </a:rPr>
              <a:t> – фестиваль малых театральных форм и художественного слова среди граждан пожилого возраста «</a:t>
            </a:r>
            <a:r>
              <a:rPr lang="ru-RU" sz="1200" dirty="0" err="1" smtClean="0">
                <a:latin typeface="+mj-lt"/>
              </a:rPr>
              <a:t>МузаТут</a:t>
            </a:r>
            <a:r>
              <a:rPr lang="ru-RU" sz="1200" dirty="0" smtClean="0">
                <a:latin typeface="+mj-lt"/>
              </a:rPr>
              <a:t>», получили Дипломы Победителей и за участие, вышли в финал. В конкурсе участвовали 3 пенсионера;</a:t>
            </a:r>
          </a:p>
          <a:p>
            <a:pPr algn="just"/>
            <a:r>
              <a:rPr lang="ru-RU" sz="1200" dirty="0" smtClean="0">
                <a:latin typeface="+mj-lt"/>
              </a:rPr>
              <a:t>18.10.2021-01.12.2021 – производственная практика со студентами педагогического колледжа.</a:t>
            </a:r>
            <a:endParaRPr lang="ru-RU" sz="1200" dirty="0">
              <a:latin typeface="+mj-lt"/>
            </a:endParaRPr>
          </a:p>
        </p:txBody>
      </p:sp>
      <p:pic>
        <p:nvPicPr>
          <p:cNvPr id="20" name="Рисунок 19" descr="https://zabota039.msp.midural.ru/upload/gallery/2021/10/31/qTIwQhsfVk.jpg"/>
          <p:cNvPicPr/>
          <p:nvPr/>
        </p:nvPicPr>
        <p:blipFill>
          <a:blip r:embed="rId9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80928"/>
            <a:ext cx="1368152" cy="10801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Прямоугольник 20"/>
          <p:cNvSpPr/>
          <p:nvPr/>
        </p:nvSpPr>
        <p:spPr>
          <a:xfrm>
            <a:off x="179512" y="5733256"/>
            <a:ext cx="59766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24.10.2021 – участие в городском фестивале «На волне Шансона» - 3 место. </a:t>
            </a:r>
            <a:endParaRPr lang="ru-RU" sz="1200" dirty="0">
              <a:latin typeface="+mj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79512" y="6027003"/>
            <a:ext cx="58326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25.10.-26.10.2021 – поездки в СРО </a:t>
            </a:r>
            <a:r>
              <a:rPr lang="ru-RU" sz="1200" dirty="0" err="1" smtClean="0">
                <a:latin typeface="+mj-lt"/>
              </a:rPr>
              <a:t>пос</a:t>
            </a:r>
            <a:r>
              <a:rPr lang="ru-RU" sz="1200" dirty="0" smtClean="0">
                <a:latin typeface="+mj-lt"/>
              </a:rPr>
              <a:t> .Лебяжье с тренингом и концертной программой</a:t>
            </a:r>
          </a:p>
          <a:p>
            <a:r>
              <a:rPr lang="ru-RU" sz="1200" dirty="0" smtClean="0">
                <a:latin typeface="+mj-lt"/>
              </a:rPr>
              <a:t>27.10.2021 – участие в фестивале «Голос 60+» с ансамблями «Надежда» и «Гармония»</a:t>
            </a:r>
            <a:endParaRPr lang="ru-RU" sz="1200" dirty="0">
              <a:latin typeface="+mj-lt"/>
            </a:endParaRPr>
          </a:p>
        </p:txBody>
      </p:sp>
      <p:pic>
        <p:nvPicPr>
          <p:cNvPr id="23" name="Рисунок 22" descr="https://zabota039.msp.midural.ru/upload/gallery/2021/10/31/SQkfmX32u1.jpg"/>
          <p:cNvPicPr/>
          <p:nvPr/>
        </p:nvPicPr>
        <p:blipFill>
          <a:blip r:embed="rId10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9" y="5517232"/>
            <a:ext cx="1368152" cy="12241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Рисунок 23" descr="https://i.mycdn.me/i?r=AyH4iRPQ2q0otWIFepML2LxReoDzLqLmEXwHQcBvo0P_VA"/>
          <p:cNvPicPr/>
          <p:nvPr/>
        </p:nvPicPr>
        <p:blipFill>
          <a:blip r:embed="rId11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780928"/>
            <a:ext cx="1440160" cy="11521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Рисунок 24" descr="https://i.mycdn.me/i?r=AyH4iRPQ2q0otWIFepML2LxRETClzfUGD0Ls3Z-bIO5V5A"/>
          <p:cNvPicPr/>
          <p:nvPr/>
        </p:nvPicPr>
        <p:blipFill>
          <a:blip r:embed="rId1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1368152" cy="13681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317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692696"/>
            <a:ext cx="58681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+mj-lt"/>
              </a:rPr>
              <a:t>13.11.2021 – участие в городском фестивале «Песня в строю 2021» ансамбль «Надежда» - 1 МЕСТО и Приз зрительских симпатий.</a:t>
            </a:r>
            <a:endParaRPr lang="ru-RU" sz="1400" dirty="0">
              <a:latin typeface="+mj-lt"/>
            </a:endParaRPr>
          </a:p>
        </p:txBody>
      </p:sp>
      <p:pic>
        <p:nvPicPr>
          <p:cNvPr id="3" name="Рисунок 2" descr="https://zabota039.msp.midural.ru/upload/gallery/2021/11/18/Wn11ze4Qco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789040"/>
            <a:ext cx="2699792" cy="23042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Рисунок 3" descr="https://zabota039.msp.midural.ru/upload/gallery/2021/11/18/9z7MiKsdFq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88840"/>
            <a:ext cx="1584176" cy="23042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1124744"/>
            <a:ext cx="59401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23.12.2021 – Участие в поздравительной акции «Дед мороз в каждый дом».(14 чел.)</a:t>
            </a:r>
            <a:endParaRPr lang="ru-RU" sz="1400" dirty="0">
              <a:latin typeface="+mj-lt"/>
            </a:endParaRPr>
          </a:p>
        </p:txBody>
      </p:sp>
      <p:pic>
        <p:nvPicPr>
          <p:cNvPr id="6" name="Рисунок 5" descr="https://i.mycdn.me/i?r=AyH4iRPQ2q0otWIFepML2LxRpI9ASBjI8DyAf8XJMdOMKg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25752"/>
            <a:ext cx="2232248" cy="22322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0" y="1628800"/>
            <a:ext cx="59401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+mj-lt"/>
              </a:rPr>
              <a:t>24.12.2021 – Принимала участие в экзаменационной комиссии на экзамене в Каменск-Уральском педагогическом колледже.</a:t>
            </a:r>
          </a:p>
          <a:p>
            <a:pPr algn="just"/>
            <a:r>
              <a:rPr lang="ru-RU" sz="1400" dirty="0" smtClean="0">
                <a:latin typeface="+mj-lt"/>
              </a:rPr>
              <a:t>12.2021 – Участие в фестивале клубного движения среди граждан пожилого возраста Южного Управленческого Округа в г Березовский- онлайн с ансамблем «Гармония».</a:t>
            </a:r>
            <a:endParaRPr lang="ru-RU" sz="1400" dirty="0">
              <a:latin typeface="+mj-lt"/>
            </a:endParaRPr>
          </a:p>
        </p:txBody>
      </p:sp>
      <p:pic>
        <p:nvPicPr>
          <p:cNvPr id="8" name="Рисунок 7" descr="https://i.mycdn.me/i?r=AyH4iRPQ2q0otWIFepML2LxRAFUsIDaNCZwBIWzkqfa-Kg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88640"/>
            <a:ext cx="1619672" cy="23042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0" y="2852936"/>
            <a:ext cx="60121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+mj-lt"/>
              </a:rPr>
              <a:t>20 сентября 2021 года прошел 1 тур Конкурса среди садоводов – огородников граждан пожилого возраста «Золотая осень» в Южном управленческом округе. Конкурс прошел в формате онлайн. Участники присылали фото по номинациям:</a:t>
            </a:r>
            <a:endParaRPr lang="ru-RU" sz="1400" dirty="0">
              <a:latin typeface="+mj-lt"/>
            </a:endParaRPr>
          </a:p>
        </p:txBody>
      </p:sp>
      <p:pic>
        <p:nvPicPr>
          <p:cNvPr id="10" name="Рисунок 9" descr="C:\Users\Andreeva_TI\Desktop\работа сентябрь\Золотая Осень ЮУО\Мастер флористики. Окулова Наталья Ивановна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077072"/>
            <a:ext cx="2520280" cy="23042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179512" y="908720"/>
            <a:ext cx="590465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Специалист по социальной работе </a:t>
            </a:r>
            <a:r>
              <a:rPr kumimoji="0" lang="ru-RU" sz="14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Паюсова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Т.В.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Проведение занятий по ШПВ по направлению Творческая прикладная деятельность. В 1 квартале 2021г  проведено 2 занятия по темам «Правополушарное рисование» «Открытка в технике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айрис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фолдинг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»,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обучено 5 пенсионеров.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" name="Рисунок 2" descr="C:\Users\Andreeva_TI\Desktop\новости март мои\ШСР новость\ШСР 1-21 фото\IMG-20210323-WA00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3573016"/>
            <a:ext cx="1259632" cy="1341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79512" y="2060848"/>
            <a:ext cx="59766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Проведение занятий по направлению «Социальный туризм» - январь, февраль занятия проводились еженедельно онлайн на сайте </a:t>
            </a:r>
            <a:r>
              <a:rPr lang="ru-RU" sz="1400" dirty="0" err="1" smtClean="0">
                <a:latin typeface="+mj-lt"/>
              </a:rPr>
              <a:t>Одноклассники.ру</a:t>
            </a:r>
            <a:r>
              <a:rPr lang="ru-RU" sz="1400" dirty="0" smtClean="0">
                <a:latin typeface="+mj-lt"/>
              </a:rPr>
              <a:t> согласно плану. В марте занятие проводилось в очной форме 10 марта в местном отделении ВОС тема «Организация работы </a:t>
            </a:r>
            <a:r>
              <a:rPr lang="ru-RU" sz="1400" dirty="0" err="1" smtClean="0">
                <a:latin typeface="+mj-lt"/>
              </a:rPr>
              <a:t>шпв</a:t>
            </a:r>
            <a:r>
              <a:rPr lang="ru-RU" sz="1400" dirty="0" smtClean="0">
                <a:latin typeface="+mj-lt"/>
              </a:rPr>
              <a:t>»  – присутствовало 10 человек.</a:t>
            </a:r>
            <a:endParaRPr lang="ru-RU" sz="1400" dirty="0">
              <a:latin typeface="+mj-lt"/>
            </a:endParaRPr>
          </a:p>
        </p:txBody>
      </p:sp>
      <p:pic>
        <p:nvPicPr>
          <p:cNvPr id="5" name="Рисунок 4" descr="D:\фото 2021г\фото март 2021\Общество слепых + социальный туризм\IMG_67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16632"/>
            <a:ext cx="2304256" cy="1584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179512" y="3212976"/>
            <a:ext cx="604867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Творческая  деятельность ансамбль «Гармония»: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Всего  2021 года посещали занятия 4 человека, занятия проводятся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 раза в неделю по 2ч.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7" name="Рисунок 6" descr="D:\фото 2021г\фото март 2021\Гармония\гнш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1916832"/>
            <a:ext cx="2318516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179512" y="4041359"/>
            <a:ext cx="6048672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Специалист по социальной работе </a:t>
            </a:r>
            <a:r>
              <a:rPr kumimoji="0" lang="ru-RU" sz="14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Веденская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И.П.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Проведение занятий в Школе пожилого возраста по двум направлениям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 Компьютерная грамотность» и « Английский язык»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 По направлению   « компьютерная грамотность» были обучены 7 человек, занятия проходили 2 раза в неделю по вторникам и четвергам,  по направлению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 английский язык» обучилась  7 человек, занятие проходит 1 раз в неделю по пятницам.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9" name="Рисунок 8" descr="D:\фото 2021г\фото март 2021\Фото компьютерной грамотности и английского языка\IMG_20210216_110340_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3573016"/>
            <a:ext cx="144016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179512" y="5733256"/>
            <a:ext cx="61206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Специалист по социальной работе </a:t>
            </a:r>
            <a:r>
              <a:rPr kumimoji="0" lang="ru-RU" sz="1400" b="0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Тумашова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Е.В.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Проведение занятий в Школе пожилого возраста по направлению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«Компьютерная грамотность»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 Занятия проходили 2 раза в неделю по вторникам и пятницам, обучено 3 человека.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11" name="Рисунок 10" descr="D:\фото 2022\ЛЕНА ФОТО КОМП.ГР\IMG_270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197" y="5157192"/>
            <a:ext cx="2520291" cy="15112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2797417" y="404664"/>
            <a:ext cx="32718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171700" algn="l"/>
              </a:tabLst>
            </a:pPr>
            <a:r>
              <a:rPr lang="ru-RU" b="1" dirty="0" smtClean="0">
                <a:latin typeface="+mj-lt"/>
                <a:ea typeface="Times New Roman" pitchFamily="18" charset="0"/>
                <a:cs typeface="Arial" pitchFamily="34" charset="0"/>
              </a:rPr>
              <a:t>ШКОЛА ПОЖИЛОГО ВОЗРАСТА</a:t>
            </a:r>
            <a:endParaRPr lang="ru-RU" dirty="0" smtClean="0"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" y="0"/>
            <a:ext cx="9144317" cy="6858000"/>
          </a:xfrm>
          <a:prstGeom prst="rect">
            <a:avLst/>
          </a:prstGeom>
          <a:noFill/>
        </p:spPr>
      </p:pic>
      <p:sp>
        <p:nvSpPr>
          <p:cNvPr id="61441" name="Rectangle 1"/>
          <p:cNvSpPr>
            <a:spLocks noChangeArrowheads="1"/>
          </p:cNvSpPr>
          <p:nvPr/>
        </p:nvSpPr>
        <p:spPr bwMode="auto">
          <a:xfrm>
            <a:off x="0" y="332656"/>
            <a:ext cx="922977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Анализ выполнения объемов государственного задания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71700" algn="l"/>
              </a:tabLst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(акты предоставления социальных услуг).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39552" y="1772816"/>
          <a:ext cx="7992888" cy="2173224"/>
        </p:xfrm>
        <a:graphic>
          <a:graphicData uri="http://schemas.openxmlformats.org/drawingml/2006/table">
            <a:tbl>
              <a:tblPr/>
              <a:tblGrid>
                <a:gridCol w="3149486"/>
                <a:gridCol w="3035709"/>
                <a:gridCol w="1807693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2800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800" dirty="0">
                          <a:latin typeface="Segoe Script" pitchFamily="34" charset="0"/>
                          <a:ea typeface="Times New Roman"/>
                        </a:rPr>
                        <a:t>План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800" dirty="0">
                          <a:latin typeface="Segoe Script" pitchFamily="34" charset="0"/>
                          <a:ea typeface="Times New Roman"/>
                        </a:rPr>
                        <a:t>Факт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400" dirty="0">
                          <a:latin typeface="Segoe Script" pitchFamily="34" charset="0"/>
                          <a:ea typeface="Times New Roman"/>
                        </a:rPr>
                        <a:t>Акты предоставления социальных услуг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2800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800" dirty="0" smtClean="0">
                          <a:latin typeface="Segoe Script" pitchFamily="34" charset="0"/>
                          <a:ea typeface="Times New Roman"/>
                        </a:rPr>
                        <a:t>838 </a:t>
                      </a:r>
                      <a:endParaRPr lang="ru-RU" sz="2800" dirty="0">
                        <a:latin typeface="Segoe Script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endParaRPr lang="ru-RU" sz="2800" dirty="0" smtClean="0">
                        <a:latin typeface="Segoe Script" pitchFamily="34" charset="0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171700" algn="l"/>
                        </a:tabLst>
                      </a:pPr>
                      <a:r>
                        <a:rPr lang="ru-RU" sz="2800" dirty="0" smtClean="0">
                          <a:latin typeface="Segoe Script" pitchFamily="34" charset="0"/>
                          <a:ea typeface="Times New Roman"/>
                        </a:rPr>
                        <a:t>1 </a:t>
                      </a:r>
                      <a:r>
                        <a:rPr lang="ru-RU" sz="2800" dirty="0">
                          <a:latin typeface="Segoe Script" pitchFamily="34" charset="0"/>
                          <a:ea typeface="Times New Roman"/>
                        </a:rPr>
                        <a:t>022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79512" y="4221088"/>
            <a:ext cx="87849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+mj-lt"/>
              </a:rPr>
              <a:t>Всего консультативным отделением оказано -  2 038 услуг</a:t>
            </a:r>
          </a:p>
          <a:p>
            <a:r>
              <a:rPr lang="ru-RU" sz="2400" b="1" dirty="0" smtClean="0">
                <a:latin typeface="+mj-lt"/>
              </a:rPr>
              <a:t>Обслужено – 773 человека.</a:t>
            </a:r>
          </a:p>
          <a:p>
            <a:endParaRPr lang="ru-RU" sz="2400" b="1" dirty="0" smtClean="0">
              <a:latin typeface="+mj-lt"/>
            </a:endParaRPr>
          </a:p>
          <a:p>
            <a:endParaRPr lang="ru-RU" sz="2400" b="1" dirty="0" smtClean="0">
              <a:latin typeface="+mj-lt"/>
            </a:endParaRPr>
          </a:p>
          <a:p>
            <a:pPr algn="ctr"/>
            <a:r>
              <a:rPr lang="ru-RU" sz="2400" b="1" dirty="0" smtClean="0">
                <a:latin typeface="+mj-lt"/>
              </a:rPr>
              <a:t>Государственное задание за 2021 год перевыполнено</a:t>
            </a:r>
            <a:r>
              <a:rPr lang="ru-RU" sz="2400" dirty="0" smtClean="0">
                <a:latin typeface="+mj-lt"/>
              </a:rPr>
              <a:t>.</a:t>
            </a:r>
            <a:endParaRPr lang="ru-RU" sz="2400" dirty="0">
              <a:latin typeface="+mj-lt"/>
            </a:endParaRPr>
          </a:p>
        </p:txBody>
      </p:sp>
      <p:pic>
        <p:nvPicPr>
          <p:cNvPr id="6" name="Рисунок 5" descr="Стендап Прозрачный гифка - Стендап Прозрачный 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140968"/>
            <a:ext cx="1800200" cy="836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страница-тетради-grunge-старая-6268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899592" y="2060848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Социально-реабилитационное отделение</a:t>
            </a:r>
            <a:endParaRPr lang="ru-RU" sz="4000" dirty="0" smtClean="0">
              <a:latin typeface="Segoe Script" pitchFamily="34" charset="0"/>
              <a:cs typeface="Arial" pitchFamily="34" charset="0"/>
            </a:endParaRPr>
          </a:p>
        </p:txBody>
      </p:sp>
      <p:pic>
        <p:nvPicPr>
          <p:cNvPr id="4" name="Picture 2" descr="https://kurspresent.ru/assets/images/resources/243/stick-figures-help-walker-500-clr-6119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71600" y="3284984"/>
            <a:ext cx="2382247" cy="3970412"/>
          </a:xfrm>
          <a:prstGeom prst="rect">
            <a:avLst/>
          </a:prstGeom>
          <a:noFill/>
        </p:spPr>
      </p:pic>
      <p:pic>
        <p:nvPicPr>
          <p:cNvPr id="18438" name="Picture 6" descr="Физической Реабилитации. 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932040" y="3356992"/>
            <a:ext cx="3333750" cy="2962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43608" y="4437112"/>
          <a:ext cx="6528047" cy="2313432"/>
        </p:xfrm>
        <a:graphic>
          <a:graphicData uri="http://schemas.openxmlformats.org/drawingml/2006/table">
            <a:tbl>
              <a:tblPr/>
              <a:tblGrid>
                <a:gridCol w="5402846"/>
                <a:gridCol w="1125201"/>
              </a:tblGrid>
              <a:tr h="30849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Количество реабилитационных услуг, оказанных 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при проведении занятий и мероприятий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7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Социально-бытовые услуги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18774</a:t>
                      </a:r>
                      <a:endParaRPr lang="ru-RU" sz="120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47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Социально-медицинские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7214</a:t>
                      </a:r>
                      <a:endParaRPr lang="ru-RU" sz="120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47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Социально-психологические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922</a:t>
                      </a:r>
                      <a:endParaRPr lang="ru-RU" sz="120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47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Социально-педагогические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1575</a:t>
                      </a:r>
                      <a:endParaRPr lang="ru-RU" sz="120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47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Социально-трудовые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434</a:t>
                      </a:r>
                      <a:endParaRPr lang="ru-RU" sz="120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47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Социально-правовые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179</a:t>
                      </a:r>
                      <a:endParaRPr lang="ru-RU" sz="120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85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Услуги оказываемые в целях повышения коммуникативного потенциала получателей социальных услуг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422</a:t>
                      </a:r>
                      <a:endParaRPr lang="ru-RU" sz="120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47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ИТОГО: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29520</a:t>
                      </a:r>
                      <a:endParaRPr lang="ru-RU" sz="1200" dirty="0">
                        <a:latin typeface="+mj-lt"/>
                        <a:ea typeface="Times New Roman"/>
                      </a:endParaRPr>
                    </a:p>
                  </a:txBody>
                  <a:tcPr marL="67789" marR="677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0" y="0"/>
            <a:ext cx="9171287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СОЦИАЛЬНО-РЕАБИЛИТАЦИОННОЕ ОТДЕЛЕНИЕ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1.Количество заключённых договоров  на социальные услуги –  225;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2. Количество  заключённых договоров на оказание дополнительных услуг – 153;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3.Количество клиентов, прошедших реабилитацию  в Центре – 225 человек (из них инвалидов 94чел.).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3.Колличество курсов – 22,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4.Количество проведенных заседаний экспертно-реабилитационной  комиссии–  22,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5.Мероприятия социальной реабилитации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Психологические занятия посетили – 162  человек;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Занятия  по формированию здорового  образа жизни,  адаптивной физкультуре посетили и лечебной физкультуре  – 225 человек;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Консультативные услуги фельдшера – 225человек;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Медицинские процедуры получили – 223  человека;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Занятия и  мастер-классы в творческой мастерской  гипса и бумаги посетили – 225 человек;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Занятия и  мастер-классы  в творческой мастерской  шерсти и швейного дела – 202 человек;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Консультативные услуги специалиста по социальной работе  – 225 человек;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Услуги по бытовому обслуживанию (питанию и проживанию) – 225 человек.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6.Культурные  мероприятия. </a:t>
            </a:r>
            <a:endParaRPr lang="ru-RU" sz="7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+mj-lt"/>
                <a:ea typeface="Times New Roman" pitchFamily="18" charset="0"/>
                <a:cs typeface="Arial" pitchFamily="34" charset="0"/>
              </a:rPr>
              <a:t>13.01.2021г. Ознакомительное  мероприятие «Будем знакомы». Экскурсия по отделению. Беседа по профилактике </a:t>
            </a:r>
            <a:r>
              <a:rPr lang="en-US" sz="1400" dirty="0" smtClean="0">
                <a:latin typeface="+mj-lt"/>
                <a:ea typeface="Times New Roman" pitchFamily="18" charset="0"/>
                <a:cs typeface="Arial" pitchFamily="34" charset="0"/>
              </a:rPr>
              <a:t>COVID</a:t>
            </a:r>
            <a:r>
              <a:rPr lang="ru-RU" sz="1400" dirty="0" smtClean="0">
                <a:latin typeface="+mj-lt"/>
                <a:ea typeface="Times New Roman" pitchFamily="18" charset="0"/>
                <a:cs typeface="Arial" pitchFamily="34" charset="0"/>
              </a:rPr>
              <a:t>-2019.</a:t>
            </a:r>
            <a:endParaRPr lang="ru-RU" sz="1400" dirty="0" smtClean="0"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07504" y="143648"/>
          <a:ext cx="8928992" cy="667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4464496"/>
              </a:tblGrid>
              <a:tr h="6597720">
                <a:tc>
                  <a:txBody>
                    <a:bodyPr/>
                    <a:lstStyle/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14.01.2021Праздничное мероприятие  «С Новым годом, с новым счастьем!»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15.01.2021Мероприятие по формированию здорового образа жизни «Профилактика остеохондроза»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15.01.2021Экскурсия «Окрестности п.Лебяжье»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18.01.2021Мероприятие по формированию здорового образа жизни «Основы правильного питания»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19.01.2021Поэтическая гостиная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20.01.2021Музыкальная гостиная «Музыка в моей душе» 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21.01.2021Творческий мастер-класс «Изготовление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эко-бумаги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22.01.2021Творческий мастер-класс «Живые картины»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22.02.2021Развлекательная программа «Короли пародии»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25.01.2021 «Турнир по адаптивным играм»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26.01.2021Заключительное мероприятие «До новых встреч!»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27.01.2021 Экскурсия по отделению. Беседа по профилактике 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COVID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-2019.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27.01.2021Мастер-класс «Адаптивные игры», «Уличные тренажеры»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28.01.2021Творческий мастер-класс «Изготовление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эко-бумаги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29.01.2021Творческий мастер-класс «Плетение из бумажной лозы»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29.01.2021Экскурсия «Окрестности п.Лебяжье»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11.02.2021 Экскурсия по отделению. Беседа по профилактике 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COVID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-2019.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12.02.2021Мастер-класс «Адаптивные игры», «Уличные тренажеры»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12.02.2021Экскурсия «Окрестности п.Лебяжье»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12.02.2021г. Проведение профилактической беседы по профилактике вирусных заболеваний и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вакцино-профилактике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с сотрудниками отделения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15.02.2021 Мастер-класс «Плетение из бумажной лозы»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16.02.2021Музыкальная гостиная «Музыка в моей душе»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17.02.2021Лекционное занятие «Основы здорового питания»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18.02.2021Мастер-класс по изготовлению оберега «Куколка на здоровье»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19.02.2021Тренинговое занятие «Я уверен в себе!»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19.02.2021Лекционное занятие «Профилактика остеохондроза»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24.02.2021Заключительное мероприятие «До новых встреч!»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26.02.2021Экскурсия по отделению. Беседа по профилактике 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COVID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-2019.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26.02.2021Ознакомительное мероприятие «Будем знакомы !»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26.02.2021Мастер-класс «Адаптивные и настольные игры»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26.02.2021Развлекательное мероприятие «Короли пародии»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01.03.2021 Поэтическая гостиная.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02.03.2021Мастер-класс «Уличные тренажеры»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03.03.2021Мастер-класс «Плетение из бумажной лозы»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04.03.2021Мастер-класс «Сказочная страна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Эбру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05.03.2021Тренинговое занятие «Учимся расслабляться»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05.03.2021Музыкальная гостиная «Мастера вокала»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09.03.2021Праздничный концерт к 8 марта «Весеннее настроение»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09.03.2021Лекционное занятие «Профилактика остеохондроза»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10.03.2021Лекционное занятие «Основы здорового питания»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11.03.2021Заключительное мероприятие «До скорых встреч!»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16.03.2021Экскурсия по отделению. Беседа по профилактике 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COVID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-2019.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16.03.2021Ознакомительное  мероприятие «Будем знакомы». 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17.03.2021Мастер-класс «Адаптивные игры», «Уличные тренажеры»</a:t>
                      </a:r>
                    </a:p>
                    <a:p>
                      <a:pPr algn="just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+mn-lt"/>
                        </a:rPr>
                        <a:t>18.03.2021Поэтическая гостиная.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19.03.2021Музыкальная гостиная «Музыка в моей душе»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19.03.2021Развлекательно-игровая программа «Короли пародии»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22.03.2021 Лекционное занятие «Основы здорового питания»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23.03.2021Мастер-класс «Плетение из бумажной лозы»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24.03.2021Лекционное занятие «Профилактика остеохондроза»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25.03.2021Мастер-класс «Живая картина»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26.03.2021Турнир по адаптивным и настольным играм.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26.03.2021Музыкальная гостиная «Мастера вокала»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29.03.2021Заключительное мероприятие «До новых встреч!». Выставка работ прикладного творчества клиентов.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01.04.2021г. Ознакомительное  мероприятие «Будем знакомы». Экскурсия по отделению. Беседа по профилактике 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</a:rPr>
                        <a:t>COVID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-2019.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02.04.2021Мастер - класс  «Адаптивные игры»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05.04.2021Мероприятие по формированию здорового образа жизни «Профилактика остеохондроза»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06.04.2021 Экскурсия «Окрестности п.Лебяжье»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07.04.2021 Творческий мастер-класс «Изготовление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</a:rPr>
                        <a:t>эко-бумаги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08.04.2021 Поэтическая гостиная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09.04.2021Развлекательная программа «Короли пародии»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12.04.2021 Мероприятие по формированию здорового образа жизни «Основы правильного питания»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13.04.2021 Музыкальная гостиная «Музыка в моей душе» 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14.04.2021 Заключительное мероприятие «До новых встреч!»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16.04.2021 Экскурсия по отделению. Беседа по профилактике 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</a:rPr>
                        <a:t>COVID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-2019.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19.04.2021 Мастер-класс «Адаптивные игры», «Уличные тренажеры»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20.04.2021Творческий мастер-класс «Живые картины»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Рисунок 8" descr="C:\Users\Margo\Desktop\PHOTO-2020-11-30-14-09-1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861048"/>
            <a:ext cx="1152128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Margo\Desktop\DSC_637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5085184"/>
            <a:ext cx="2160240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Margo\Desktop\2021-03-29 13.34.4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789040"/>
            <a:ext cx="2088232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Margo\Desktop\PHOTO-2021-03-07-14-11-3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5157192"/>
            <a:ext cx="2160240" cy="1601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504" y="188640"/>
          <a:ext cx="8928992" cy="648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4464496"/>
              </a:tblGrid>
              <a:tr h="6480720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18.06.2021 Мастер-класс «Адаптивные игры», «Уличные тренажеры»</a:t>
                      </a:r>
                    </a:p>
                    <a:p>
                      <a:r>
                        <a:rPr lang="ru-RU" sz="900" dirty="0" err="1" smtClean="0">
                          <a:solidFill>
                            <a:schemeClr val="tx1"/>
                          </a:solidFill>
                        </a:rPr>
                        <a:t>Тренинговое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 занятие «Учимся расслабляться»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19.06.2021 Развлекательное мероприятие «Короли пародии»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21.06.2021 Развлекательное мероприятие «Крокодил»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23.06.2021 Музыкальная гостиная «Мастера вокала»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22.06.2021 Поэтическая гостиная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23.06.2021 Лекционное занятие «Профилактика остеохондроза»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24.06.2021 Мастер-класс «Плетение из бумажной лозы»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25.06.2021 Музыкальная гостиная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28.06.2021  Мастер-класс «Живая картина»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29.06.2021 Лекционное занятие «Основы здорового питания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02.07.2021г. Ознакомительное  мероприятие «Будем знакомы». Экскурсия по отделению. Беседа по профилактике 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</a:rPr>
                        <a:t>COVID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-2019.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03.07.2021 Экскурсия «Окрестности п. Лебяжье»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05.07.2021 Поэтическая гостиная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06.07. 2021Творческий мастер-класс « Сказочная страна –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</a:rPr>
                        <a:t>Эбру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».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08.07.2021Мастер - класс  «Адаптивные игры»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09.07.2021Мероприятие по формированию здорового образа жизни «Профилактика остеохондроза»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10.07.2021 Развлекательное мероприятие « Короли пародии»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12.07.2021 Творческий мастер-класс «Изготовление эко- бумаги»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13.07.2021 Поэтическая гостиная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14.07.2021 Лекционное занятие «Основы здорового питания»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15.07.2021 Заключительное мероприятие «До новых встреч!»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06.08.2021 Экскурсия по отделению. Беседа по профилактике </a:t>
                      </a:r>
                      <a:r>
                        <a:rPr lang="en-US" sz="900" dirty="0" smtClean="0">
                          <a:solidFill>
                            <a:schemeClr val="tx1"/>
                          </a:solidFill>
                        </a:rPr>
                        <a:t>COVID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-2019.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07.08.2021Развлекательная программа «Короли пародии»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09.08.2021 Мероприятие по формированию здорового образа жизни «Основы правильного питания»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10.08.2021 Мастер-класс «Адаптивные игры», «Уличные тренажеры»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11.08.2021 Музыкальная гостиная «Музыка в моей душе» 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12.08.2021Творческий мастер-класс «Живые картины»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13.08.2021 Музыкальная гостиная «Музыка в моей душе»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14.08.2021Развлекательная программа «Короли пародии»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</a:rPr>
                        <a:t>16.08.2021Творческий мастер-класс «Плетение из бумажной лозы»</a:t>
                      </a:r>
                    </a:p>
                    <a:p>
                      <a:endParaRPr lang="ru-RU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9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07504" y="116632"/>
            <a:ext cx="4176464" cy="7386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00" dirty="0" smtClean="0">
                <a:latin typeface="+mj-lt"/>
              </a:rPr>
              <a:t>21.04.2021Развлекательная программа «Короли пародии»</a:t>
            </a:r>
          </a:p>
          <a:p>
            <a:r>
              <a:rPr lang="ru-RU" sz="900" dirty="0" smtClean="0">
                <a:latin typeface="+mj-lt"/>
              </a:rPr>
              <a:t>22.04.2021Творческий мастер-класс «Плетение из бумажной лозы»</a:t>
            </a:r>
          </a:p>
          <a:p>
            <a:r>
              <a:rPr lang="ru-RU" sz="900" dirty="0" smtClean="0">
                <a:latin typeface="+mj-lt"/>
              </a:rPr>
              <a:t>23.04.2021Творческий мастер-класс «Изготовление эко- бумаги»</a:t>
            </a:r>
          </a:p>
          <a:p>
            <a:r>
              <a:rPr lang="ru-RU" sz="900" dirty="0" smtClean="0">
                <a:latin typeface="+mj-lt"/>
              </a:rPr>
              <a:t>26.04.2021 Экскурсия «Окрестности п. Лебяжье»</a:t>
            </a:r>
          </a:p>
          <a:p>
            <a:r>
              <a:rPr lang="ru-RU" sz="900" dirty="0" smtClean="0">
                <a:latin typeface="+mj-lt"/>
              </a:rPr>
              <a:t>27.04.2021 Лекционное занятие «Основы здорового питания»</a:t>
            </a:r>
          </a:p>
          <a:p>
            <a:r>
              <a:rPr lang="ru-RU" sz="900" dirty="0" smtClean="0">
                <a:latin typeface="+mj-lt"/>
              </a:rPr>
              <a:t>28.04.2021 Музыкальная гостиная «Музыка в моей душе»</a:t>
            </a:r>
          </a:p>
          <a:p>
            <a:r>
              <a:rPr lang="ru-RU" sz="900" dirty="0" smtClean="0">
                <a:latin typeface="+mj-lt"/>
              </a:rPr>
              <a:t>29.04.2021 Заключительное мероприятие «До новых встреч!»</a:t>
            </a:r>
          </a:p>
          <a:p>
            <a:r>
              <a:rPr lang="ru-RU" sz="900" dirty="0" smtClean="0">
                <a:latin typeface="+mj-lt"/>
              </a:rPr>
              <a:t>05.05.2021 Ознакомительное  мероприятие «Будем знакомы».</a:t>
            </a:r>
          </a:p>
          <a:p>
            <a:r>
              <a:rPr lang="ru-RU" sz="900" dirty="0" smtClean="0">
                <a:latin typeface="+mj-lt"/>
              </a:rPr>
              <a:t> Экскурсия по отделению. Беседа по профилактике </a:t>
            </a:r>
            <a:r>
              <a:rPr lang="en-US" sz="900" dirty="0" smtClean="0">
                <a:latin typeface="+mj-lt"/>
              </a:rPr>
              <a:t>COVID</a:t>
            </a:r>
            <a:r>
              <a:rPr lang="ru-RU" sz="900" dirty="0" smtClean="0">
                <a:latin typeface="+mj-lt"/>
              </a:rPr>
              <a:t>-2019.</a:t>
            </a:r>
          </a:p>
          <a:p>
            <a:r>
              <a:rPr lang="ru-RU" sz="900" dirty="0" smtClean="0">
                <a:latin typeface="+mj-lt"/>
              </a:rPr>
              <a:t>06.05.2021 «Мастер-класс «Адаптивные игры»</a:t>
            </a:r>
          </a:p>
          <a:p>
            <a:r>
              <a:rPr lang="ru-RU" sz="900" dirty="0" smtClean="0">
                <a:latin typeface="+mj-lt"/>
              </a:rPr>
              <a:t>07.05.2021 Мастер класс «Изготовление цветов из гофрированной бумаги</a:t>
            </a:r>
          </a:p>
          <a:p>
            <a:r>
              <a:rPr lang="ru-RU" sz="900" dirty="0" smtClean="0">
                <a:latin typeface="+mj-lt"/>
              </a:rPr>
              <a:t>08.05.2021 Мероприятие посвященное Дню Победы «Война. Победа, Память»</a:t>
            </a:r>
          </a:p>
          <a:p>
            <a:r>
              <a:rPr lang="ru-RU" sz="900" dirty="0" smtClean="0">
                <a:latin typeface="+mj-lt"/>
              </a:rPr>
              <a:t>10.05.2021 Развлекательная программа «Короли пародии»</a:t>
            </a:r>
          </a:p>
          <a:p>
            <a:r>
              <a:rPr lang="ru-RU" sz="900" dirty="0" smtClean="0">
                <a:latin typeface="+mj-lt"/>
              </a:rPr>
              <a:t>12.05.2021  Мероприятие по формированию здорового образа жизни</a:t>
            </a:r>
          </a:p>
          <a:p>
            <a:r>
              <a:rPr lang="ru-RU" sz="900" dirty="0" smtClean="0">
                <a:latin typeface="+mj-lt"/>
              </a:rPr>
              <a:t> «Основы правильного питания»</a:t>
            </a:r>
          </a:p>
          <a:p>
            <a:r>
              <a:rPr lang="ru-RU" sz="900" dirty="0" smtClean="0">
                <a:latin typeface="+mj-lt"/>
              </a:rPr>
              <a:t>13.05.2021.Творческий мастер-класс «Изготовление </a:t>
            </a:r>
            <a:r>
              <a:rPr lang="ru-RU" sz="900" dirty="0" err="1" smtClean="0">
                <a:latin typeface="+mj-lt"/>
              </a:rPr>
              <a:t>эко-бумаги</a:t>
            </a:r>
            <a:r>
              <a:rPr lang="ru-RU" sz="900" dirty="0" smtClean="0">
                <a:latin typeface="+mj-lt"/>
              </a:rPr>
              <a:t>»</a:t>
            </a:r>
          </a:p>
          <a:p>
            <a:r>
              <a:rPr lang="ru-RU" sz="900" dirty="0" smtClean="0">
                <a:latin typeface="+mj-lt"/>
              </a:rPr>
              <a:t>14.05.2021 Выступление  театральной студии «Скарабей»</a:t>
            </a:r>
          </a:p>
          <a:p>
            <a:r>
              <a:rPr lang="ru-RU" sz="900" dirty="0" smtClean="0">
                <a:latin typeface="+mj-lt"/>
              </a:rPr>
              <a:t>17.05.2021 Лекционное занятие «Профилактика остеохондроза»</a:t>
            </a:r>
          </a:p>
          <a:p>
            <a:r>
              <a:rPr lang="ru-RU" sz="900" dirty="0" smtClean="0">
                <a:latin typeface="+mj-lt"/>
              </a:rPr>
              <a:t>18.05.2021 Заключительное мероприятие «До новых встреч!»</a:t>
            </a:r>
          </a:p>
          <a:p>
            <a:r>
              <a:rPr lang="ru-RU" sz="900" dirty="0" smtClean="0">
                <a:latin typeface="+mj-lt"/>
              </a:rPr>
              <a:t>20.05.2021  Ознакомительное  мероприятие «Будем знакомы». </a:t>
            </a:r>
          </a:p>
          <a:p>
            <a:r>
              <a:rPr lang="ru-RU" sz="900" dirty="0" smtClean="0">
                <a:latin typeface="+mj-lt"/>
              </a:rPr>
              <a:t>Экскурсия по отделению. Беседа по профилактике </a:t>
            </a:r>
            <a:r>
              <a:rPr lang="en-US" sz="900" dirty="0" smtClean="0">
                <a:latin typeface="+mj-lt"/>
              </a:rPr>
              <a:t>COVID</a:t>
            </a:r>
            <a:r>
              <a:rPr lang="ru-RU" sz="900" dirty="0" smtClean="0">
                <a:latin typeface="+mj-lt"/>
              </a:rPr>
              <a:t>-2019.</a:t>
            </a:r>
          </a:p>
          <a:p>
            <a:r>
              <a:rPr lang="ru-RU" sz="900" dirty="0" smtClean="0">
                <a:latin typeface="+mj-lt"/>
              </a:rPr>
              <a:t>21.05.2021 Мастер-класс «Адаптивные игры», «Уличные тренажеры»</a:t>
            </a:r>
          </a:p>
          <a:p>
            <a:r>
              <a:rPr lang="ru-RU" sz="900" dirty="0" smtClean="0">
                <a:latin typeface="+mj-lt"/>
              </a:rPr>
              <a:t>22.05.2021 Экскурсия «Окрестности п. Лебяжье»</a:t>
            </a:r>
          </a:p>
          <a:p>
            <a:r>
              <a:rPr lang="ru-RU" sz="900" dirty="0" smtClean="0">
                <a:latin typeface="+mj-lt"/>
              </a:rPr>
              <a:t>24.05.2021 Мастер-класс «Плетение из бумажной лозы»</a:t>
            </a:r>
          </a:p>
          <a:p>
            <a:r>
              <a:rPr lang="ru-RU" sz="900" dirty="0" smtClean="0">
                <a:latin typeface="+mj-lt"/>
              </a:rPr>
              <a:t>25.05.2021Музыкальная гостиная «Музыка в моей душе»</a:t>
            </a:r>
          </a:p>
          <a:p>
            <a:r>
              <a:rPr lang="ru-RU" sz="900" dirty="0" smtClean="0">
                <a:latin typeface="+mj-lt"/>
              </a:rPr>
              <a:t>26.05.2021Лекционное занятие «Основы здорового питания»</a:t>
            </a:r>
          </a:p>
          <a:p>
            <a:r>
              <a:rPr lang="ru-RU" sz="900" dirty="0" smtClean="0">
                <a:latin typeface="+mj-lt"/>
              </a:rPr>
              <a:t>27.05.2021М Поэтическая гостиная</a:t>
            </a:r>
          </a:p>
          <a:p>
            <a:r>
              <a:rPr lang="ru-RU" sz="900" dirty="0" smtClean="0">
                <a:latin typeface="+mj-lt"/>
              </a:rPr>
              <a:t>28.05.2021 Музыкальная гостиная «Музыка в  моей душе» </a:t>
            </a:r>
          </a:p>
          <a:p>
            <a:r>
              <a:rPr lang="ru-RU" sz="900" dirty="0" smtClean="0">
                <a:latin typeface="+mj-lt"/>
              </a:rPr>
              <a:t>29.05.2021Развлекательное мероприятие «Мастера вокала»</a:t>
            </a:r>
          </a:p>
          <a:p>
            <a:r>
              <a:rPr lang="ru-RU" sz="900" dirty="0" smtClean="0">
                <a:latin typeface="+mj-lt"/>
              </a:rPr>
              <a:t>31.05.2021Лекционное занятие «Основы питания»</a:t>
            </a:r>
          </a:p>
          <a:p>
            <a:r>
              <a:rPr lang="ru-RU" sz="900" dirty="0" smtClean="0">
                <a:latin typeface="+mj-lt"/>
              </a:rPr>
              <a:t>01.06.2021 Турнир по Адаптивным играм</a:t>
            </a:r>
          </a:p>
          <a:p>
            <a:r>
              <a:rPr lang="ru-RU" sz="900" dirty="0" smtClean="0">
                <a:latin typeface="+mj-lt"/>
              </a:rPr>
              <a:t>02.06.2021Заключительное мероприятие «До новых встреч!»</a:t>
            </a:r>
          </a:p>
          <a:p>
            <a:r>
              <a:rPr lang="ru-RU" sz="900" dirty="0" smtClean="0">
                <a:latin typeface="+mj-lt"/>
              </a:rPr>
              <a:t>03.06.2021  Ознакомительное  мероприятие «Будем знакомы». </a:t>
            </a:r>
          </a:p>
          <a:p>
            <a:r>
              <a:rPr lang="ru-RU" sz="900" dirty="0" smtClean="0">
                <a:latin typeface="+mj-lt"/>
              </a:rPr>
              <a:t>Экскурсия по отделению. Беседа по профилактике </a:t>
            </a:r>
            <a:r>
              <a:rPr lang="en-US" sz="900" dirty="0" smtClean="0">
                <a:latin typeface="+mj-lt"/>
              </a:rPr>
              <a:t>COVID</a:t>
            </a:r>
            <a:r>
              <a:rPr lang="ru-RU" sz="900" dirty="0" smtClean="0">
                <a:latin typeface="+mj-lt"/>
              </a:rPr>
              <a:t>-2019.</a:t>
            </a:r>
          </a:p>
          <a:p>
            <a:r>
              <a:rPr lang="ru-RU" sz="900" dirty="0" smtClean="0">
                <a:latin typeface="+mj-lt"/>
              </a:rPr>
              <a:t>04.06.2021 Мастер-класс «Адаптивные игры», «Уличные тренажеры»</a:t>
            </a:r>
          </a:p>
          <a:p>
            <a:r>
              <a:rPr lang="ru-RU" sz="900" dirty="0" smtClean="0">
                <a:latin typeface="+mj-lt"/>
              </a:rPr>
              <a:t>05.06.2021Развлекательное мероприятие «Короли пародии»</a:t>
            </a:r>
          </a:p>
          <a:p>
            <a:r>
              <a:rPr lang="ru-RU" sz="900" dirty="0" smtClean="0">
                <a:latin typeface="+mj-lt"/>
              </a:rPr>
              <a:t>07.06..2021 Поэтическая гостиная.</a:t>
            </a:r>
          </a:p>
          <a:p>
            <a:r>
              <a:rPr lang="ru-RU" sz="900" dirty="0" smtClean="0">
                <a:latin typeface="+mj-lt"/>
              </a:rPr>
              <a:t>08.06.2021 Мастер-класс «Сказочная страна </a:t>
            </a:r>
            <a:r>
              <a:rPr lang="ru-RU" sz="900" dirty="0" err="1" smtClean="0">
                <a:latin typeface="+mj-lt"/>
              </a:rPr>
              <a:t>Эбру</a:t>
            </a:r>
            <a:r>
              <a:rPr lang="ru-RU" sz="900" dirty="0" smtClean="0">
                <a:latin typeface="+mj-lt"/>
              </a:rPr>
              <a:t>»</a:t>
            </a:r>
          </a:p>
          <a:p>
            <a:r>
              <a:rPr lang="ru-RU" sz="900" dirty="0" smtClean="0">
                <a:latin typeface="+mj-lt"/>
              </a:rPr>
              <a:t>09.06.2021 Турнир по адаптивным и настольным играм.</a:t>
            </a:r>
          </a:p>
          <a:p>
            <a:r>
              <a:rPr lang="ru-RU" sz="900" dirty="0" smtClean="0">
                <a:latin typeface="+mj-lt"/>
              </a:rPr>
              <a:t>10.06.2021 Лекционное занятие «Профилактика остеохондроза»</a:t>
            </a:r>
          </a:p>
          <a:p>
            <a:r>
              <a:rPr lang="ru-RU" sz="900" dirty="0" smtClean="0">
                <a:latin typeface="+mj-lt"/>
              </a:rPr>
              <a:t>11.06.2021 Лекционное занятие «Основы здорового питания»</a:t>
            </a:r>
          </a:p>
          <a:p>
            <a:r>
              <a:rPr lang="ru-RU" sz="900" dirty="0" smtClean="0">
                <a:latin typeface="+mj-lt"/>
              </a:rPr>
              <a:t>12.06.2021 Музыкальная гостиная «Мастера вокала»</a:t>
            </a:r>
          </a:p>
          <a:p>
            <a:r>
              <a:rPr lang="ru-RU" sz="900" dirty="0" smtClean="0">
                <a:latin typeface="+mj-lt"/>
              </a:rPr>
              <a:t>14.06.2021  Мастер-класс «Плетение из бумажной лозы»</a:t>
            </a:r>
          </a:p>
          <a:p>
            <a:r>
              <a:rPr lang="ru-RU" sz="900" dirty="0" smtClean="0">
                <a:latin typeface="+mj-lt"/>
              </a:rPr>
              <a:t>15.06.2021 Мастер-класс «Живая картина»</a:t>
            </a:r>
          </a:p>
          <a:p>
            <a:r>
              <a:rPr lang="ru-RU" sz="900" dirty="0" smtClean="0">
                <a:latin typeface="+mj-lt"/>
              </a:rPr>
              <a:t>16.06.2021 Заключительное мероприятие «До новых встреч!»</a:t>
            </a:r>
          </a:p>
          <a:p>
            <a:r>
              <a:rPr lang="ru-RU" sz="900" dirty="0" smtClean="0"/>
              <a:t>17.06.2021 Ознакомительное  мероприятие «Будем знакомы». Экскурсия по отделению. Беседа по профилактике </a:t>
            </a:r>
            <a:r>
              <a:rPr lang="en-US" sz="900" dirty="0" smtClean="0"/>
              <a:t>COVID</a:t>
            </a:r>
            <a:r>
              <a:rPr lang="ru-RU" sz="900" dirty="0" smtClean="0"/>
              <a:t>-2019.</a:t>
            </a:r>
          </a:p>
          <a:p>
            <a:endParaRPr lang="ru-RU" sz="900" dirty="0" smtClean="0">
              <a:latin typeface="+mj-lt"/>
            </a:endParaRPr>
          </a:p>
          <a:p>
            <a:endParaRPr lang="ru-RU" sz="900" dirty="0" smtClean="0">
              <a:latin typeface="+mj-lt"/>
            </a:endParaRPr>
          </a:p>
          <a:p>
            <a:endParaRPr lang="ru-RU" sz="900" dirty="0" smtClean="0">
              <a:latin typeface="+mj-lt"/>
            </a:endParaRPr>
          </a:p>
          <a:p>
            <a:endParaRPr lang="ru-RU" sz="1100" dirty="0" smtClean="0"/>
          </a:p>
          <a:p>
            <a:endParaRPr lang="ru-RU" sz="1100" dirty="0"/>
          </a:p>
        </p:txBody>
      </p:sp>
      <p:pic>
        <p:nvPicPr>
          <p:cNvPr id="3" name="Рисунок 2" descr="C:\Users\Margo\AppData\Local\Microsoft\Windows\Temporary Internet Files\Content.Word\IMG_20210514_1348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941168"/>
            <a:ext cx="1728192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Margo\AppData\Local\Microsoft\Windows\Temporary Internet Files\Content.Word\IMG_20210625_13520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4941168"/>
            <a:ext cx="1728192" cy="936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Margo\AppData\Local\Microsoft\Windows\Temporary Internet Files\Content.Word\IMG_20210625_13563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5733256"/>
            <a:ext cx="1728192" cy="1008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Margo\AppData\Local\Microsoft\Windows\Temporary Internet Files\Content.Word\IMG_20210901_12295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5805264"/>
            <a:ext cx="1728192" cy="894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07504" y="116632"/>
          <a:ext cx="8928992" cy="6624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4464496"/>
              </a:tblGrid>
              <a:tr h="6624736">
                <a:tc>
                  <a:txBody>
                    <a:bodyPr/>
                    <a:lstStyle/>
                    <a:p>
                      <a:endParaRPr lang="ru-RU" sz="900" dirty="0">
                        <a:latin typeface="+mj-lt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13.10.2021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Развлекательное мероприятие  «День именинника»</a:t>
                      </a:r>
                      <a:endParaRPr kumimoji="0" lang="ru-RU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14.10.2020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Заключительное мероприятие «До скорых встреч!»</a:t>
                      </a:r>
                      <a:endParaRPr kumimoji="0" lang="ru-RU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19.10.2021 Ознакомительное  мероприятие «Будем знакомы». Экскурсия по отделению. Беседа по профилактике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COVID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-2019.</a:t>
                      </a:r>
                      <a:endParaRPr kumimoji="0" lang="ru-RU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20.21.10.2020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Развлекательная игровая программа «Счастливый случай»</a:t>
                      </a:r>
                      <a:endParaRPr kumimoji="0" lang="ru-RU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21.10.2020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Конкурс живописи  «Минуты творчества»</a:t>
                      </a:r>
                      <a:endParaRPr kumimoji="0" lang="ru-RU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22.10.2020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itchFamily="34" charset="0"/>
                          <a:cs typeface="Arial" pitchFamily="34" charset="0"/>
                        </a:rPr>
                        <a:t>Беседа о ЗОЖ. Мастер-класс «Адаптивные игры»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25.10.2021 Развлекательная игровая программа «Счастливый случай»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26.10.2021 Беседа «Основы здорового образа жизни»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27.10.2020 Культурно-музыкальное мероприятие «Ах, судьба, моя судьба!»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28.10.2021 Творческий мастер-класс «Сказочная страна </a:t>
                      </a:r>
                      <a:r>
                        <a:rPr lang="ru-RU" sz="9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Эбру</a:t>
                      </a:r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29.10.2021 Беседа «Профилактика остеохондроза»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30.10.2021 Турнир по Адаптивным играм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01.11.2021 Заключительное мероприятие «До скорых встреч!»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02.11.2021  Ознакомительное  мероприятие «Будем знакомы». Экскурсия по отделению. Беседа по профилактике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COVID</a:t>
                      </a:r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-2019. Мастер-класс «Адаптивные игры»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03.11.2021 Беседа «Основы здорового образа жизни». Мастер-класс «Профилактика остеохондроза»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04.11.2021  Экскурсия «Окрестности п. Лебяжье»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08.11.2021  Мастер – класс по изготовлению </a:t>
                      </a:r>
                      <a:r>
                        <a:rPr lang="ru-RU" sz="9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Эко-бумаги</a:t>
                      </a:r>
                      <a:endParaRPr lang="ru-RU" sz="900" b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09.11.2021  Культурное мероприятие «Поэтическая гостиная»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10.11.2021  Клуб «Хорошее настроение»  Развлекательное  мероприятие «На завалинке» 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11.11.2021 Мастер класс  «</a:t>
                      </a:r>
                      <a:r>
                        <a:rPr lang="ru-RU" sz="900" b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Ах,эти</a:t>
                      </a:r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пряники»</a:t>
                      </a:r>
                    </a:p>
                    <a:p>
                      <a:endParaRPr lang="ru-RU" sz="900" dirty="0">
                        <a:latin typeface="+mj-lt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0" y="0"/>
            <a:ext cx="4716016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/>
              <a:t>17.08.2021 Лекционное занятие «Основы здорового питания»</a:t>
            </a:r>
          </a:p>
          <a:p>
            <a:r>
              <a:rPr lang="ru-RU" sz="1000" dirty="0" smtClean="0"/>
              <a:t>18.08.2021 Экскурсия «Окрестности п. Лебяжье»</a:t>
            </a:r>
          </a:p>
          <a:p>
            <a:r>
              <a:rPr lang="ru-RU" sz="1000" dirty="0" smtClean="0"/>
              <a:t>19.08.2021 Заключительное мероприятие «До новых встреч!»</a:t>
            </a:r>
          </a:p>
          <a:p>
            <a:r>
              <a:rPr lang="ru-RU" sz="1000" dirty="0" smtClean="0"/>
              <a:t>20.08.2021 Экскурсия по отделению. Беседа по профилактике </a:t>
            </a:r>
            <a:r>
              <a:rPr lang="en-US" sz="1000" dirty="0" smtClean="0"/>
              <a:t>COVID</a:t>
            </a:r>
            <a:r>
              <a:rPr lang="ru-RU" sz="1000" dirty="0" smtClean="0"/>
              <a:t>-2019.</a:t>
            </a:r>
          </a:p>
          <a:p>
            <a:r>
              <a:rPr lang="ru-RU" sz="1000" dirty="0" smtClean="0"/>
              <a:t>21.08.2021Развлекательная программа «Короли пародии»</a:t>
            </a:r>
          </a:p>
          <a:p>
            <a:r>
              <a:rPr lang="ru-RU" sz="1000" dirty="0" smtClean="0"/>
              <a:t>23.08.2021 Мастер-класс «Адаптивные игры», «Уличные тренажеры»</a:t>
            </a:r>
          </a:p>
          <a:p>
            <a:r>
              <a:rPr lang="ru-RU" sz="1000" dirty="0" smtClean="0"/>
              <a:t>24.08.2021Творческий мастер-класс «Плетение из бумажной лозы»</a:t>
            </a:r>
          </a:p>
          <a:p>
            <a:r>
              <a:rPr lang="ru-RU" sz="1000" dirty="0" smtClean="0"/>
              <a:t>25.08.2021Творческий мастер-класс «Изготовление эко - бумаги»</a:t>
            </a:r>
          </a:p>
          <a:p>
            <a:r>
              <a:rPr lang="ru-RU" sz="1000" dirty="0" smtClean="0"/>
              <a:t>26.08.2021 Экскурсия «Окрестности п. Лебяжье»</a:t>
            </a:r>
          </a:p>
          <a:p>
            <a:r>
              <a:rPr lang="ru-RU" sz="1000" dirty="0" smtClean="0"/>
              <a:t>27.08.2021  Концертная программа </a:t>
            </a:r>
          </a:p>
          <a:p>
            <a:r>
              <a:rPr lang="ru-RU" sz="1000" dirty="0" smtClean="0"/>
              <a:t>Лекционное занятие «Основы здорового питания»</a:t>
            </a:r>
          </a:p>
          <a:p>
            <a:r>
              <a:rPr lang="ru-RU" sz="1000" dirty="0" smtClean="0"/>
              <a:t>30.08.2021 Музыкальная гостиная «Музыка в моей душе»</a:t>
            </a:r>
          </a:p>
          <a:p>
            <a:r>
              <a:rPr lang="ru-RU" sz="1000" dirty="0" smtClean="0"/>
              <a:t>31.08.2021 Лекционное занятие «Основы здорового питания»</a:t>
            </a:r>
          </a:p>
          <a:p>
            <a:r>
              <a:rPr lang="ru-RU" sz="1000" dirty="0" smtClean="0"/>
              <a:t>01.09.2021 Заключительное мероприятие «До новых встреч!»</a:t>
            </a:r>
          </a:p>
          <a:p>
            <a:r>
              <a:rPr lang="ru-RU" sz="1000" dirty="0" smtClean="0"/>
              <a:t>03.09.2021 Экскурсия по отделению. Беседа по профилактике </a:t>
            </a:r>
            <a:r>
              <a:rPr lang="en-US" sz="1000" dirty="0" smtClean="0"/>
              <a:t>COVID</a:t>
            </a:r>
            <a:r>
              <a:rPr lang="ru-RU" sz="1000" dirty="0" smtClean="0"/>
              <a:t>-2019.</a:t>
            </a:r>
          </a:p>
          <a:p>
            <a:r>
              <a:rPr lang="ru-RU" sz="1000" dirty="0" smtClean="0"/>
              <a:t>06.09.2021 «Мастер-класс «Адаптивные игры», «Уличные тренажеры».</a:t>
            </a:r>
          </a:p>
          <a:p>
            <a:r>
              <a:rPr lang="ru-RU" sz="1000" dirty="0" smtClean="0"/>
              <a:t>07.09.2021.Творческий мастер-класс «Изготовление эко- бумаги</a:t>
            </a:r>
          </a:p>
          <a:p>
            <a:r>
              <a:rPr lang="ru-RU" sz="1000" dirty="0" smtClean="0"/>
              <a:t>08.09.2021Творческий мастер-класс «Плетение из бумажной лозы»</a:t>
            </a:r>
          </a:p>
          <a:p>
            <a:r>
              <a:rPr lang="ru-RU" sz="1000" dirty="0" smtClean="0"/>
              <a:t>09.09.2021 Музыкальная программа</a:t>
            </a:r>
          </a:p>
          <a:p>
            <a:r>
              <a:rPr lang="ru-RU" sz="1000" dirty="0" smtClean="0"/>
              <a:t>10.09.2021  Занятие на память, внимание.</a:t>
            </a:r>
          </a:p>
          <a:p>
            <a:r>
              <a:rPr lang="ru-RU" sz="1000" dirty="0" smtClean="0"/>
              <a:t>13.09.2021  Концертная программа.</a:t>
            </a:r>
          </a:p>
          <a:p>
            <a:r>
              <a:rPr lang="ru-RU" sz="1000" dirty="0" smtClean="0"/>
              <a:t>14.09.2021   Мероприятие по формированию здорового образа жизни «Основы правильного питания»</a:t>
            </a:r>
          </a:p>
          <a:p>
            <a:r>
              <a:rPr lang="ru-RU" sz="1000" dirty="0" smtClean="0"/>
              <a:t>15.09.2021 Заключительное мероприятие «До новых встреч!»</a:t>
            </a:r>
          </a:p>
          <a:p>
            <a:r>
              <a:rPr lang="ru-RU" sz="1000" dirty="0" smtClean="0"/>
              <a:t>17.09.2021 Экскурсия по отделению. Беседа по профилактике </a:t>
            </a:r>
            <a:r>
              <a:rPr lang="en-US" sz="1000" dirty="0" smtClean="0"/>
              <a:t>COVID</a:t>
            </a:r>
            <a:r>
              <a:rPr lang="ru-RU" sz="1000" dirty="0" smtClean="0"/>
              <a:t>-2019.</a:t>
            </a:r>
          </a:p>
          <a:p>
            <a:r>
              <a:rPr lang="ru-RU" sz="1000" dirty="0" smtClean="0"/>
              <a:t>20.09.2021 «Мастер-класс «Адаптивные игры», «Уличные тренажеры».</a:t>
            </a:r>
          </a:p>
          <a:p>
            <a:r>
              <a:rPr lang="ru-RU" sz="1000" dirty="0" smtClean="0"/>
              <a:t>21.09.2021Творческий мастер-класс « Сказочная страна –</a:t>
            </a:r>
            <a:r>
              <a:rPr lang="ru-RU" sz="1000" dirty="0" err="1" smtClean="0"/>
              <a:t>Эбру</a:t>
            </a:r>
            <a:r>
              <a:rPr lang="ru-RU" sz="1000" dirty="0" smtClean="0"/>
              <a:t>».</a:t>
            </a:r>
          </a:p>
          <a:p>
            <a:r>
              <a:rPr lang="ru-RU" sz="1000" dirty="0" smtClean="0"/>
              <a:t>22.09.2021 Мероприятие по формированию здорового образа жизни «Основы правильного питания»</a:t>
            </a:r>
          </a:p>
          <a:p>
            <a:r>
              <a:rPr lang="ru-RU" sz="1000" dirty="0" smtClean="0"/>
              <a:t>23.09.2021Лекционное занятие «Профилактика остеохондроза»</a:t>
            </a:r>
          </a:p>
          <a:p>
            <a:r>
              <a:rPr lang="ru-RU" sz="1000" dirty="0" smtClean="0"/>
              <a:t>24.09.2021Музыкальная гостиная «Музыка в моей душе»</a:t>
            </a:r>
          </a:p>
          <a:p>
            <a:r>
              <a:rPr lang="ru-RU" sz="1000" dirty="0" smtClean="0"/>
              <a:t>25.09.2021Развлекательная программа «Короли пародии»</a:t>
            </a:r>
          </a:p>
          <a:p>
            <a:r>
              <a:rPr lang="ru-RU" sz="1000" dirty="0" smtClean="0"/>
              <a:t>27.09.2021 Занятие на память, внимание.</a:t>
            </a:r>
          </a:p>
          <a:p>
            <a:r>
              <a:rPr lang="ru-RU" sz="1000" dirty="0" smtClean="0"/>
              <a:t>29.09.2021 Концертная программа, посвященная  осени.</a:t>
            </a:r>
          </a:p>
          <a:p>
            <a:r>
              <a:rPr lang="ru-RU" sz="1000" dirty="0" smtClean="0"/>
              <a:t>30.09.2021 Заключительное мероприятие «До новых встреч!»</a:t>
            </a:r>
          </a:p>
          <a:p>
            <a:r>
              <a:rPr lang="ru-RU" sz="1000" dirty="0" smtClean="0"/>
              <a:t>1.10.2020г Ознакомительное  мероприятие «Будем знакомы». Экскурсия по отделению. Беседа по профилактике </a:t>
            </a:r>
            <a:r>
              <a:rPr lang="en-US" sz="1000" dirty="0" smtClean="0"/>
              <a:t>COVID</a:t>
            </a:r>
            <a:r>
              <a:rPr lang="ru-RU" sz="1000" dirty="0" smtClean="0"/>
              <a:t>-2019.</a:t>
            </a:r>
          </a:p>
          <a:p>
            <a:r>
              <a:rPr lang="ru-RU" sz="1000" dirty="0" smtClean="0"/>
              <a:t>01.10.2021г Проведение мероприятия, посвящённого Дню пенсионера.   </a:t>
            </a:r>
          </a:p>
          <a:p>
            <a:r>
              <a:rPr lang="ru-RU" sz="1000" dirty="0" smtClean="0"/>
              <a:t>05.10.2021 Беседа о ЗОЖ. Мастер-класс «Адаптивные игры»</a:t>
            </a:r>
          </a:p>
          <a:p>
            <a:r>
              <a:rPr lang="ru-RU" sz="1000" dirty="0" smtClean="0"/>
              <a:t>06.10.2021  Музыкальная гостиная «Музыка в моей душе»</a:t>
            </a:r>
          </a:p>
          <a:p>
            <a:r>
              <a:rPr lang="ru-RU" sz="1000" dirty="0" smtClean="0"/>
              <a:t>07.10.2021  Поэтическая гостиная.</a:t>
            </a:r>
          </a:p>
          <a:p>
            <a:r>
              <a:rPr lang="ru-RU" sz="1000" dirty="0" smtClean="0"/>
              <a:t>08.10.2021  Обзорная экскурсия г. Каменска-Уральского </a:t>
            </a:r>
          </a:p>
          <a:p>
            <a:r>
              <a:rPr lang="ru-RU" sz="1000" dirty="0" smtClean="0"/>
              <a:t>11.10.2021 Турнир по Адаптивным играм</a:t>
            </a:r>
            <a:r>
              <a:rPr lang="ru-RU" sz="1000" b="1" dirty="0" smtClean="0"/>
              <a:t> </a:t>
            </a:r>
            <a:endParaRPr lang="ru-RU" sz="1000" dirty="0" smtClean="0"/>
          </a:p>
          <a:p>
            <a:r>
              <a:rPr lang="ru-RU" sz="1000" dirty="0" smtClean="0"/>
              <a:t>12.10.2021  День караоке «А песня нам жить помогает»</a:t>
            </a:r>
          </a:p>
          <a:p>
            <a:endParaRPr lang="ru-RU" sz="1000" dirty="0" smtClean="0"/>
          </a:p>
          <a:p>
            <a:endParaRPr lang="ru-RU" sz="1000" dirty="0"/>
          </a:p>
        </p:txBody>
      </p:sp>
      <p:pic>
        <p:nvPicPr>
          <p:cNvPr id="3" name="Рисунок 2" descr="E:\DCIM\Camera\IMG_20210714_1403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573016"/>
            <a:ext cx="1584176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Margo\Desktop\Pictures\.thumbnails\3221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5229200"/>
            <a:ext cx="2376264" cy="1396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E:\DCIM\Camera\IMG_20211112_13412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3573016"/>
            <a:ext cx="1547745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Margo\Desktop\Pictures\.thumbnails\3642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5157192"/>
            <a:ext cx="1584176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512" y="260648"/>
          <a:ext cx="8784976" cy="648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648072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12.11.2021 Клуб «Это интересно» Игры в ассоциации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15.11.2021 Заключительное мероприятие «До скорых встреч!»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17.11.2021 Экскурсия по отделению. Беседа по профилактике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COVID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-2019.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Развлекательная программа «Давай друг другу говорить комплименты!»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18.11.2021Музыкальная гостиная «Музыка в моей душе»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19.11.2021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Развлекательная программа «Короли пародии»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22.11.2021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Поэтический клуб Творчество В. </a:t>
                      </a:r>
                      <a:r>
                        <a:rPr kumimoji="0" lang="ru-RU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Тушновой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« Желаю добра»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23.11.2021Мастер – класс по изготовлению </a:t>
                      </a:r>
                      <a:r>
                        <a:rPr kumimoji="0" lang="ru-RU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Эко-бумаги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24.11.2021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Беседа «Основы здорового образа жизни». Мастер-класс «Профилактика остеохондроза»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25.11.2021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Клуб «Хорошее настроение»  Танцевальная веранда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2911.2021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Показ </a:t>
                      </a:r>
                      <a:r>
                        <a:rPr kumimoji="0" lang="ru-RU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слайд-фильма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«</a:t>
                      </a:r>
                      <a:r>
                        <a:rPr kumimoji="0" lang="ru-RU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Антикоррупция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».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30.11.2021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Культурное мероприятие «До новых встреч!»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01.12.2021 Ознакомительное  мероприятие «Будем знакомы». Экскурсия по отделению. Беседа по профилактике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COVID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-2019. Мастер-классы «Адаптивные игры»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       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02.12.2021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Клуб «Здоровье» Мы за ЗОЖ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03.12.2021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Развлекательная программа «Короли пародии»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06.12.2021Беседа:  Основы здорового образа жизни: «Правильное питание»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7.12.2021 Клуб «Хорошее настроение» Развлекательная программа  «На завалинке».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08.12.2021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Музыкальная гостиная «Музыка в моей душе»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09.12.2021  Мастер-класс «Увлекательный мир творчества»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10.12.2021 Концертная программа совместно   ДК «</a:t>
                      </a:r>
                      <a:r>
                        <a:rPr kumimoji="0" lang="ru-RU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Мартюш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»  ко дню инвалида «Мы вместе»</a:t>
                      </a:r>
                    </a:p>
                    <a:p>
                      <a:pPr algn="just"/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13.12.2021 Турнир по Адаптивным играм </a:t>
                      </a:r>
                    </a:p>
                    <a:p>
                      <a:pPr algn="just"/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14.12.2021 Культурное мероприятие «До новых встреч!»</a:t>
                      </a:r>
                    </a:p>
                    <a:p>
                      <a:pPr algn="just"/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15.12.2021 Ознакомительное  мероприятие «Будем знакомы». Экскурсия по отделению. Беседа по профилактике </a:t>
                      </a:r>
                      <a:r>
                        <a:rPr lang="en-US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COVID</a:t>
                      </a:r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-2019. </a:t>
                      </a:r>
                    </a:p>
                    <a:p>
                      <a:pPr algn="just"/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16.12.2021 Мастер-класс «Рисуем на песке»</a:t>
                      </a:r>
                    </a:p>
                    <a:p>
                      <a:pPr algn="just"/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17.12.2021 Клуб «Здоровье» Мы за ЗОЖ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20.12.2021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Развлекательная программа «Короли пародии»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21.12.2021Беседа:  Основы здорового образа жизни: «Правильное питание»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Arial" pitchFamily="34" charset="0"/>
                        </a:rPr>
                        <a:t>22.12.2021 Развлекательная программа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«Новогодние зарисовки»</a:t>
                      </a:r>
                    </a:p>
                    <a:p>
                      <a:pPr algn="just"/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23.12.2021 Развлекательная программа «Ходит песенка по кругу»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24.12.2021 Музыкальная гостиная «Музыка в моей душе»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27.12.2021Беседа:  Праздничная программа «Здравствуй Новый Год»</a:t>
                      </a:r>
                    </a:p>
                    <a:p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28.12.2021Беседа:  Заключительное мероприятие «До новых встреч!»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17.12.2021 Клуб «Здоровье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itchFamily="18" charset="0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itchFamily="18" charset="0"/>
                          <a:cs typeface="Arial" pitchFamily="34" charset="0"/>
                        </a:rPr>
                        <a:t>ВСЕГО 232 МЕРОПРИЯТИЯ.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8.Работа с сотрудниками. </a:t>
                      </a:r>
                      <a:endParaRPr kumimoji="0" lang="ru-RU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Два раза в месяц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. Проведение оперативных совещаний. 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Зав. отд. </a:t>
                      </a:r>
                      <a:r>
                        <a:rPr kumimoji="0" lang="ru-RU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Мажирина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Е.В.</a:t>
                      </a:r>
                      <a:endParaRPr kumimoji="0" lang="ru-RU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Два раза в месяц.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Проведение обучения с сотрудниками  по профилактике 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COVID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-2019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. Зав.отд. </a:t>
                      </a:r>
                      <a:r>
                        <a:rPr kumimoji="0" lang="ru-RU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Мажирина</a:t>
                      </a: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Е.В.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Рисунок 3" descr="E:\DCIM\Camera\IMG_20211203_1350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32656"/>
            <a:ext cx="2016224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E:\DCIM\Camera\IMG_20211221_13492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852936"/>
            <a:ext cx="2016224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E:\DCIM\Camera\IMG_20211217_13485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2852936"/>
            <a:ext cx="1944216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E:\DCIM\Camera\IMG_20211224_11131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332656"/>
            <a:ext cx="1872208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E:\DCIM\Camera\IMG_20211227_142157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4653136"/>
            <a:ext cx="3096344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pic>
        <p:nvPicPr>
          <p:cNvPr id="12292" name="Picture 4" descr="C:\Users\Vorobyeva_EV\Desktop\YyB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844824"/>
            <a:ext cx="5842620" cy="4176464"/>
          </a:xfrm>
          <a:prstGeom prst="rect">
            <a:avLst/>
          </a:prstGeom>
          <a:noFill/>
        </p:spPr>
      </p:pic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704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ПО ИНФОРМИРОВАНИЮ НАСЕЛЕНИЯ ОБ ОТКРЫТИИ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СОЦИАЛЬНО-РЕАБИЛИТАЦИОННОГО ОТДЕЛЕНИЯ: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Выход с информацией на оперативное совещание ОСО на дом Красногорского района  (показ слайд – фильма, раздача информационных листовок). Всего 3 выхода.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Выход с информацией на оперативное совещание Участковой социальной службы города и Каменского района. (показ слайд – фильма, раздача информационных листовок)Всего 2 выхода.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Выход с информацией  в отделение дневного пребывания. Всего – 1 выход.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Проведение мероприятий по привлечению потенциальных клиентов «Будем знакомы!» - 2 мероприятия.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Размещение информационных  листов на стенды  через  организации города.(25 организаций)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Рассылка информации об отделении через социальную сеть ИНТЕРНЕТ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Обзвон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потенциальных клиентов (800 человек)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Всего распространено листовок об отделении - 6000 шт.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Участие в конкурсе «Моя реклама» (2,3 место)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Рассылка информации об отделении через социальную сеть 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ИНТЕРНЕТ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Обзвон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потенциальных клиентов (63 человека)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Разработка информационных материалов: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-«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Гипохолестеринная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диета» (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санбюллетень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«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Респираторный этикет»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Статьи на сайт: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Реабилитация граждан, перенесших </a:t>
            </a:r>
            <a:r>
              <a:rPr kumimoji="0" lang="en-US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COVID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-19 в ГАУ «КЦСОН города Каменска-Уральского».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-«Яблочный Спас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-«День изменника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Празднуем день любви и верности»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«Творческая мастерская»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Ведение страницы в ВК и Одноклассниках.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Опрос  потенциальных клиентов СРО по телефону (всего сделано звонков 245,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Рассылка информации об отделении через социальную сеть ИНТЕРНЕТ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Обзвони потенциальных клиентов (22 человека);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Раздача  информационных листовок населению – 660 шт.;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Специалист Харченко Н.В.  приняла участие  на информационной конференции п. </a:t>
            </a:r>
            <a:r>
              <a:rPr kumimoji="0" lang="ru-RU" sz="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Мартюш</a:t>
            </a: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 Специалист по социальной работе  принял участие  на встрече актива  Каменск православный;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Зав. отделением  приняла участие в информационной конференции с. Сосновское.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b="1" u="sng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Работа по благоустройству территории п. Лебяжье: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посадка саженцев; 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посадка рассады цветов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-пошив салфеток для столовой;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-оформление фотовыставки;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-оформление ретро-выставки открыток;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-оформление букетов на столы в столовой;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-оформление интерьера на весеннюю тематику.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изготовление  сувениров, акция  «Белый цветок»;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 посадка цветов  и уход за  клумбами.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b="1" u="sng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Генеральная уборка помещений отделения после ремонта</a:t>
            </a:r>
            <a:r>
              <a:rPr lang="ru-RU" sz="900" u="sng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: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мытьё мебели, дверей, инвентаря  (комнаты, столовая, кабинеты, раздевалка и др.);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мытье пола;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подготовка комнат для проживания: развешивание штор,  заправка кроватей,  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обновление информации для клиентов на стендах и в комнатах для проживания;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- оформление  композиций для благоустройства помещений.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900" b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Работа со спонсорами: </a:t>
            </a:r>
            <a:endParaRPr lang="ru-RU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ООО «Кристалл сервис»   бесплатно саженцы, цветы для озеленения территории  центра</a:t>
            </a:r>
            <a:r>
              <a:rPr lang="ru-RU" sz="900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.</a:t>
            </a:r>
            <a:endParaRPr lang="ru-RU" sz="900" dirty="0" smtClean="0"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страница-тетради-grunge-старая-6268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07504" y="1988840"/>
            <a:ext cx="8892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 </a:t>
            </a:r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дневного </a:t>
            </a:r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пребывания</a:t>
            </a:r>
            <a:endParaRPr lang="ru-RU" sz="4000" dirty="0" smtClean="0">
              <a:latin typeface="Segoe Script" pitchFamily="34" charset="0"/>
              <a:cs typeface="Arial" pitchFamily="34" charset="0"/>
            </a:endParaRPr>
          </a:p>
        </p:txBody>
      </p:sp>
      <p:pic>
        <p:nvPicPr>
          <p:cNvPr id="4" name="Рисунок 3" descr="Прозрачный Сливочное масло гифка - Прозрачный Сливочное масло 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844824"/>
            <a:ext cx="2987824" cy="4427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179512" y="110045"/>
            <a:ext cx="8136904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ДНЕВНОГО ПРЕБЫВАНИЯ</a:t>
            </a: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отделение работает 7 специалистов.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 2021 г. обслужено  специалистами 253 человека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179512" y="1196171"/>
            <a:ext cx="8712968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Организационно – содержательная деятельность: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 2021 год прошли курс реабилитации 235человека: заключены договора, с последующей постановкой на учет и с занесением данных в журнал регистрации, компьютерную базу.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+mj-lt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Специалисты отделение  консультировали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граждан, нуждающихся в социальной реабилитации.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+mj-lt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Так же проведена работа по распространение буклетов, памяток с информацией о работе ОДП в аптеках города, поликлиниках, в общественных организациях, на улице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В течении года отделение   взаимодействовало с отделением «Социальное такси», 8 человек  воспользовались социальным такси.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Заведующий отделением и специалисты активно взаимодействовали  в течение года с  УСС города, Каменского района и  Консультативным отделением.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+mj-lt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течение 2021 года специалисты отделения  подавали информацию на сайт центра, также велась работа на  сайте Одноклассники   в группе ОДП, по обновлению информации о работе отделения и центра.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+mj-lt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Занятие на заездах в 1 квартале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149080"/>
            <a:ext cx="22210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latin typeface="+mj-lt"/>
              </a:rPr>
              <a:t>Правополушарное рисование</a:t>
            </a:r>
            <a:endParaRPr lang="ru-RU" sz="1200" dirty="0">
              <a:latin typeface="+mj-lt"/>
            </a:endParaRPr>
          </a:p>
        </p:txBody>
      </p:sp>
      <p:pic>
        <p:nvPicPr>
          <p:cNvPr id="5" name="Рисунок 4" descr="C:\Users\Mazhirina_EV\AppData\Local\Microsoft\Windows\Temporary Internet Files\Content.Word\IMG_20210226_1202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08012" y="4617132"/>
            <a:ext cx="2160240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Mazhirina_EV\AppData\Local\Microsoft\Windows\Temporary Internet Files\Content.Word\IMG_20210203_1013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087724" y="4617132"/>
            <a:ext cx="1944216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2339752" y="4149080"/>
            <a:ext cx="16561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Театральная студия «Скарабей»,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репетиция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4139952" y="4149080"/>
            <a:ext cx="24482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Мастер- класс, библиотека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семейного чтения № 13.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10" name="Рисунок 9" descr="C:\Users\Mazhirina_EV\AppData\Local\Microsoft\Windows\Temporary Internet Files\Content.Word\IMG_20210209_13112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031940" y="4617132"/>
            <a:ext cx="2160240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6876256" y="4581128"/>
            <a:ext cx="12202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+mj-lt"/>
              </a:rPr>
              <a:t>Занятия ЛФК</a:t>
            </a:r>
            <a:endParaRPr lang="ru-RU" sz="1400" dirty="0">
              <a:latin typeface="+mj-lt"/>
            </a:endParaRPr>
          </a:p>
        </p:txBody>
      </p:sp>
      <p:pic>
        <p:nvPicPr>
          <p:cNvPr id="12" name="Рисунок 11" descr="C:\Users\Mazhirina_EV\AppData\Local\Microsoft\Windows\Temporary Internet Files\Content.Word\IMG_20210312_09131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588224" y="4509120"/>
            <a:ext cx="1800200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79512" y="188640"/>
            <a:ext cx="6228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+mj-lt"/>
              </a:rPr>
              <a:t>ЗАНЯТИЯ НА ЗАЕЗДАХ ВО 2 КВАРТАЛЕ</a:t>
            </a:r>
          </a:p>
          <a:p>
            <a:r>
              <a:rPr lang="ru-RU" sz="1400" dirty="0" smtClean="0">
                <a:latin typeface="+mj-lt"/>
              </a:rPr>
              <a:t>Концертная программа посвященная Дню Победы театра скарабей для отдыхающих отделения 05.05.2021г. </a:t>
            </a:r>
            <a:endParaRPr lang="ru-RU" sz="1400" dirty="0">
              <a:latin typeface="+mj-lt"/>
            </a:endParaRPr>
          </a:p>
        </p:txBody>
      </p:sp>
      <p:pic>
        <p:nvPicPr>
          <p:cNvPr id="3" name="Рисунок 2" descr="C:\Users\Mazhirina_EV\Downloads\фото для отчета\DSC065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16632"/>
            <a:ext cx="2448272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79512" y="908720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Организация праздничной программы для ко Дню Победы для ТТ 07.05.2021 г. </a:t>
            </a:r>
            <a:endParaRPr lang="ru-RU" sz="1400" dirty="0">
              <a:latin typeface="+mj-lt"/>
            </a:endParaRPr>
          </a:p>
        </p:txBody>
      </p:sp>
      <p:pic>
        <p:nvPicPr>
          <p:cNvPr id="5" name="Рисунок 4" descr="C:\Users\Mazhirina_EV\Downloads\фото для отчета\0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340768"/>
            <a:ext cx="2448272" cy="1132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1412776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Концертная программа для жителей дома совместно с гимназией 12.05.2021 г. </a:t>
            </a:r>
            <a:endParaRPr lang="ru-RU" sz="1400" dirty="0">
              <a:latin typeface="+mj-lt"/>
            </a:endParaRPr>
          </a:p>
        </p:txBody>
      </p:sp>
      <p:pic>
        <p:nvPicPr>
          <p:cNvPr id="7" name="Рисунок 6" descr="C:\Users\Mazhirina_EV\Downloads\фото для отчета\DSC0667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564904"/>
            <a:ext cx="2448272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79512" y="1844824"/>
            <a:ext cx="62646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Проведение линейки памяти и возложение цветов к  обелиску  22.06.2021 (Выложено видео на сайт центра).</a:t>
            </a:r>
            <a:endParaRPr lang="ru-RU" sz="1400" dirty="0">
              <a:latin typeface="+mj-lt"/>
            </a:endParaRPr>
          </a:p>
        </p:txBody>
      </p:sp>
      <p:pic>
        <p:nvPicPr>
          <p:cNvPr id="9" name="Рисунок 8" descr="\\server4\Documents\КСОН\ОДП\ПЕЧАТЬ\фото для отчета\0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3717032"/>
            <a:ext cx="2448272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79512" y="2348880"/>
            <a:ext cx="59046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Костюмированная развлекательная программа «На завалинке» с участием городской частушечницы М.Дерновой 25.06.2021 г. </a:t>
            </a:r>
            <a:endParaRPr lang="ru-RU" sz="1400" dirty="0">
              <a:latin typeface="+mj-lt"/>
            </a:endParaRPr>
          </a:p>
        </p:txBody>
      </p:sp>
      <p:pic>
        <p:nvPicPr>
          <p:cNvPr id="11" name="Рисунок 10" descr="\\server4\Documents\КСОН\ОДП\ПЕЧАТЬ\фото для отчета\0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5157192"/>
            <a:ext cx="2448272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179512" y="2852936"/>
            <a:ext cx="615617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Занятия на заездах в 3 квартале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Концертная программа «В гостях бард Евгений Хомутов» для отдыхающих отделения дневного пребывания 08.07.2021г.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13" name="Рисунок 12" descr="C:\Users\Mazhirina_EV\Desktop\Новая папка\DSC0716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4221088"/>
            <a:ext cx="1584176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 descr="C:\Users\Mazhirina_EV\Desktop\Новая папка\DSC07161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4221088"/>
            <a:ext cx="1762125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179512" y="3573016"/>
            <a:ext cx="6048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Концертная программа «Любимый город» с бардом Александрой Ивановой для отдыхающих отделения дневного пребывания 16.07.2021г.</a:t>
            </a:r>
            <a:endParaRPr lang="ru-RU" sz="1400" dirty="0">
              <a:latin typeface="+mj-lt"/>
            </a:endParaRPr>
          </a:p>
        </p:txBody>
      </p:sp>
      <p:pic>
        <p:nvPicPr>
          <p:cNvPr id="16" name="Рисунок 15" descr="C:\Users\Mazhirina_EV\Desktop\Новая папка\DSC07177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4221088"/>
            <a:ext cx="1800200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" y="0"/>
            <a:ext cx="9144317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116632"/>
            <a:ext cx="65882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Концертная программа посвященная Дню Пенсионера </a:t>
            </a:r>
          </a:p>
          <a:p>
            <a:r>
              <a:rPr lang="ru-RU" sz="1400" dirty="0" smtClean="0">
                <a:latin typeface="+mj-lt"/>
              </a:rPr>
              <a:t>Свердловской области для жителей дома</a:t>
            </a:r>
          </a:p>
          <a:p>
            <a:r>
              <a:rPr lang="ru-RU" sz="1400" dirty="0" smtClean="0">
                <a:latin typeface="+mj-lt"/>
              </a:rPr>
              <a:t> по ул. Лермонтова, 133а  25.08.2021г</a:t>
            </a:r>
            <a:endParaRPr lang="ru-RU" sz="1400" dirty="0">
              <a:latin typeface="+mj-lt"/>
            </a:endParaRPr>
          </a:p>
        </p:txBody>
      </p:sp>
      <p:pic>
        <p:nvPicPr>
          <p:cNvPr id="3" name="Рисунок 2" descr="C:\Users\Mazhirina_EV\Desktop\Новая папка\DSC077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16632"/>
            <a:ext cx="201622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Mazhirina_EV\Desktop\Новая папка\DSC0769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16632"/>
            <a:ext cx="1645717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836712"/>
            <a:ext cx="59046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Работа с населением, привлечение клиентов - 20.08.2021г. </a:t>
            </a:r>
          </a:p>
          <a:p>
            <a:r>
              <a:rPr lang="ru-RU" sz="1400" dirty="0" smtClean="0">
                <a:latin typeface="+mj-lt"/>
              </a:rPr>
              <a:t>придомовая территория ул.Лермонтова, 157; 25.08.2021г., </a:t>
            </a:r>
          </a:p>
          <a:p>
            <a:r>
              <a:rPr lang="ru-RU" sz="1400" dirty="0" smtClean="0">
                <a:latin typeface="+mj-lt"/>
              </a:rPr>
              <a:t>27.08.2021г.  ДК «Современник»; 26.08.2021г. поселок Трубный</a:t>
            </a:r>
            <a:endParaRPr lang="ru-RU" sz="1400" dirty="0">
              <a:latin typeface="+mj-lt"/>
            </a:endParaRPr>
          </a:p>
        </p:txBody>
      </p:sp>
      <p:pic>
        <p:nvPicPr>
          <p:cNvPr id="6" name="Рисунок 5" descr="C:\Users\Mazhirina_EV\Desktop\Новая папка\IMG_20210825_11535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700808"/>
            <a:ext cx="136815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Mazhirina_EV\Desktop\Новая папка\IMG_20210825_12053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4" y="1700808"/>
            <a:ext cx="133538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Mazhirina_EV\Desktop\Новая папка\IMG_20210825_11415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1700808"/>
            <a:ext cx="144016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0" y="1484784"/>
            <a:ext cx="50405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+mj-lt"/>
              </a:rPr>
              <a:t>ЗАНЯТИЯ НА ЗАЕЗДАХ В 4 КВАРТАЛЕ</a:t>
            </a:r>
          </a:p>
          <a:p>
            <a:r>
              <a:rPr lang="ru-RU" sz="1400" dirty="0" smtClean="0">
                <a:latin typeface="+mj-lt"/>
              </a:rPr>
              <a:t>-выступление </a:t>
            </a:r>
            <a:r>
              <a:rPr lang="ru-RU" sz="1400" dirty="0" err="1" smtClean="0">
                <a:latin typeface="+mj-lt"/>
              </a:rPr>
              <a:t>Клинова</a:t>
            </a:r>
            <a:r>
              <a:rPr lang="ru-RU" sz="1400" dirty="0" smtClean="0">
                <a:latin typeface="+mj-lt"/>
              </a:rPr>
              <a:t> А. и благотворительная акция от завода «Олимпийская ферма»</a:t>
            </a:r>
            <a:endParaRPr lang="ru-RU" sz="1400" dirty="0">
              <a:latin typeface="+mj-lt"/>
            </a:endParaRPr>
          </a:p>
        </p:txBody>
      </p:sp>
      <p:pic>
        <p:nvPicPr>
          <p:cNvPr id="10" name="Рисунок 9" descr="\\server4\Documents\КСОН\ОДП - Яковлева Е.С\ПЕЧАТЬ\отчет\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3140968"/>
            <a:ext cx="1440160" cy="10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\\server4\Documents\КСОН\ОДП - Яковлева Е.С\ПЕЧАТЬ\отчет\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176" y="3140968"/>
            <a:ext cx="14401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0" y="2204864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smtClean="0">
                <a:latin typeface="+mj-lt"/>
              </a:rPr>
              <a:t>- фольклорная программа « На завалинке»</a:t>
            </a:r>
            <a:endParaRPr lang="ru-RU" sz="1400" dirty="0">
              <a:latin typeface="+mj-lt"/>
            </a:endParaRPr>
          </a:p>
        </p:txBody>
      </p:sp>
      <p:pic>
        <p:nvPicPr>
          <p:cNvPr id="13" name="Рисунок 12" descr="\\server4\Documents\КСОН\ОДП - Яковлева Е.С\ПЕЧАТЬ\отчет\4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84580" y="3140968"/>
            <a:ext cx="145942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2492896"/>
            <a:ext cx="27357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+mj-lt"/>
              </a:rPr>
              <a:t>8.11 </a:t>
            </a:r>
            <a:r>
              <a:rPr lang="ru-RU" sz="1400" dirty="0" err="1" smtClean="0">
                <a:latin typeface="+mj-lt"/>
              </a:rPr>
              <a:t>фотосессия</a:t>
            </a:r>
            <a:r>
              <a:rPr lang="ru-RU" sz="1400" dirty="0" smtClean="0">
                <a:latin typeface="+mj-lt"/>
              </a:rPr>
              <a:t> «краски осени»</a:t>
            </a:r>
            <a:endParaRPr lang="ru-RU" sz="1400" dirty="0">
              <a:latin typeface="+mj-lt"/>
            </a:endParaRPr>
          </a:p>
        </p:txBody>
      </p:sp>
      <p:pic>
        <p:nvPicPr>
          <p:cNvPr id="15" name="Рисунок 14" descr="\\server4\Documents\КСОН\ОДП - Яковлева Е.С\ПЕЧАТЬ\отчет\6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280" y="4221088"/>
            <a:ext cx="2051720" cy="129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0" y="2780928"/>
            <a:ext cx="5112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26.11. праздничная программа ко дню матери «Мамины глаза» </a:t>
            </a:r>
            <a:r>
              <a:rPr lang="ru-RU" sz="1400" dirty="0" err="1" smtClean="0">
                <a:latin typeface="+mj-lt"/>
              </a:rPr>
              <a:t>Клинов</a:t>
            </a:r>
            <a:r>
              <a:rPr lang="ru-RU" sz="1400" dirty="0" smtClean="0">
                <a:latin typeface="+mj-lt"/>
              </a:rPr>
              <a:t> А.</a:t>
            </a:r>
            <a:endParaRPr lang="ru-RU" sz="1400" dirty="0">
              <a:latin typeface="+mj-lt"/>
            </a:endParaRPr>
          </a:p>
        </p:txBody>
      </p:sp>
      <p:pic>
        <p:nvPicPr>
          <p:cNvPr id="17" name="Рисунок 16" descr="\\server4\Documents\КСОН\ОДП - Яковлева Е.С\ПЕЧАТЬ\отчет\7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4008" y="4221088"/>
            <a:ext cx="237626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0" y="3212976"/>
            <a:ext cx="4788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30.11 развлекательная программа «Танцы до упаду»</a:t>
            </a:r>
            <a:endParaRPr lang="ru-RU" sz="1400" dirty="0">
              <a:latin typeface="+mj-lt"/>
            </a:endParaRPr>
          </a:p>
        </p:txBody>
      </p:sp>
      <p:pic>
        <p:nvPicPr>
          <p:cNvPr id="19" name="Рисунок 18" descr="\\server4\Documents\КСОН\ОДП - Яковлева Е.С\ПЕЧАТЬ\отчет\11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92280" y="5580109"/>
            <a:ext cx="2051720" cy="1277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0" y="3501008"/>
            <a:ext cx="47160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+mj-lt"/>
              </a:rPr>
              <a:t>10.12 работа творческой мастерской «новогоднее украшение»</a:t>
            </a:r>
            <a:endParaRPr lang="ru-RU" sz="1400" dirty="0">
              <a:latin typeface="+mj-lt"/>
            </a:endParaRPr>
          </a:p>
        </p:txBody>
      </p:sp>
      <p:pic>
        <p:nvPicPr>
          <p:cNvPr id="21" name="Рисунок 20" descr="\\server4\Documents\КСОН\ОДП - Яковлева Е.С\ПЕЧАТЬ\отчет\12.jpg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644008" y="5589240"/>
            <a:ext cx="2376264" cy="126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0" y="4005064"/>
            <a:ext cx="35499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+mj-lt"/>
              </a:rPr>
              <a:t>15.12 клуб поэзии «За счастьем на базар»</a:t>
            </a:r>
            <a:endParaRPr lang="ru-RU" sz="1400" dirty="0">
              <a:latin typeface="+mj-lt"/>
            </a:endParaRPr>
          </a:p>
        </p:txBody>
      </p:sp>
      <p:pic>
        <p:nvPicPr>
          <p:cNvPr id="23" name="Рисунок 22" descr="\\server4\Documents\КСОН\ОДП - Яковлева Е.С\ПЕЧАТЬ\отчет\14.jpg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987824" y="4725144"/>
            <a:ext cx="136815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Прямоугольник 23"/>
          <p:cNvSpPr/>
          <p:nvPr/>
        </p:nvSpPr>
        <p:spPr>
          <a:xfrm>
            <a:off x="0" y="4293096"/>
            <a:ext cx="2982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+mj-lt"/>
              </a:rPr>
              <a:t>16.12 презентация настольных игр</a:t>
            </a:r>
            <a:endParaRPr lang="ru-RU" sz="1400" dirty="0">
              <a:latin typeface="+mj-lt"/>
            </a:endParaRPr>
          </a:p>
        </p:txBody>
      </p:sp>
      <p:pic>
        <p:nvPicPr>
          <p:cNvPr id="25" name="Рисунок 24" descr="\\server4\Documents\КСОН\ОДП - Яковлева Е.С\ПЕЧАТЬ\отчет\13.jpg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95536" y="4725144"/>
            <a:ext cx="223224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страница-тетради-grunge-старая-6268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Звезды Прозрачный гифка - Звезды Прозрачный 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448241">
            <a:off x="1058946" y="3531107"/>
            <a:ext cx="2559207" cy="2847118"/>
          </a:xfrm>
          <a:prstGeom prst="rect">
            <a:avLst/>
          </a:prstGeom>
          <a:noFill/>
        </p:spPr>
      </p:pic>
      <p:pic>
        <p:nvPicPr>
          <p:cNvPr id="6148" name="Picture 4" descr="Звезды Прозрачный гифка - Звезды Прозрачный 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46490">
            <a:off x="6118168" y="780523"/>
            <a:ext cx="1905000" cy="2076450"/>
          </a:xfrm>
          <a:prstGeom prst="rect">
            <a:avLst/>
          </a:prstGeom>
          <a:noFill/>
        </p:spPr>
      </p:pic>
      <p:pic>
        <p:nvPicPr>
          <p:cNvPr id="7172" name="Picture 4" descr="Ч.33 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835696" y="548680"/>
            <a:ext cx="6752431" cy="7229584"/>
          </a:xfrm>
          <a:prstGeom prst="rect">
            <a:avLst/>
          </a:prstGeom>
          <a:noFill/>
        </p:spPr>
      </p:pic>
      <p:pic>
        <p:nvPicPr>
          <p:cNvPr id="7176" name="Picture 8" descr="Una distracciónn.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708920"/>
            <a:ext cx="3962400" cy="396240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699792" y="2132856"/>
            <a:ext cx="403347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 </a:t>
            </a:r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временного </a:t>
            </a:r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пребывания</a:t>
            </a:r>
            <a:endParaRPr lang="ru-RU" sz="4000" dirty="0" smtClean="0"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251520" y="-144397"/>
            <a:ext cx="8524751" cy="664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1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ОТДЕЛЕНИЕ ВРЕМЕННОГО ПРЕБЫВАНИЯ</a:t>
            </a: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1400" b="1" dirty="0" smtClean="0">
              <a:latin typeface="Arial" pitchFamily="34" charset="0"/>
              <a:cs typeface="Arial" pitchFamily="34" charset="0"/>
            </a:endParaRP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 2021 год: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поступило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39 человек, из них: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7 – инвалиды,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32-  человека утратили социально – полезные связи.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Всего 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обслужено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67 человек, из них: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25 – инвалиды общего заболевания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бесплатном социальном обслуживании находилось – 34 человека,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условиях частичной оплаты -  33 человек.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отчислено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- 17 человек, из них: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Дом  - интернат – 1,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самостоятельное жизнеустройство – 9,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депортация в Узбекистан – 1,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связи со смертью - 6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Предоставлено 9 410 койко-места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Оформлено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документов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: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- 40 регистраций по месту пребывания;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- 1 паспорта,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- 13 полисов ОМС,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- 3 СНИЛС;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для 6 человек ежемесячно получаем  бесплатные лекарственные препараты по рецептам врачей;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для 2 человек оформлены группы инвалидности; 1 - пенсия по инвалидности;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- 11 обращения в УПФР г. Каменска – Уральского по разным вопросам: запроса пенсионного выплатного дела, справок о размере пенсии за 12 месяцев, смене способа доставки, персональных данных.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6 человек сданы документы в УСП на путевку в Дом – интернат.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5122" name="Picture 2" descr="Хэллоуин Прозрачный гифка - Хэллоуин Прозрачный Черный кот 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-99392"/>
            <a:ext cx="1152128" cy="1152128"/>
          </a:xfrm>
          <a:prstGeom prst="rect">
            <a:avLst/>
          </a:prstGeom>
          <a:noFill/>
        </p:spPr>
      </p:pic>
      <p:pic>
        <p:nvPicPr>
          <p:cNvPr id="5124" name="Picture 4" descr="Человек паук Паук гифка - Человек паук Паук Хэллоуин 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052736"/>
            <a:ext cx="1584176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107504" y="94075"/>
            <a:ext cx="66967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ОРГАНИЗАЦИОННО – СОДЕРЖАТЕЛЬНАЯ ДЕЯТЕЛЬНОСТЬ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 2021 год специалистами по социальной работе проведены мероприятия, среди них: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лекция «История и традиции православного праздника «Прощёное воскресенье».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" name="Рисунок 2" descr="N:\5 Зав.отделением\ФОТО\2020 год\Праздн. концерт к 23 февраля\20200221_121938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508104" y="1628800"/>
            <a:ext cx="2016224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7504" y="692696"/>
            <a:ext cx="55446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+mj-lt"/>
              </a:rPr>
              <a:t>- Организовано праздничное чаепитие за счет средств сотрудников ОВП, </a:t>
            </a:r>
          </a:p>
          <a:p>
            <a:r>
              <a:rPr lang="ru-RU" sz="1200" dirty="0" smtClean="0">
                <a:latin typeface="+mj-lt"/>
              </a:rPr>
              <a:t>- Сотрудники ОВП поздравили женщин – Получателей социальных услуг ОВП с Международным женским днём 8 Марта небольшими подарками.</a:t>
            </a:r>
          </a:p>
          <a:p>
            <a:r>
              <a:rPr lang="ru-RU" sz="1200" dirty="0" smtClean="0">
                <a:latin typeface="+mj-lt"/>
              </a:rPr>
              <a:t>- Лекция «Пенсионное обеспечение. Право на пенсию. Виды пенсии.</a:t>
            </a:r>
          </a:p>
          <a:p>
            <a:r>
              <a:rPr lang="ru-RU" sz="1200" dirty="0" smtClean="0">
                <a:latin typeface="+mj-lt"/>
              </a:rPr>
              <a:t>Структура пенсии» (06.04.2021 г)</a:t>
            </a:r>
          </a:p>
          <a:p>
            <a:r>
              <a:rPr lang="ru-RU" sz="1200" dirty="0" smtClean="0">
                <a:latin typeface="+mj-lt"/>
              </a:rPr>
              <a:t>- Праздничное чаепитие, посвященный Дню Победы. (09.05.2021)</a:t>
            </a:r>
          </a:p>
          <a:p>
            <a:r>
              <a:rPr lang="ru-RU" sz="1200" dirty="0" smtClean="0">
                <a:latin typeface="+mj-lt"/>
              </a:rPr>
              <a:t>- Презентация «День России. История праздника»  (11.06.2021 г)</a:t>
            </a:r>
          </a:p>
          <a:p>
            <a:r>
              <a:rPr lang="ru-RU" sz="1200" dirty="0" smtClean="0">
                <a:latin typeface="+mj-lt"/>
              </a:rPr>
              <a:t>- Лекция «День крещения Руси»</a:t>
            </a:r>
          </a:p>
          <a:p>
            <a:r>
              <a:rPr lang="ru-RU" sz="1200" dirty="0" smtClean="0">
                <a:latin typeface="+mj-lt"/>
              </a:rPr>
              <a:t>- День </a:t>
            </a:r>
            <a:r>
              <a:rPr lang="ru-RU" sz="1200" dirty="0" err="1" smtClean="0">
                <a:latin typeface="+mj-lt"/>
              </a:rPr>
              <a:t>военно</a:t>
            </a:r>
            <a:r>
              <a:rPr lang="ru-RU" sz="1200" dirty="0" smtClean="0">
                <a:latin typeface="+mj-lt"/>
              </a:rPr>
              <a:t> – воздушных войск. Лекция и просмотр фильма о десантниках.</a:t>
            </a:r>
          </a:p>
          <a:p>
            <a:r>
              <a:rPr lang="ru-RU" sz="1200" dirty="0" smtClean="0">
                <a:latin typeface="+mj-lt"/>
              </a:rPr>
              <a:t>- Тематическая лекция-презентация «День пенсионера в Свердловской области»</a:t>
            </a:r>
          </a:p>
          <a:p>
            <a:r>
              <a:rPr lang="ru-RU" sz="1200" dirty="0" smtClean="0">
                <a:latin typeface="+mj-lt"/>
              </a:rPr>
              <a:t>- Лекция «Пенсия: виды пенсии, право на пенсию, порядок оформления пенсии» 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+mj-lt"/>
              </a:rPr>
              <a:t>Концерт, посвященный месячнику пенсионера в Свердловской области, провели специалисты консультационного отделения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+mj-lt"/>
              </a:rPr>
              <a:t>- к Новому году были украшены помещения Отделения временного пребывания. Организовано поздравление клиентов, вручение подарков. </a:t>
            </a:r>
          </a:p>
          <a:p>
            <a:pPr>
              <a:buFontTx/>
              <a:buChar char="-"/>
            </a:pPr>
            <a:endParaRPr lang="ru-RU" sz="1200" dirty="0">
              <a:latin typeface="+mj-lt"/>
            </a:endParaRPr>
          </a:p>
        </p:txBody>
      </p:sp>
      <p:pic>
        <p:nvPicPr>
          <p:cNvPr id="5" name="Рисунок 4" descr="C:\Users\motiponenkoS.AD\AppData\Local\Microsoft\Windows\Temporary Internet Files\Content.Word\IMG_20210915_15330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836712"/>
            <a:ext cx="1512168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motiponenkoS.AD\AppData\Local\Microsoft\Windows\Temporary Internet Files\Content.Word\IMG_20210915_15314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0"/>
            <a:ext cx="1331640" cy="1196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motiponenkoS.AD\Desktop\статья Кузнецовой Ю.И. (ОВП)\IMG_332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2708920"/>
            <a:ext cx="2771800" cy="4149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07504" y="3595568"/>
            <a:ext cx="5832648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 </a:t>
            </a:r>
          </a:p>
          <a:p>
            <a:r>
              <a:rPr lang="ru-RU" sz="1200" dirty="0" smtClean="0">
                <a:latin typeface="+mj-lt"/>
              </a:rPr>
              <a:t>- Беседы:</a:t>
            </a:r>
          </a:p>
          <a:p>
            <a:r>
              <a:rPr lang="ru-RU" sz="1200" dirty="0" smtClean="0">
                <a:latin typeface="+mj-lt"/>
              </a:rPr>
              <a:t>- «Движение и жизнь» (</a:t>
            </a:r>
            <a:r>
              <a:rPr lang="ru-RU" sz="1200" dirty="0" err="1" smtClean="0">
                <a:latin typeface="+mj-lt"/>
              </a:rPr>
              <a:t>Буйдалин</a:t>
            </a:r>
            <a:r>
              <a:rPr lang="ru-RU" sz="1200" dirty="0" smtClean="0">
                <a:latin typeface="+mj-lt"/>
              </a:rPr>
              <a:t> О.Ю.)</a:t>
            </a:r>
          </a:p>
          <a:p>
            <a:r>
              <a:rPr lang="ru-RU" sz="1200" dirty="0" smtClean="0">
                <a:latin typeface="+mj-lt"/>
              </a:rPr>
              <a:t>- «Профилактика кишечных заболеваний» (</a:t>
            </a:r>
            <a:r>
              <a:rPr lang="ru-RU" sz="1200" dirty="0" err="1" smtClean="0">
                <a:latin typeface="+mj-lt"/>
              </a:rPr>
              <a:t>Буйдалин</a:t>
            </a:r>
            <a:r>
              <a:rPr lang="ru-RU" sz="1200" dirty="0" smtClean="0">
                <a:latin typeface="+mj-lt"/>
              </a:rPr>
              <a:t> О.Ю..)</a:t>
            </a:r>
          </a:p>
          <a:p>
            <a:r>
              <a:rPr lang="ru-RU" sz="1200" dirty="0" smtClean="0">
                <a:latin typeface="+mj-lt"/>
              </a:rPr>
              <a:t>- «ВИЧ – болезнь поведения» (</a:t>
            </a:r>
            <a:r>
              <a:rPr lang="ru-RU" sz="1200" dirty="0" err="1" smtClean="0">
                <a:latin typeface="+mj-lt"/>
              </a:rPr>
              <a:t>Буйдалин</a:t>
            </a:r>
            <a:r>
              <a:rPr lang="ru-RU" sz="1200" dirty="0" smtClean="0">
                <a:latin typeface="+mj-lt"/>
              </a:rPr>
              <a:t> О.Ю.)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+mj-lt"/>
              </a:rPr>
              <a:t>«Профилактика вирусных инфекция. Средства индивидуальной защиты»</a:t>
            </a:r>
          </a:p>
          <a:p>
            <a:r>
              <a:rPr lang="ru-RU" sz="1200" dirty="0" smtClean="0">
                <a:latin typeface="+mj-lt"/>
              </a:rPr>
              <a:t>  каждый месяц (</a:t>
            </a:r>
            <a:r>
              <a:rPr lang="ru-RU" sz="1200" dirty="0" err="1" smtClean="0">
                <a:latin typeface="+mj-lt"/>
              </a:rPr>
              <a:t>Буйдалин</a:t>
            </a:r>
            <a:r>
              <a:rPr lang="ru-RU" sz="1200" dirty="0" smtClean="0">
                <a:latin typeface="+mj-lt"/>
              </a:rPr>
              <a:t> О.Ю.)</a:t>
            </a:r>
          </a:p>
          <a:p>
            <a:r>
              <a:rPr lang="ru-RU" sz="1200" dirty="0" smtClean="0">
                <a:latin typeface="+mj-lt"/>
              </a:rPr>
              <a:t>- Курение и здоровье человека.</a:t>
            </a:r>
          </a:p>
          <a:p>
            <a:r>
              <a:rPr lang="ru-RU" sz="1200" dirty="0" smtClean="0">
                <a:latin typeface="+mj-lt"/>
              </a:rPr>
              <a:t>- Грибковые заболевания кожи. Меры профилактики. Лечение.</a:t>
            </a:r>
          </a:p>
          <a:p>
            <a:r>
              <a:rPr lang="ru-RU" sz="1200" dirty="0" smtClean="0">
                <a:latin typeface="+mj-lt"/>
              </a:rPr>
              <a:t>- Чесотка. Меры профилактики, лечение.</a:t>
            </a:r>
          </a:p>
          <a:p>
            <a:r>
              <a:rPr lang="ru-RU" sz="1200" dirty="0" smtClean="0">
                <a:latin typeface="+mj-lt"/>
              </a:rPr>
              <a:t>- Вакцинация. – профилактика от болезней.</a:t>
            </a:r>
          </a:p>
          <a:p>
            <a:r>
              <a:rPr lang="ru-RU" sz="1200" dirty="0" smtClean="0">
                <a:latin typeface="+mj-lt"/>
              </a:rPr>
              <a:t>- Влияние наркотиков на здоровье. Отказ от наркотиков.</a:t>
            </a:r>
          </a:p>
          <a:p>
            <a:r>
              <a:rPr lang="ru-RU" sz="1200" dirty="0" smtClean="0">
                <a:latin typeface="+mj-lt"/>
              </a:rPr>
              <a:t>- </a:t>
            </a:r>
            <a:r>
              <a:rPr lang="ru-RU" sz="1200" dirty="0" err="1" smtClean="0">
                <a:latin typeface="+mj-lt"/>
              </a:rPr>
              <a:t>Коронавирусная</a:t>
            </a:r>
            <a:r>
              <a:rPr lang="ru-RU" sz="1200" dirty="0" smtClean="0">
                <a:latin typeface="+mj-lt"/>
              </a:rPr>
              <a:t> инфекция. Её профилактика, вакцинация.</a:t>
            </a:r>
          </a:p>
          <a:p>
            <a:r>
              <a:rPr lang="ru-RU" sz="1200" dirty="0" smtClean="0">
                <a:latin typeface="+mj-lt"/>
              </a:rPr>
              <a:t>- Влияние курения на здоровье. Отказ от курения</a:t>
            </a:r>
          </a:p>
          <a:p>
            <a:r>
              <a:rPr lang="ru-RU" sz="1200" dirty="0" smtClean="0">
                <a:latin typeface="+mj-lt"/>
              </a:rPr>
              <a:t>- Профилактика онкологических заболеваний.</a:t>
            </a:r>
          </a:p>
          <a:p>
            <a:r>
              <a:rPr lang="ru-RU" sz="1200" dirty="0" smtClean="0">
                <a:latin typeface="+mj-lt"/>
              </a:rPr>
              <a:t>- Люди с ограниченными возможностями здоровья. Реабилитация и социализация.</a:t>
            </a:r>
          </a:p>
          <a:p>
            <a:r>
              <a:rPr lang="ru-RU" sz="1200" dirty="0" smtClean="0">
                <a:latin typeface="+mj-lt"/>
              </a:rPr>
              <a:t>- Влияние алкоголя на здоровье человека.</a:t>
            </a:r>
            <a:endParaRPr lang="ru-RU" sz="12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107504" y="86916"/>
            <a:ext cx="8892480" cy="677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течение 2021 г. отделение временного пребывания взаимодействовало с отделением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срочного социального обслуживания и социально – реабилитационным отделением.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Специалисты ОССО помогали в получении временных ТСР, обращение в УПФР по вопросам получения справок об отсутствии пенсии и выписки из ИЛС для клиентов ОВП. Специалисты консультативного отделения подготовили и провели концерт, посвященный месячнику пенсионера в Свердловской области.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Работа по оформлению документации.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2021 году: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Поступило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138 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обращений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по вопросам зачисления на срочное социальное обслуживание, в ОВП, консультирования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Составлено и сделана корректировка 69 ИППСУ;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заключено  договоров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социального стационарного обслуживания - 69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Оформлено 410 акта «О предоставлении социальных услуг»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Работу в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Web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- модуле ИС «Социальное обслуживание населения» ведется регулярно специалистами по социальной работе и заведующей ОВП: занесение обращений к поставщику, составление и выгрузка ИППСУ, оформление договоров, расчетных листов, занесение социальных услуг, выгрузка актов.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Ежемесячно, ежеквартально составляются планы работы отделения, планы отдельных мероприятий, сдаются по ним отчеты.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Ежемесячно составляются графики генеральной уборки помещений.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Ведутся Листы уборки в каждой комнате для проживающих.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Ведутся журналы: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Регистрации актов предоставленных услуг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Реестр договоров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Табель питании и проживания клиентов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Сведения о клиентах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Журнал обращений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Журнал термометрии клиентов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Журнал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кварцевания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помещений.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Выдачи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дезсредств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Разведения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дезсредств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Symbol" pitchFamily="18" charset="2"/>
              <a:buChar char="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Витаминизации третьих блюд.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Ведутся дневники санитарки.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5" name="Рисунок 4" descr="Прозрачный Командная работа гифка - Прозрачный Командная работа GIF"/>
          <p:cNvPicPr/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63888" y="4509120"/>
            <a:ext cx="5580112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Vorobyeva_EV\Desktop\333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317" cy="6858000"/>
          </a:xfrm>
          <a:prstGeom prst="rect">
            <a:avLst/>
          </a:prstGeom>
          <a:noFill/>
        </p:spPr>
      </p:pic>
      <p:pic>
        <p:nvPicPr>
          <p:cNvPr id="2052" name="Picture 4" descr="https://thumbs.gfycat.com/UntidyGlamorousGrouse-size_restricte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789040"/>
            <a:ext cx="6753225" cy="2381250"/>
          </a:xfrm>
          <a:prstGeom prst="rect">
            <a:avLst/>
          </a:prstGeom>
          <a:noFill/>
        </p:spPr>
      </p:pic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179512" y="148471"/>
            <a:ext cx="8712968" cy="6592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Итоговая статистическая информация за 2021 год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4000" b="1" u="sng" dirty="0" smtClean="0"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Сотрудниками Государственного автономного учреждения социального обслуживания населения Свердловской области «Комплексный центр социального обслуживания населения города Каменска - Уральского» за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2021 год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обслужено –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9 393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человека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оказано –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505 059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услуг.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Директор государственного автономного учреждения социального обслуживания населения Свердловской области «Комплексный центр социального обслуживания населения города Каменска - Уральского» </a:t>
            </a:r>
            <a:r>
              <a:rPr lang="ru-RU" sz="1600" b="1" dirty="0" smtClean="0"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И.С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 Гапанович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89" name="Picture 1" descr="C:\Users\Vorobyeva_EV\Desktop\Шабл\02vzo8Aa0y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2306</TotalTime>
  <Words>14796</Words>
  <Application>Microsoft Office PowerPoint</Application>
  <PresentationFormat>Экран (4:3)</PresentationFormat>
  <Paragraphs>1498</Paragraphs>
  <Slides>69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Vorobyeva_EV</dc:creator>
  <cp:lastModifiedBy>Vorobyeva_EV</cp:lastModifiedBy>
  <cp:revision>193</cp:revision>
  <dcterms:created xsi:type="dcterms:W3CDTF">2022-02-08T08:32:30Z</dcterms:created>
  <dcterms:modified xsi:type="dcterms:W3CDTF">2022-03-10T05:40:48Z</dcterms:modified>
</cp:coreProperties>
</file>