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58" r:id="rId4"/>
    <p:sldId id="268" r:id="rId5"/>
    <p:sldId id="262" r:id="rId6"/>
    <p:sldId id="267" r:id="rId7"/>
    <p:sldId id="266" r:id="rId8"/>
    <p:sldId id="265" r:id="rId9"/>
    <p:sldId id="264" r:id="rId10"/>
    <p:sldId id="25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12.02.2022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turizmkamensk.ru/gallery/default/moddocument/222/208aa1ec5881d6380954d1885d19f7dfb6603ddc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nk66.ru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486916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Социальный туризм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ru-RU" sz="1600" b="1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solidFill>
                <a:srgbClr val="FFFFFF"/>
              </a:solidFill>
              <a:latin typeface="Trebuchet M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681" y="980728"/>
            <a:ext cx="802838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55776" y="219997"/>
            <a:ext cx="4571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«Я отведу тебя в музей».</a:t>
            </a:r>
          </a:p>
        </p:txBody>
      </p:sp>
    </p:spTree>
    <p:extLst>
      <p:ext uri="{BB962C8B-B14F-4D97-AF65-F5344CB8AC3E}">
        <p14:creationId xmlns:p14="http://schemas.microsoft.com/office/powerpoint/2010/main" val="234215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749736"/>
            <a:ext cx="33123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Музей расположен в здании бывшей конторы Каменского казенного чугунолитейного завода постройки 1825 года.  Это памятник архитектуры федерального значения. В настоящее время в двух музейных зданиях для посетителей открыты четыре выставки: «Поэзия крестьянского быта», «История Каменска XVII-XIX веков», «Чугунная </a:t>
            </a:r>
            <a:r>
              <a:rPr lang="ru-RU" sz="1600" dirty="0" err="1"/>
              <a:t>мозайка</a:t>
            </a:r>
            <a:r>
              <a:rPr lang="ru-RU" sz="1600" dirty="0"/>
              <a:t>», «Каменские закоулки».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4"/>
            <a:ext cx="4713238" cy="2572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15616" y="144700"/>
            <a:ext cx="7881590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Каменск-Уральский </a:t>
            </a:r>
            <a:r>
              <a:rPr lang="ru-RU" dirty="0"/>
              <a:t>краеведческий </a:t>
            </a:r>
            <a:r>
              <a:rPr lang="ru-RU" dirty="0" smtClean="0"/>
              <a:t>музей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имени И.Я. </a:t>
            </a:r>
            <a:r>
              <a:rPr lang="ru-RU" dirty="0" err="1" smtClean="0"/>
              <a:t>Стяжкина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71" y="3796724"/>
            <a:ext cx="217889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15616" y="5884956"/>
            <a:ext cx="2664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dirty="0">
                <a:solidFill>
                  <a:prstClr val="black"/>
                </a:solidFill>
              </a:rPr>
              <a:t>Иван Яковлевич </a:t>
            </a:r>
            <a:r>
              <a:rPr lang="ru-RU" sz="1600" dirty="0" err="1">
                <a:solidFill>
                  <a:prstClr val="black"/>
                </a:solidFill>
              </a:rPr>
              <a:t>Стяжкин</a:t>
            </a:r>
            <a:endParaRPr lang="ru-RU" sz="1600" dirty="0">
              <a:solidFill>
                <a:prstClr val="black"/>
              </a:solidFill>
            </a:endParaRPr>
          </a:p>
          <a:p>
            <a:pPr lvl="0" algn="ctr"/>
            <a:r>
              <a:rPr lang="ru-RU" sz="1600" dirty="0">
                <a:solidFill>
                  <a:prstClr val="black"/>
                </a:solidFill>
              </a:rPr>
              <a:t>основатель музея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63888" y="3361993"/>
            <a:ext cx="54333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333940"/>
                </a:solidFill>
              </a:rPr>
              <a:t>Музей был открыт для публики 5 мая 1924 г. на основе минералогической коллекции краеведа-подвижника И. Я. </a:t>
            </a:r>
            <a:r>
              <a:rPr lang="ru-RU" sz="1600" dirty="0" err="1">
                <a:solidFill>
                  <a:srgbClr val="333940"/>
                </a:solidFill>
              </a:rPr>
              <a:t>Стяжкина</a:t>
            </a:r>
            <a:r>
              <a:rPr lang="ru-RU" sz="1600" dirty="0">
                <a:solidFill>
                  <a:srgbClr val="333940"/>
                </a:solidFill>
              </a:rPr>
              <a:t>. До 1931 г. он существовал как общественный, народный, затем обрел статус </a:t>
            </a:r>
            <a:r>
              <a:rPr lang="ru-RU" sz="1600" dirty="0" smtClean="0">
                <a:solidFill>
                  <a:srgbClr val="333940"/>
                </a:solidFill>
              </a:rPr>
              <a:t>государственного</a:t>
            </a:r>
            <a:r>
              <a:rPr lang="ru-RU" sz="1600" dirty="0">
                <a:solidFill>
                  <a:srgbClr val="333940"/>
                </a:solidFill>
              </a:rPr>
              <a:t> В 1955 г. музей участвовал в археологической экспедиции Уральского государственного университета под руководством В. С. </a:t>
            </a:r>
            <a:r>
              <a:rPr lang="ru-RU" sz="1600" dirty="0" err="1">
                <a:solidFill>
                  <a:srgbClr val="333940"/>
                </a:solidFill>
              </a:rPr>
              <a:t>Стоколоса</a:t>
            </a:r>
            <a:r>
              <a:rPr lang="ru-RU" sz="1600" dirty="0">
                <a:solidFill>
                  <a:srgbClr val="333940"/>
                </a:solidFill>
              </a:rPr>
              <a:t>: открыто одно из древнейших поселений людей на территории Каменского района, названное по месту расположения селищем Лужки, а также стоянки </a:t>
            </a:r>
            <a:r>
              <a:rPr lang="ru-RU" sz="1600" dirty="0" err="1">
                <a:solidFill>
                  <a:srgbClr val="333940"/>
                </a:solidFill>
              </a:rPr>
              <a:t>Черноскутовская</a:t>
            </a:r>
            <a:r>
              <a:rPr lang="ru-RU" sz="1600" dirty="0">
                <a:solidFill>
                  <a:srgbClr val="333940"/>
                </a:solidFill>
              </a:rPr>
              <a:t>, Марай и </a:t>
            </a:r>
            <a:r>
              <a:rPr lang="ru-RU" sz="1600" dirty="0" err="1">
                <a:solidFill>
                  <a:srgbClr val="333940"/>
                </a:solidFill>
              </a:rPr>
              <a:t>Воронинская</a:t>
            </a:r>
            <a:r>
              <a:rPr lang="ru-RU" sz="1600" dirty="0">
                <a:solidFill>
                  <a:srgbClr val="333940"/>
                </a:solidFill>
              </a:rPr>
              <a:t> — были обнаружены каменные орудия труда и многочисленные фрагменты керамики, датированные II тысячелетием до н. э. Находки положили начало археологической коллекции музея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310688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25798" y="29154"/>
            <a:ext cx="810039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33940"/>
                </a:solidFill>
              </a:rPr>
              <a:t>В</a:t>
            </a:r>
            <a:r>
              <a:rPr lang="ru-RU" sz="1600" dirty="0">
                <a:solidFill>
                  <a:srgbClr val="333940"/>
                </a:solidFill>
              </a:rPr>
              <a:t> 1959 г. был возведен второй музейный корпус, а после строительства третьего здания, стилизованного, как и два первых, под классицизм: образовался музейный комплекс.</a:t>
            </a:r>
          </a:p>
          <a:p>
            <a:r>
              <a:rPr lang="ru-RU" sz="1600" dirty="0">
                <a:solidFill>
                  <a:srgbClr val="333940"/>
                </a:solidFill>
              </a:rPr>
              <a:t>Гордость музея — артиллерийская коллекция, собранная из образцов изделий Каменского завода, начиная с 1733 г. Особо выделяется собрание письменных источников — несколько тысяч рукописных, машинописных и печатных документов. Музей имеет архив, включающий фонд копий документов по ранней истории города (ХVII-ХVIII </a:t>
            </a:r>
            <a:r>
              <a:rPr lang="ru-RU" sz="1600" dirty="0" err="1">
                <a:solidFill>
                  <a:srgbClr val="333940"/>
                </a:solidFill>
              </a:rPr>
              <a:t>вв</a:t>
            </a:r>
            <a:r>
              <a:rPr lang="ru-RU" sz="1600" dirty="0">
                <a:solidFill>
                  <a:srgbClr val="333940"/>
                </a:solidFill>
              </a:rPr>
              <a:t>). Основу нумизматической коллекции составляют </a:t>
            </a:r>
            <a:r>
              <a:rPr lang="ru-RU" sz="1600" dirty="0" err="1">
                <a:solidFill>
                  <a:srgbClr val="333940"/>
                </a:solidFill>
              </a:rPr>
              <a:t>Щербаковский</a:t>
            </a:r>
            <a:r>
              <a:rPr lang="ru-RU" sz="1600" dirty="0">
                <a:solidFill>
                  <a:srgbClr val="333940"/>
                </a:solidFill>
              </a:rPr>
              <a:t>, </a:t>
            </a:r>
            <a:r>
              <a:rPr lang="ru-RU" sz="1600" dirty="0" err="1">
                <a:solidFill>
                  <a:srgbClr val="333940"/>
                </a:solidFill>
              </a:rPr>
              <a:t>Клевакинский</a:t>
            </a:r>
            <a:r>
              <a:rPr lang="ru-RU" sz="1600" dirty="0">
                <a:solidFill>
                  <a:srgbClr val="333940"/>
                </a:solidFill>
              </a:rPr>
              <a:t>, </a:t>
            </a:r>
            <a:r>
              <a:rPr lang="ru-RU" sz="1600" dirty="0" err="1">
                <a:solidFill>
                  <a:srgbClr val="333940"/>
                </a:solidFill>
              </a:rPr>
              <a:t>Часовской</a:t>
            </a:r>
            <a:r>
              <a:rPr lang="ru-RU" sz="1600" dirty="0">
                <a:solidFill>
                  <a:srgbClr val="333940"/>
                </a:solidFill>
              </a:rPr>
              <a:t> и </a:t>
            </a:r>
            <a:r>
              <a:rPr lang="ru-RU" sz="1600" dirty="0" err="1">
                <a:solidFill>
                  <a:srgbClr val="333940"/>
                </a:solidFill>
              </a:rPr>
              <a:t>Барабинский</a:t>
            </a:r>
            <a:r>
              <a:rPr lang="ru-RU" sz="1600" dirty="0">
                <a:solidFill>
                  <a:srgbClr val="333940"/>
                </a:solidFill>
              </a:rPr>
              <a:t> клады, а также собрание монет, принадлежавшее уроженцу города А. Г. </a:t>
            </a:r>
            <a:r>
              <a:rPr lang="ru-RU" sz="1600" dirty="0" err="1">
                <a:solidFill>
                  <a:srgbClr val="333940"/>
                </a:solidFill>
              </a:rPr>
              <a:t>Стенину</a:t>
            </a:r>
            <a:r>
              <a:rPr lang="ru-RU" sz="1600" dirty="0">
                <a:solidFill>
                  <a:srgbClr val="333940"/>
                </a:solidFill>
              </a:rPr>
              <a:t>. Собрание фотографий представлено снимками известных уральских фотографов В. Л. </a:t>
            </a:r>
            <a:r>
              <a:rPr lang="ru-RU" sz="1600" dirty="0" err="1">
                <a:solidFill>
                  <a:srgbClr val="333940"/>
                </a:solidFill>
              </a:rPr>
              <a:t>Метенкова</a:t>
            </a:r>
            <a:r>
              <a:rPr lang="ru-RU" sz="1600" dirty="0">
                <a:solidFill>
                  <a:srgbClr val="333940"/>
                </a:solidFill>
              </a:rPr>
              <a:t>, Н. А. Терехова и фотографа Каменского завода И. А. Соколова</a:t>
            </a:r>
            <a:endParaRPr lang="ru-RU" sz="1600" b="0" i="0" dirty="0">
              <a:solidFill>
                <a:srgbClr val="33394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36912"/>
            <a:ext cx="2608065" cy="2399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762" y="2832940"/>
            <a:ext cx="316835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87200" y="-21256625"/>
            <a:ext cx="1718400" cy="257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37112"/>
            <a:ext cx="2771800" cy="226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138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116633"/>
            <a:ext cx="2916324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8286"/>
            <a:ext cx="2886911" cy="185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2204864"/>
            <a:ext cx="777686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333940"/>
                </a:solidFill>
              </a:rPr>
              <a:t>Снимками известного  уральского фотографа  </a:t>
            </a:r>
            <a:r>
              <a:rPr lang="ru-RU" sz="1600" dirty="0">
                <a:solidFill>
                  <a:srgbClr val="333940"/>
                </a:solidFill>
              </a:rPr>
              <a:t>В. Л. </a:t>
            </a:r>
            <a:r>
              <a:rPr lang="ru-RU" sz="1600" dirty="0" err="1">
                <a:solidFill>
                  <a:srgbClr val="333940"/>
                </a:solidFill>
              </a:rPr>
              <a:t>Метенкова</a:t>
            </a:r>
            <a:endParaRPr lang="ru-RU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2633173"/>
            <a:ext cx="1458162" cy="194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76849"/>
            <a:ext cx="2953160" cy="196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446" y="2588442"/>
            <a:ext cx="2992443" cy="19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98" y="4797152"/>
            <a:ext cx="1213358" cy="182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8618" y="4787949"/>
            <a:ext cx="2571340" cy="17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2952" y="5522504"/>
            <a:ext cx="18705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/>
              <a:t>Экспозиции</a:t>
            </a:r>
            <a:r>
              <a:rPr lang="ru-RU" dirty="0" smtClean="0"/>
              <a:t> </a:t>
            </a:r>
            <a:r>
              <a:rPr lang="ru-RU" dirty="0"/>
              <a:t>музея</a:t>
            </a:r>
          </a:p>
        </p:txBody>
      </p:sp>
    </p:spTree>
    <p:extLst>
      <p:ext uri="{BB962C8B-B14F-4D97-AF65-F5344CB8AC3E}">
        <p14:creationId xmlns:p14="http://schemas.microsoft.com/office/powerpoint/2010/main" val="348913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3277272"/>
            <a:ext cx="4572000" cy="32624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</a:rPr>
              <a:t>Музей основан 16 марта 1965 года в школе № 16 учителем географии и директором школы Владимиром Петровичем </a:t>
            </a:r>
            <a:r>
              <a:rPr lang="ru-RU" sz="1600" dirty="0" err="1">
                <a:solidFill>
                  <a:srgbClr val="000000"/>
                </a:solidFill>
              </a:rPr>
              <a:t>Шевалевым</a:t>
            </a:r>
            <a:r>
              <a:rPr lang="ru-RU" sz="1600" dirty="0">
                <a:solidFill>
                  <a:srgbClr val="000000"/>
                </a:solidFill>
              </a:rPr>
              <a:t>. В 1998 году музей был переведен в новое здание – Дом детского и юношеского туризма и экскурсий, значительно расширен и преобразован.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</a:rPr>
              <a:t>Сегодня музей состоит из двух залов, в нем насчитывается более 4500 экспонатов, которые распределены по пяти разделам: горные породы, минералы, полезные ископаемые, палеонтология и геология Каменского района</a:t>
            </a:r>
            <a:r>
              <a:rPr lang="ru-RU" sz="1600" dirty="0" smtClean="0">
                <a:solidFill>
                  <a:srgbClr val="000000"/>
                </a:solidFill>
              </a:rPr>
              <a:t>.</a:t>
            </a:r>
            <a:r>
              <a:rPr lang="ru-RU" sz="1500" dirty="0">
                <a:solidFill>
                  <a:srgbClr val="313131"/>
                </a:solidFill>
                <a:latin typeface="Roboto Condensed"/>
                <a:cs typeface="Arial" pitchFamily="34" charset="0"/>
              </a:rPr>
              <a:t> </a:t>
            </a:r>
            <a:r>
              <a:rPr lang="ru-RU" sz="1600" dirty="0">
                <a:solidFill>
                  <a:srgbClr val="313131"/>
                </a:solidFill>
                <a:cs typeface="Arial" pitchFamily="34" charset="0"/>
              </a:rPr>
              <a:t>Здесь есть редкие экспонаты — камни из Антарктиды и коллекция метеоритов</a:t>
            </a:r>
            <a:endParaRPr lang="ru-RU" sz="16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563" y="499370"/>
            <a:ext cx="2171927" cy="2827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8323" y="67027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/>
              <a:t>Владимир Петрович </a:t>
            </a:r>
            <a:r>
              <a:rPr lang="ru-RU" sz="1600" dirty="0" err="1"/>
              <a:t>Шевалев</a:t>
            </a:r>
            <a:endParaRPr lang="ru-RU" sz="1600" dirty="0"/>
          </a:p>
          <a:p>
            <a:r>
              <a:rPr lang="ru-RU" sz="1600" dirty="0"/>
              <a:t>(1924-2006)</a:t>
            </a:r>
          </a:p>
          <a:p>
            <a:r>
              <a:rPr lang="ru-RU" sz="1600" dirty="0"/>
              <a:t>Член-корреспондент Российской экологической академии, член Академии военно-исторических наук. Отличник народного просвещения СССР, руководил геологическим музеем городского Дома детского и юношеского туризма и экскурсий. Почетный гражданин г. Каменска-Уральского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260648"/>
            <a:ext cx="45219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Геологический музей имени В.П. </a:t>
            </a:r>
            <a:r>
              <a:rPr lang="ru-RU" dirty="0" err="1"/>
              <a:t>Шевалева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916" y="3573016"/>
            <a:ext cx="348576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86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urizmkamensk.ru/gallery/default/moddocument/222/208aa1ec5881d6380954d1885d19f7dfb6603ddc.jpg">
            <a:hlinkClick r:id="rId2" tooltip="27100404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798" y="143693"/>
            <a:ext cx="3616785" cy="2405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80928"/>
            <a:ext cx="3578225" cy="238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30871" y="176098"/>
            <a:ext cx="4572000" cy="427809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/>
            <a:r>
              <a:rPr lang="ru-RU" sz="1600" b="1" dirty="0">
                <a:solidFill>
                  <a:srgbClr val="000000"/>
                </a:solidFill>
              </a:rPr>
              <a:t>Интересные экспонаты: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Лава вулканов Камчатки </a:t>
            </a:r>
            <a:endParaRPr lang="ru-RU" sz="1600" dirty="0" smtClean="0">
              <a:solidFill>
                <a:srgbClr val="000000"/>
              </a:solidFill>
            </a:endParaRPr>
          </a:p>
          <a:p>
            <a:pPr lvl="0"/>
            <a:r>
              <a:rPr lang="ru-RU" sz="1600" dirty="0" smtClean="0">
                <a:solidFill>
                  <a:srgbClr val="000000"/>
                </a:solidFill>
              </a:rPr>
              <a:t>и </a:t>
            </a:r>
            <a:r>
              <a:rPr lang="ru-RU" sz="1600" dirty="0">
                <a:solidFill>
                  <a:srgbClr val="000000"/>
                </a:solidFill>
              </a:rPr>
              <a:t>Гавайских островов.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Бразильские агаты.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Каррарский мрамор Италии.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Окаменелости с Альпийских гор.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Камушек с вершины Эвереста.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Розовый кварц с острова Мадагаскар.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Гипс из пустыни Сахара.</a:t>
            </a:r>
          </a:p>
          <a:p>
            <a:pPr lvl="0" algn="just"/>
            <a:r>
              <a:rPr lang="ru-RU" sz="1600" dirty="0">
                <a:solidFill>
                  <a:srgbClr val="000000"/>
                </a:solidFill>
              </a:rPr>
              <a:t>Любопытные редкие экземпляры: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Камни из Антарктиды.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Алмазоносный кимберлит.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Образец породы – керн </a:t>
            </a:r>
            <a:r>
              <a:rPr lang="ru-RU" sz="1600" dirty="0" err="1">
                <a:solidFill>
                  <a:srgbClr val="000000"/>
                </a:solidFill>
              </a:rPr>
              <a:t>гранитогнейса</a:t>
            </a:r>
            <a:r>
              <a:rPr lang="ru-RU" sz="1600" dirty="0">
                <a:solidFill>
                  <a:srgbClr val="000000"/>
                </a:solidFill>
              </a:rPr>
              <a:t>, возрастом в 3 миллиарда лет.</a:t>
            </a:r>
          </a:p>
          <a:p>
            <a:pPr lvl="0">
              <a:buFont typeface="Arial"/>
              <a:buChar char="•"/>
            </a:pPr>
            <a:r>
              <a:rPr lang="ru-RU" sz="1600" dirty="0">
                <a:solidFill>
                  <a:srgbClr val="000000"/>
                </a:solidFill>
              </a:rPr>
              <a:t>Космические гости – кусочек метеорита «Свердловск» и два осколка знаменитого челябинского метеорита.</a:t>
            </a: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871" y="4581128"/>
            <a:ext cx="2762250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67944" y="561141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600" b="1" dirty="0">
                <a:solidFill>
                  <a:srgbClr val="000000"/>
                </a:solidFill>
              </a:rPr>
              <a:t>У музея есть талисман</a:t>
            </a:r>
            <a:r>
              <a:rPr lang="ru-RU" sz="1600" dirty="0">
                <a:solidFill>
                  <a:srgbClr val="000000"/>
                </a:solidFill>
              </a:rPr>
              <a:t> – дерево с каменными шарами, каждый из которых символизирует год из истории учреждения.</a:t>
            </a:r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4606"/>
            <a:ext cx="27622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116632"/>
            <a:ext cx="4572000" cy="17081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000" dirty="0">
                <a:solidFill>
                  <a:srgbClr val="4183C4"/>
                </a:solidFill>
                <a:latin typeface="Roboto Condensed"/>
                <a:cs typeface="Arial" pitchFamily="34" charset="0"/>
              </a:rPr>
              <a:t>      </a:t>
            </a:r>
            <a:r>
              <a:rPr lang="ru-RU" sz="1500" dirty="0">
                <a:solidFill>
                  <a:srgbClr val="313131"/>
                </a:solidFill>
                <a:latin typeface="Roboto Condensed"/>
                <a:cs typeface="Arial" pitchFamily="34" charset="0"/>
              </a:rPr>
              <a:t>Из палеонтологической коллекции самый древний — плита с отпечатками строматолитов, возраст которых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500" dirty="0">
                <a:solidFill>
                  <a:srgbClr val="313131"/>
                </a:solidFill>
                <a:latin typeface="Roboto Condensed"/>
                <a:cs typeface="Arial" pitchFamily="34" charset="0"/>
              </a:rPr>
              <a:t>1,5 млрд лет. На территории музея располагается выставка «Сад камней», где представлены минералы и горные породы Каменского района. </a:t>
            </a:r>
            <a:endParaRPr lang="ru-RU" sz="1000" dirty="0">
              <a:solidFill>
                <a:srgbClr val="4183C4"/>
              </a:solidFill>
              <a:latin typeface="Roboto Condensed"/>
              <a:cs typeface="Arial" pitchFamily="34" charset="0"/>
            </a:endParaRPr>
          </a:p>
        </p:txBody>
      </p:sp>
      <p:pic>
        <p:nvPicPr>
          <p:cNvPr id="4101" name="Picture 5" descr="https://svrpk.ru/path/to/localFiles/0186f57194a1f2b4450096ad4eddd44a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3024336" cy="22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283968" y="2292416"/>
            <a:ext cx="48532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000000"/>
                </a:solidFill>
                <a:latin typeface="-apple-system"/>
              </a:rPr>
              <a:t>Большинство экспонатов собрано учениками Владимира Петровича. Традиции продолжают нынешние друзья музея – юные геологи и их педагоги. Экспозиции регулярно пополняются новыми экспонатами. Так, недавно появился позвонок плезиозавра с карьера Голубое озеро.</a:t>
            </a:r>
            <a:endParaRPr lang="ru-RU" sz="1600" dirty="0">
              <a:solidFill>
                <a:prstClr val="black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572" y="3862076"/>
            <a:ext cx="2828925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102879" y="4185084"/>
            <a:ext cx="4572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</a:rPr>
              <a:t>Буровое долото, привезенное со сверхглубокой скважины Кольского полуострова. Им были пробурены последние десять метров одиннадцатого километра сверхглубокой скважины СГ-3 на Кольском полуострове</a:t>
            </a:r>
            <a:r>
              <a:rPr lang="ru-RU" sz="1600" dirty="0" smtClean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1600" dirty="0">
                <a:solidFill>
                  <a:srgbClr val="333333"/>
                </a:solidFill>
              </a:rPr>
              <a:t>При строительстве нового дома в микрорайоне Южный нашли кости пещерного оленя и передали в музей.</a:t>
            </a:r>
            <a:endParaRPr lang="ru-RU" sz="1600" dirty="0">
              <a:solidFill>
                <a:prstClr val="black"/>
              </a:solidFill>
            </a:endParaRPr>
          </a:p>
          <a:p>
            <a:pPr lvl="0"/>
            <a:endParaRPr lang="ru-RU" sz="1600" dirty="0" smtClean="0">
              <a:solidFill>
                <a:prstClr val="black"/>
              </a:solidFill>
            </a:endParaRPr>
          </a:p>
          <a:p>
            <a:pPr lvl="0"/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01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7824"/>
            <a:ext cx="2746276" cy="2059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81256" y="116632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313131"/>
                </a:solidFill>
                <a:latin typeface="Roboto Condensed"/>
              </a:rPr>
              <a:t>В музее природы можно увидеть орудия древних людей, рабочие инструменты наших предков, макеты рыб, чучела животных, насекомых и птиц, которые обитают в Каменске-Уральском и Каменском районе. Большинство экспонатов сделаны руками руководителя музея Светланы </a:t>
            </a:r>
            <a:r>
              <a:rPr lang="ru-RU" dirty="0" err="1">
                <a:solidFill>
                  <a:srgbClr val="313131"/>
                </a:solidFill>
                <a:latin typeface="Roboto Condensed"/>
              </a:rPr>
              <a:t>Корвяковой</a:t>
            </a:r>
            <a:r>
              <a:rPr lang="ru-RU" dirty="0">
                <a:solidFill>
                  <a:srgbClr val="313131"/>
                </a:solidFill>
                <a:latin typeface="Roboto Condensed"/>
              </a:rPr>
              <a:t>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3068960"/>
            <a:ext cx="4572000" cy="2800767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r>
              <a:rPr lang="ru-RU" sz="1600" dirty="0" err="1">
                <a:latin typeface="Roboto Condensed"/>
              </a:rPr>
              <a:t>Этномузей</a:t>
            </a:r>
            <a:r>
              <a:rPr lang="ru-RU" sz="1600" dirty="0">
                <a:latin typeface="Roboto Condensed"/>
              </a:rPr>
              <a:t> открыт при </a:t>
            </a:r>
            <a:r>
              <a:rPr lang="ru-RU" sz="1600" dirty="0">
                <a:latin typeface="Roboto Condensed"/>
                <a:hlinkClick r:id="rId3"/>
              </a:rPr>
              <a:t>Центре национальных культур Каменска-Уральского</a:t>
            </a:r>
            <a:r>
              <a:rPr lang="ru-RU" sz="1600" dirty="0">
                <a:latin typeface="Roboto Condensed"/>
              </a:rPr>
              <a:t>. Здесь можно познакомиться с </a:t>
            </a:r>
            <a:r>
              <a:rPr lang="ru-RU" sz="1600" dirty="0" err="1">
                <a:latin typeface="Roboto Condensed"/>
              </a:rPr>
              <a:t>этноэкспозицией</a:t>
            </a:r>
            <a:r>
              <a:rPr lang="ru-RU" sz="1600" dirty="0">
                <a:latin typeface="Roboto Condensed"/>
              </a:rPr>
              <a:t> «Быт и культура народов Урала», выставкой макетов «Национальный мир в миниатюре», выставкой кукол «Куклы в национальных костюмах», выставкой национальных головных уборов, выставкой «Национальный мир музыкальных инструментов» и с «Галереей национального творчества» местных художников.</a:t>
            </a:r>
            <a:endParaRPr lang="ru-RU" sz="16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33116"/>
            <a:ext cx="3096344" cy="2062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502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3717032"/>
            <a:ext cx="34414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313131"/>
                </a:solidFill>
              </a:rPr>
              <a:t>Каменск-Уральский выставочный зал</a:t>
            </a:r>
            <a:r>
              <a:rPr lang="ru-RU" sz="1600" dirty="0">
                <a:solidFill>
                  <a:srgbClr val="313131"/>
                </a:solidFill>
              </a:rPr>
              <a:t> – это площадка, на которой ежегодно проходят десятки временных выставок в области современного и классического искусства. Экспонируются произведения живописи, графики, скульптуры и декоративно-прикладного искусства.</a:t>
            </a:r>
            <a:endParaRPr lang="ru-RU" sz="1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01575" y="260648"/>
            <a:ext cx="802838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1600" dirty="0">
                <a:solidFill>
                  <a:srgbClr val="2B2B2B"/>
                </a:solidFill>
              </a:rPr>
              <a:t>История Каменск-Уральского выставочного зала началась с выставок, которые в конце 1940-х годов организовывались в студии изобразительного искусства Дворца культуры Уральского Алюминиевого завода. Эту студию в 1949 году создал, и многие годы вел Иосиф Иванович </a:t>
            </a:r>
            <a:r>
              <a:rPr lang="ru-RU" sz="1600" dirty="0" err="1">
                <a:solidFill>
                  <a:srgbClr val="2B2B2B"/>
                </a:solidFill>
              </a:rPr>
              <a:t>Жулковский</a:t>
            </a:r>
            <a:r>
              <a:rPr lang="ru-RU" sz="1600" dirty="0">
                <a:solidFill>
                  <a:srgbClr val="2B2B2B"/>
                </a:solidFill>
              </a:rPr>
              <a:t>. Для многих художников студия стала той ступенькой, с которой начиналась их творческая биография.</a:t>
            </a:r>
          </a:p>
          <a:p>
            <a:pPr algn="just" fontAlgn="base"/>
            <a:r>
              <a:rPr lang="ru-RU" sz="1600" dirty="0">
                <a:solidFill>
                  <a:srgbClr val="2B2B2B"/>
                </a:solidFill>
              </a:rPr>
              <a:t>Официально первая студийная выставка открылась в 1959 году. С этого времени они стали проводиться регулярно. С каждым годом самодеятельное художественное движение набирало силу, и в 1972 году в городском Краеведческом музее открылся художественный отдел. В 1978 году для отдела было выделено новое здание. Так, в Каменске-Уральском появился свой выставочный зал, который получил статус самостоятельного городского учреждения в 1993 году.</a:t>
            </a:r>
          </a:p>
          <a:p>
            <a:pPr algn="just" fontAlgn="base"/>
            <a:r>
              <a:rPr lang="ru-RU" sz="1600" dirty="0">
                <a:solidFill>
                  <a:srgbClr val="2B2B2B"/>
                </a:solidFill>
              </a:rPr>
              <a:t>За годы своего существования Выставочный зал принял, устроил и провел более трехсот выставок всесоюзного, республиканского, областного значения,</a:t>
            </a:r>
            <a:endParaRPr lang="ru-RU" sz="1600" b="0" i="0" dirty="0">
              <a:solidFill>
                <a:srgbClr val="2B2B2B"/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17032"/>
            <a:ext cx="3867499" cy="2784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42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19672" y="1340768"/>
            <a:ext cx="653472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43608" y="2995490"/>
            <a:ext cx="73448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1 picturehistory.livejournal.com</a:t>
            </a:r>
          </a:p>
          <a:p>
            <a:r>
              <a:rPr lang="ru-RU" sz="1600" dirty="0" smtClean="0"/>
              <a:t>2.</a:t>
            </a:r>
          </a:p>
          <a:p>
            <a:endParaRPr lang="ru-RU" sz="1600" dirty="0"/>
          </a:p>
          <a:p>
            <a:r>
              <a:rPr lang="ru-RU" sz="1600" dirty="0" smtClean="0"/>
              <a:t>3.</a:t>
            </a:r>
            <a:endParaRPr lang="ru-RU" sz="16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05890"/>
            <a:ext cx="2088232" cy="337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3703376"/>
            <a:ext cx="190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http://narslovar.ru/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94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Другая 10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283</TotalTime>
  <Words>530</Words>
  <Application>Microsoft Office PowerPoint</Application>
  <PresentationFormat>Экран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20</cp:revision>
  <dcterms:created xsi:type="dcterms:W3CDTF">2022-01-24T09:17:43Z</dcterms:created>
  <dcterms:modified xsi:type="dcterms:W3CDTF">2022-02-12T10:52:41Z</dcterms:modified>
  <cp:contentStatus/>
</cp:coreProperties>
</file>