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4c135135e323c0e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4c135135e323c0e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4c135135e323c0e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4c135135e323c0e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4c135135e323c0e1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4c135135e323c0e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4c135135e323c0e1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4c135135e323c0e1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4c135135e323c0e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4c135135e323c0e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e1c351f64058221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3e1c351f64058221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4c135135e323c0e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4c135135e323c0e1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5" name="Google Shape;15;p2"/>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6" name="Google Shape;16;p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22" name="Google Shape;22;p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4"/>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29" name="Google Shape;29;p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5"/>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37" name="Google Shape;37;p5"/>
          <p:cNvSpPr txBox="1">
            <a:spLocks noGrp="1"/>
          </p:cNvSpPr>
          <p:nvPr>
            <p:ph type="body" idx="1"/>
          </p:nvPr>
        </p:nvSpPr>
        <p:spPr>
          <a:xfrm>
            <a:off x="729325"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8" name="Google Shape;38;p5"/>
          <p:cNvSpPr txBox="1">
            <a:spLocks noGrp="1"/>
          </p:cNvSpPr>
          <p:nvPr>
            <p:ph type="body" idx="2"/>
          </p:nvPr>
        </p:nvSpPr>
        <p:spPr>
          <a:xfrm>
            <a:off x="4643604"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9" name="Google Shape;39;p5"/>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6"/>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46" name="Google Shape;46;p6"/>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730000" y="1318650"/>
            <a:ext cx="3300900" cy="13815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53" name="Google Shape;53;p7"/>
          <p:cNvSpPr txBox="1">
            <a:spLocks noGrp="1"/>
          </p:cNvSpPr>
          <p:nvPr>
            <p:ph type="body" idx="1"/>
          </p:nvPr>
        </p:nvSpPr>
        <p:spPr>
          <a:xfrm>
            <a:off x="721225" y="2781725"/>
            <a:ext cx="3300900" cy="159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4" name="Google Shape;54;p7"/>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8"/>
          <p:cNvSpPr txBox="1">
            <a:spLocks noGrp="1"/>
          </p:cNvSpPr>
          <p:nvPr>
            <p:ph type="title"/>
          </p:nvPr>
        </p:nvSpPr>
        <p:spPr>
          <a:xfrm>
            <a:off x="729450" y="864300"/>
            <a:ext cx="7021200" cy="29850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60" name="Google Shape;60;p8"/>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title"/>
          </p:nvPr>
        </p:nvSpPr>
        <p:spPr>
          <a:xfrm>
            <a:off x="730000" y="1318650"/>
            <a:ext cx="3300900" cy="1687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67" name="Google Shape;67;p9"/>
          <p:cNvSpPr txBox="1">
            <a:spLocks noGrp="1"/>
          </p:cNvSpPr>
          <p:nvPr>
            <p:ph type="subTitle" idx="1"/>
          </p:nvPr>
        </p:nvSpPr>
        <p:spPr>
          <a:xfrm>
            <a:off x="724950" y="3161525"/>
            <a:ext cx="3300900" cy="7590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68" name="Google Shape;68;p9"/>
          <p:cNvSpPr txBox="1">
            <a:spLocks noGrp="1"/>
          </p:cNvSpPr>
          <p:nvPr>
            <p:ph type="body" idx="2"/>
          </p:nvPr>
        </p:nvSpPr>
        <p:spPr>
          <a:xfrm>
            <a:off x="5174225" y="1352625"/>
            <a:ext cx="3374400" cy="302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9" name="Google Shape;69;p9"/>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10"/>
          <p:cNvSpPr txBox="1">
            <a:spLocks noGrp="1"/>
          </p:cNvSpPr>
          <p:nvPr>
            <p:ph type="body" idx="1"/>
          </p:nvPr>
        </p:nvSpPr>
        <p:spPr>
          <a:xfrm>
            <a:off x="724950" y="4372551"/>
            <a:ext cx="7697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a:endParaRPr/>
          </a:p>
        </p:txBody>
      </p:sp>
      <p:sp>
        <p:nvSpPr>
          <p:cNvPr id="72" name="Google Shape;72;p10"/>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11"/>
          <p:cNvSpPr txBox="1">
            <a:spLocks noGrp="1"/>
          </p:cNvSpPr>
          <p:nvPr>
            <p:ph type="title" hasCustomPrompt="1"/>
          </p:nvPr>
        </p:nvSpPr>
        <p:spPr>
          <a:xfrm>
            <a:off x="729450" y="733950"/>
            <a:ext cx="7688400" cy="1244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a:spLocks noGrp="1"/>
          </p:cNvSpPr>
          <p:nvPr>
            <p:ph type="body" idx="1"/>
          </p:nvPr>
        </p:nvSpPr>
        <p:spPr>
          <a:xfrm>
            <a:off x="729450" y="2272888"/>
            <a:ext cx="7688400" cy="15804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lt1"/>
              </a:buClr>
              <a:buSzPts val="1300"/>
              <a:buChar char="●"/>
              <a:defRPr>
                <a:solidFill>
                  <a:schemeClr val="lt1"/>
                </a:solidFill>
              </a:defRPr>
            </a:lvl1pPr>
            <a:lvl2pPr marL="914400" lvl="1" indent="-298450">
              <a:spcBef>
                <a:spcPts val="0"/>
              </a:spcBef>
              <a:spcAft>
                <a:spcPts val="0"/>
              </a:spcAft>
              <a:buClr>
                <a:schemeClr val="lt1"/>
              </a:buClr>
              <a:buSzPts val="1100"/>
              <a:buChar char="○"/>
              <a:defRPr>
                <a:solidFill>
                  <a:schemeClr val="lt1"/>
                </a:solidFill>
              </a:defRPr>
            </a:lvl2pPr>
            <a:lvl3pPr marL="1371600" lvl="2" indent="-298450">
              <a:spcBef>
                <a:spcPts val="0"/>
              </a:spcBef>
              <a:spcAft>
                <a:spcPts val="0"/>
              </a:spcAft>
              <a:buClr>
                <a:schemeClr val="lt1"/>
              </a:buClr>
              <a:buSzPts val="1100"/>
              <a:buChar char="■"/>
              <a:defRPr>
                <a:solidFill>
                  <a:schemeClr val="lt1"/>
                </a:solidFill>
              </a:defRPr>
            </a:lvl3pPr>
            <a:lvl4pPr marL="1828800" lvl="3" indent="-298450">
              <a:spcBef>
                <a:spcPts val="0"/>
              </a:spcBef>
              <a:spcAft>
                <a:spcPts val="0"/>
              </a:spcAft>
              <a:buClr>
                <a:schemeClr val="lt1"/>
              </a:buClr>
              <a:buSzPts val="1100"/>
              <a:buChar char="●"/>
              <a:defRPr>
                <a:solidFill>
                  <a:schemeClr val="lt1"/>
                </a:solidFill>
              </a:defRPr>
            </a:lvl4pPr>
            <a:lvl5pPr marL="2286000" lvl="4" indent="-298450">
              <a:spcBef>
                <a:spcPts val="0"/>
              </a:spcBef>
              <a:spcAft>
                <a:spcPts val="0"/>
              </a:spcAft>
              <a:buClr>
                <a:schemeClr val="lt1"/>
              </a:buClr>
              <a:buSzPts val="1100"/>
              <a:buChar char="○"/>
              <a:defRPr>
                <a:solidFill>
                  <a:schemeClr val="lt1"/>
                </a:solidFill>
              </a:defRPr>
            </a:lvl5pPr>
            <a:lvl6pPr marL="2743200" lvl="5" indent="-298450">
              <a:spcBef>
                <a:spcPts val="0"/>
              </a:spcBef>
              <a:spcAft>
                <a:spcPts val="0"/>
              </a:spcAft>
              <a:buClr>
                <a:schemeClr val="lt1"/>
              </a:buClr>
              <a:buSzPts val="1100"/>
              <a:buChar char="■"/>
              <a:defRPr>
                <a:solidFill>
                  <a:schemeClr val="lt1"/>
                </a:solidFill>
              </a:defRPr>
            </a:lvl6pPr>
            <a:lvl7pPr marL="3200400" lvl="6" indent="-298450">
              <a:spcBef>
                <a:spcPts val="0"/>
              </a:spcBef>
              <a:spcAft>
                <a:spcPts val="0"/>
              </a:spcAft>
              <a:buClr>
                <a:schemeClr val="lt1"/>
              </a:buClr>
              <a:buSzPts val="1100"/>
              <a:buChar char="●"/>
              <a:defRPr>
                <a:solidFill>
                  <a:schemeClr val="lt1"/>
                </a:solidFill>
              </a:defRPr>
            </a:lvl7pPr>
            <a:lvl8pPr marL="3657600" lvl="7" indent="-298450">
              <a:spcBef>
                <a:spcPts val="0"/>
              </a:spcBef>
              <a:spcAft>
                <a:spcPts val="0"/>
              </a:spcAft>
              <a:buClr>
                <a:schemeClr val="lt1"/>
              </a:buClr>
              <a:buSzPts val="1100"/>
              <a:buChar char="○"/>
              <a:defRPr>
                <a:solidFill>
                  <a:schemeClr val="lt1"/>
                </a:solidFill>
              </a:defRPr>
            </a:lvl8pPr>
            <a:lvl9pPr marL="4114800" lvl="8" indent="-298450">
              <a:spcBef>
                <a:spcPts val="0"/>
              </a:spcBef>
              <a:spcAft>
                <a:spcPts val="0"/>
              </a:spcAft>
              <a:buClr>
                <a:schemeClr val="lt1"/>
              </a:buClr>
              <a:buSzPts val="1100"/>
              <a:buChar char="■"/>
              <a:defRPr>
                <a:solidFill>
                  <a:schemeClr val="lt1"/>
                </a:solidFill>
              </a:defRPr>
            </a:lvl9pPr>
          </a:lstStyle>
          <a:p>
            <a:endParaRPr/>
          </a:p>
        </p:txBody>
      </p:sp>
      <p:sp>
        <p:nvSpPr>
          <p:cNvPr id="79" name="Google Shape;79;p11"/>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0"/>
        <p:cNvGrpSpPr/>
        <p:nvPr/>
      </p:nvGrpSpPr>
      <p:grpSpPr>
        <a:xfrm>
          <a:off x="0" y="0"/>
          <a:ext cx="0" cy="0"/>
          <a:chOff x="0" y="0"/>
          <a:chExt cx="0" cy="0"/>
        </a:xfrm>
      </p:grpSpPr>
      <p:sp>
        <p:nvSpPr>
          <p:cNvPr id="81" name="Google Shape;81;p1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treamlin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536302" y="4749851"/>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eredelkinokardio.ru/articles/sovety/lechebnaya-fizkultura-kak-metod-profilaktiki-osteohondroza/" TargetMode="External"/><Relationship Id="rId2" Type="http://schemas.openxmlformats.org/officeDocument/2006/relationships/hyperlink" Target="https://www.dikul.net/" TargetMode="External"/><Relationship Id="rId1" Type="http://schemas.openxmlformats.org/officeDocument/2006/relationships/slideLayout" Target="../slideLayouts/slideLayout3.xml"/><Relationship Id="rId4" Type="http://schemas.openxmlformats.org/officeDocument/2006/relationships/hyperlink" Target="https://infourok.ru/statya-na-temu-profilaktika-i-korrekciya-osteohondroza-pozvonochnika-na-zanyatiyah-fizicheskoj-kulturoj-v-uchebnyh-zavedeniyah-4613670.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p1"/>
          <p:cNvPicPr preferRelativeResize="0"/>
          <p:nvPr/>
        </p:nvPicPr>
        <p:blipFill rotWithShape="1">
          <a:blip r:embed="rId3">
            <a:alphaModFix/>
            <a:duotone>
              <a:prstClr val="black"/>
              <a:srgbClr val="FFFF00">
                <a:tint val="45000"/>
                <a:satMod val="400000"/>
              </a:srgbClr>
            </a:duotone>
          </a:blip>
          <a:srcRect/>
          <a:stretch/>
        </p:blipFill>
        <p:spPr bwMode="invGray">
          <a:xfrm>
            <a:off x="95693" y="95693"/>
            <a:ext cx="9144000" cy="5143500"/>
          </a:xfrm>
          <a:prstGeom prst="rect">
            <a:avLst/>
          </a:prstGeom>
          <a:solidFill>
            <a:srgbClr val="FFFF00"/>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
        <p:nvSpPr>
          <p:cNvPr id="143" name="Google Shape;143;p1"/>
          <p:cNvSpPr txBox="1">
            <a:spLocks noGrp="1"/>
          </p:cNvSpPr>
          <p:nvPr>
            <p:ph type="ctrTitle"/>
          </p:nvPr>
        </p:nvSpPr>
        <p:spPr>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4200"/>
              <a:buNone/>
            </a:pPr>
            <a:r>
              <a:rPr lang="ru" dirty="0">
                <a:solidFill>
                  <a:schemeClr val="accent6"/>
                </a:solidFill>
              </a:rPr>
              <a:t>Профилактика остеохондроза</a:t>
            </a:r>
            <a:endParaRPr dirty="0">
              <a:solidFill>
                <a:schemeClr val="accent6"/>
              </a:solidFill>
            </a:endParaRPr>
          </a:p>
        </p:txBody>
      </p:sp>
      <p:sp>
        <p:nvSpPr>
          <p:cNvPr id="144" name="Google Shape;144;p1"/>
          <p:cNvSpPr txBox="1">
            <a:spLocks noGrp="1"/>
          </p:cNvSpPr>
          <p:nvPr>
            <p:ph type="subTitle" idx="1"/>
          </p:nvPr>
        </p:nvSpPr>
        <p:spPr>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600"/>
              <a:buNone/>
            </a:pPr>
            <a:r>
              <a:rPr lang="ru" sz="2050">
                <a:solidFill>
                  <a:schemeClr val="accent6"/>
                </a:solidFill>
              </a:rPr>
              <a:t>Презентацию подготовила специалист по социальной работе</a:t>
            </a:r>
            <a:endParaRPr sz="2050">
              <a:solidFill>
                <a:schemeClr val="accent6"/>
              </a:solidFill>
            </a:endParaRPr>
          </a:p>
          <a:p>
            <a:pPr marL="0" lvl="0" indent="0" algn="ctr" rtl="0">
              <a:lnSpc>
                <a:spcPct val="100000"/>
              </a:lnSpc>
              <a:spcBef>
                <a:spcPts val="0"/>
              </a:spcBef>
              <a:spcAft>
                <a:spcPts val="0"/>
              </a:spcAft>
              <a:buSzPts val="1600"/>
              <a:buNone/>
            </a:pPr>
            <a:r>
              <a:rPr lang="ru" sz="2050">
                <a:solidFill>
                  <a:schemeClr val="accent6"/>
                </a:solidFill>
              </a:rPr>
              <a:t>Осинцева Елизавета Ильясовна</a:t>
            </a:r>
            <a:endParaRPr sz="2050">
              <a:solidFill>
                <a:schemeClr val="accent6"/>
              </a:solidFill>
            </a:endParaRPr>
          </a:p>
        </p:txBody>
      </p:sp>
      <p:sp>
        <p:nvSpPr>
          <p:cNvPr id="145" name="Google Shape;145;p1"/>
          <p:cNvSpPr txBox="1"/>
          <p:nvPr/>
        </p:nvSpPr>
        <p:spPr>
          <a:xfrm>
            <a:off x="2330950" y="4148700"/>
            <a:ext cx="4224000" cy="396300"/>
          </a:xfrm>
          <a:prstGeom prst="rect">
            <a:avLst/>
          </a:prstGeom>
          <a:noFill/>
          <a:ln>
            <a:noFill/>
          </a:ln>
        </p:spPr>
        <p:txBody>
          <a:bodyPr spcFirstLastPara="1" wrap="square" lIns="91425" tIns="91425" rIns="91425" bIns="91425" anchor="t" anchorCtr="0">
            <a:spAutoFit/>
          </a:bodyPr>
          <a:lstStyle/>
          <a:p>
            <a:pPr marL="45720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4"/>
          <p:cNvSpPr txBox="1">
            <a:spLocks noGrp="1"/>
          </p:cNvSpPr>
          <p:nvPr>
            <p:ph type="title"/>
          </p:nvPr>
        </p:nvSpPr>
        <p:spPr>
          <a:xfrm>
            <a:off x="311700" y="445025"/>
            <a:ext cx="8520600" cy="1106400"/>
          </a:xfrm>
          <a:prstGeom prst="rect">
            <a:avLst/>
          </a:prstGeom>
        </p:spPr>
        <p:txBody>
          <a:bodyPr spcFirstLastPara="1" wrap="square" lIns="91425" tIns="91425" rIns="91425" bIns="91425" anchor="t" anchorCtr="0">
            <a:normAutofit/>
          </a:bodyPr>
          <a:lstStyle/>
          <a:p>
            <a:pPr marL="0" lvl="0" indent="0" algn="l" rtl="0">
              <a:lnSpc>
                <a:spcPct val="115000"/>
              </a:lnSpc>
              <a:spcBef>
                <a:spcPts val="0"/>
              </a:spcBef>
              <a:spcAft>
                <a:spcPts val="1200"/>
              </a:spcAft>
              <a:buClr>
                <a:schemeClr val="dk1"/>
              </a:buClr>
              <a:buSzPts val="1100"/>
              <a:buFont typeface="Arial"/>
              <a:buNone/>
            </a:pPr>
            <a:r>
              <a:rPr lang="ru" sz="2400" b="1">
                <a:solidFill>
                  <a:srgbClr val="000000"/>
                </a:solidFill>
              </a:rPr>
              <a:t>Профилактика остеохондроза заключается…</a:t>
            </a:r>
            <a:r>
              <a:rPr lang="ru" sz="1800">
                <a:solidFill>
                  <a:srgbClr val="000000"/>
                </a:solidFill>
              </a:rPr>
              <a:t> </a:t>
            </a:r>
            <a:endParaRPr>
              <a:solidFill>
                <a:srgbClr val="000000"/>
              </a:solidFill>
            </a:endParaRPr>
          </a:p>
        </p:txBody>
      </p:sp>
      <p:sp>
        <p:nvSpPr>
          <p:cNvPr id="95" name="Google Shape;95;p14"/>
          <p:cNvSpPr txBox="1">
            <a:spLocks noGrp="1"/>
          </p:cNvSpPr>
          <p:nvPr>
            <p:ph type="body" idx="1"/>
          </p:nvPr>
        </p:nvSpPr>
        <p:spPr>
          <a:xfrm>
            <a:off x="311700" y="946500"/>
            <a:ext cx="8520600" cy="32505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1200"/>
              </a:spcAft>
              <a:buNone/>
            </a:pPr>
            <a:r>
              <a:rPr lang="ru" sz="2100"/>
              <a:t>Профилактика остеохондроза заключается в том, чтобы избегать факторов, вызывающих дегенерацию структур позвоночника. Об этом надо помнить с детства - следить за осанкой, формировать здоровый образ жизни и регулярно заниматься физическими упражнениями. Чем более ответственно человек относится к своему здоровью, тем риск развития патологии в позвоночнике ниже.</a:t>
            </a:r>
            <a:endParaRPr sz="2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title"/>
          </p:nvPr>
        </p:nvSpPr>
        <p:spPr>
          <a:xfrm>
            <a:off x="727650" y="266250"/>
            <a:ext cx="7688700" cy="7437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ru" sz="2400" b="1"/>
              <a:t>Основные рекомендации по профилактике болезней позвоночника</a:t>
            </a:r>
            <a:endParaRPr sz="2400" b="1"/>
          </a:p>
        </p:txBody>
      </p:sp>
      <p:sp>
        <p:nvSpPr>
          <p:cNvPr id="101" name="Google Shape;101;p15"/>
          <p:cNvSpPr txBox="1">
            <a:spLocks noGrp="1"/>
          </p:cNvSpPr>
          <p:nvPr>
            <p:ph type="body" idx="1"/>
          </p:nvPr>
        </p:nvSpPr>
        <p:spPr>
          <a:xfrm>
            <a:off x="311700" y="1712209"/>
            <a:ext cx="8520600" cy="2501100"/>
          </a:xfrm>
          <a:prstGeom prst="rect">
            <a:avLst/>
          </a:prstGeom>
        </p:spPr>
        <p:txBody>
          <a:bodyPr spcFirstLastPara="1" wrap="square" lIns="91425" tIns="91425" rIns="91425" bIns="91425" anchor="t" anchorCtr="0">
            <a:normAutofit fontScale="77500" lnSpcReduction="20000"/>
          </a:bodyPr>
          <a:lstStyle/>
          <a:p>
            <a:pPr marL="0" lvl="0" indent="0" algn="l" rtl="0">
              <a:spcBef>
                <a:spcPts val="0"/>
              </a:spcBef>
              <a:spcAft>
                <a:spcPts val="0"/>
              </a:spcAft>
              <a:buNone/>
            </a:pPr>
            <a:endParaRPr/>
          </a:p>
          <a:p>
            <a:pPr marL="0" lvl="0" indent="0" algn="l" rtl="0">
              <a:spcBef>
                <a:spcPts val="1200"/>
              </a:spcBef>
              <a:spcAft>
                <a:spcPts val="1200"/>
              </a:spcAft>
              <a:buNone/>
            </a:pPr>
            <a:r>
              <a:rPr lang="ru" sz="1900"/>
              <a:t>Оптимальной профилактикой остеохондроза является коррекция веса и занятия гимнастикой. При начавшемся остеохондрозе снижение веса и выбор адекватных состоянию здоровья упражнений способствуют остановке заболевания или длительной ремиссии. Но не все виды спорта хороши для позвоночного столба, особенно, когда патологические процессы уже начались. Поэтому занятия гимнастикой или каким-либо видом спорта надо начинать только после консультации врача. Помимо физической нагрузки и сознательного питания есть еще несколько важных аспектов, о которых должен помнить каждый человек, чтобы сохранить позвоночник здоровым.</a:t>
            </a:r>
            <a:endParaRPr sz="19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6"/>
          <p:cNvSpPr txBox="1">
            <a:spLocks noGrp="1"/>
          </p:cNvSpPr>
          <p:nvPr>
            <p:ph type="title"/>
          </p:nvPr>
        </p:nvSpPr>
        <p:spPr>
          <a:xfrm>
            <a:off x="311700" y="215501"/>
            <a:ext cx="4260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400" b="1"/>
              <a:t>Занятия гимнастикой</a:t>
            </a:r>
            <a:endParaRPr sz="2400" b="1"/>
          </a:p>
        </p:txBody>
      </p:sp>
      <p:sp>
        <p:nvSpPr>
          <p:cNvPr id="107" name="Google Shape;107;p16"/>
          <p:cNvSpPr txBox="1">
            <a:spLocks noGrp="1"/>
          </p:cNvSpPr>
          <p:nvPr>
            <p:ph type="body" idx="1"/>
          </p:nvPr>
        </p:nvSpPr>
        <p:spPr>
          <a:xfrm>
            <a:off x="4344584" y="788200"/>
            <a:ext cx="4260300" cy="4222800"/>
          </a:xfrm>
          <a:prstGeom prst="rect">
            <a:avLst/>
          </a:prstGeom>
        </p:spPr>
        <p:txBody>
          <a:bodyPr spcFirstLastPara="1" wrap="square" lIns="91425" tIns="91425" rIns="91425" bIns="91425" anchor="t" anchorCtr="0">
            <a:noAutofit/>
          </a:bodyPr>
          <a:lstStyle/>
          <a:p>
            <a:pPr marL="457200" lvl="0" indent="-295275" algn="l" rtl="0">
              <a:spcBef>
                <a:spcPts val="0"/>
              </a:spcBef>
              <a:spcAft>
                <a:spcPts val="0"/>
              </a:spcAft>
              <a:buSzPts val="1050"/>
              <a:buChar char="●"/>
            </a:pPr>
            <a:r>
              <a:rPr lang="ru" sz="1050"/>
              <a:t>перед занятием необходимо сделать безопасную разминку в течение 10-15 минут, которую лучше начинать с растяжки; разминка настроит тело и подготовит его к нагрузкам;</a:t>
            </a:r>
            <a:endParaRPr sz="1050"/>
          </a:p>
          <a:p>
            <a:pPr marL="457200" lvl="0" indent="-295275" algn="l" rtl="0">
              <a:spcBef>
                <a:spcPts val="0"/>
              </a:spcBef>
              <a:spcAft>
                <a:spcPts val="0"/>
              </a:spcAft>
              <a:buSzPts val="1050"/>
              <a:buChar char="●"/>
            </a:pPr>
            <a:r>
              <a:rPr lang="ru" sz="1050"/>
              <a:t>при появлении боли во время физкультуры, надо прекратить занятие;</a:t>
            </a:r>
            <a:endParaRPr sz="1050"/>
          </a:p>
          <a:p>
            <a:pPr marL="457200" lvl="0" indent="-295275" algn="l" rtl="0">
              <a:spcBef>
                <a:spcPts val="0"/>
              </a:spcBef>
              <a:spcAft>
                <a:spcPts val="0"/>
              </a:spcAft>
              <a:buSzPts val="1050"/>
              <a:buChar char="●"/>
            </a:pPr>
            <a:r>
              <a:rPr lang="ru" sz="1050"/>
              <a:t>нельзя заниматься с переполненным желудком, нельзя заниматься и на пустой желудок (идеально поесть за 2-3 часа до тренировки медленными углеводами с добавлением небольшого количества белка);</a:t>
            </a:r>
            <a:endParaRPr sz="1050"/>
          </a:p>
          <a:p>
            <a:pPr marL="457200" lvl="0" indent="-295275" algn="l" rtl="0">
              <a:spcBef>
                <a:spcPts val="0"/>
              </a:spcBef>
              <a:spcAft>
                <a:spcPts val="0"/>
              </a:spcAft>
              <a:buSzPts val="1050"/>
              <a:buChar char="●"/>
            </a:pPr>
            <a:r>
              <a:rPr lang="ru" sz="1050"/>
              <a:t>упражнения на скручивания надо выполнять очень аккуратно, а после 40 лет относиться к ним с большой осторожностью;</a:t>
            </a:r>
            <a:endParaRPr sz="1050"/>
          </a:p>
          <a:p>
            <a:pPr marL="457200" lvl="0" indent="-295275" algn="l" rtl="0">
              <a:spcBef>
                <a:spcPts val="0"/>
              </a:spcBef>
              <a:spcAft>
                <a:spcPts val="0"/>
              </a:spcAft>
              <a:buSzPts val="1050"/>
              <a:buChar char="●"/>
            </a:pPr>
            <a:r>
              <a:rPr lang="ru" sz="1050"/>
              <a:t>​глубоко наклоняться не стоит, не надо стараться коснуться шеи подбородком; нельзя отклонять голову и в противоположную сторону, пытаясь дотянуться затылком до спины;</a:t>
            </a:r>
            <a:endParaRPr sz="1050"/>
          </a:p>
          <a:p>
            <a:pPr marL="457200" lvl="0" indent="-295275" algn="l" rtl="0">
              <a:spcBef>
                <a:spcPts val="0"/>
              </a:spcBef>
              <a:spcAft>
                <a:spcPts val="0"/>
              </a:spcAft>
              <a:buSzPts val="1050"/>
              <a:buChar char="●"/>
            </a:pPr>
            <a:r>
              <a:rPr lang="ru" sz="1050"/>
              <a:t>движения должны быть плавными, без рывков;</a:t>
            </a:r>
            <a:endParaRPr sz="1050"/>
          </a:p>
          <a:p>
            <a:pPr marL="457200" lvl="0" indent="-295275" algn="l" rtl="0">
              <a:spcBef>
                <a:spcPts val="0"/>
              </a:spcBef>
              <a:spcAft>
                <a:spcPts val="0"/>
              </a:spcAft>
              <a:buSzPts val="1050"/>
              <a:buChar char="●"/>
            </a:pPr>
            <a:r>
              <a:rPr lang="ru" sz="1050"/>
              <a:t>важно следить за дыханием во время выполнения упражнений; вдох должен быть глубоким, а выдох – на усилии;</a:t>
            </a:r>
            <a:endParaRPr sz="1050"/>
          </a:p>
        </p:txBody>
      </p:sp>
      <p:pic>
        <p:nvPicPr>
          <p:cNvPr id="108" name="Google Shape;108;p16"/>
          <p:cNvPicPr preferRelativeResize="0"/>
          <p:nvPr/>
        </p:nvPicPr>
        <p:blipFill>
          <a:blip r:embed="rId3">
            <a:alphaModFix/>
          </a:blip>
          <a:stretch>
            <a:fillRect/>
          </a:stretch>
        </p:blipFill>
        <p:spPr>
          <a:xfrm>
            <a:off x="1785750" y="1021875"/>
            <a:ext cx="2558825" cy="2040325"/>
          </a:xfrm>
          <a:prstGeom prst="rect">
            <a:avLst/>
          </a:prstGeom>
          <a:noFill/>
          <a:ln>
            <a:noFill/>
          </a:ln>
        </p:spPr>
      </p:pic>
      <p:pic>
        <p:nvPicPr>
          <p:cNvPr id="109" name="Google Shape;109;p16"/>
          <p:cNvPicPr preferRelativeResize="0"/>
          <p:nvPr/>
        </p:nvPicPr>
        <p:blipFill>
          <a:blip r:embed="rId4">
            <a:alphaModFix/>
          </a:blip>
          <a:stretch>
            <a:fillRect/>
          </a:stretch>
        </p:blipFill>
        <p:spPr>
          <a:xfrm>
            <a:off x="311700" y="3295875"/>
            <a:ext cx="3186150" cy="18476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7"/>
          <p:cNvSpPr txBox="1">
            <a:spLocks noGrp="1"/>
          </p:cNvSpPr>
          <p:nvPr>
            <p:ph type="title"/>
          </p:nvPr>
        </p:nvSpPr>
        <p:spPr>
          <a:xfrm>
            <a:off x="454029" y="1777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1"/>
              <a:t>Сбалансированное питание</a:t>
            </a:r>
            <a:endParaRPr b="1"/>
          </a:p>
        </p:txBody>
      </p:sp>
      <p:sp>
        <p:nvSpPr>
          <p:cNvPr id="115" name="Google Shape;115;p17"/>
          <p:cNvSpPr txBox="1">
            <a:spLocks noGrp="1"/>
          </p:cNvSpPr>
          <p:nvPr>
            <p:ph type="body" idx="1"/>
          </p:nvPr>
        </p:nvSpPr>
        <p:spPr>
          <a:xfrm>
            <a:off x="311700" y="1561870"/>
            <a:ext cx="4260300" cy="26985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SzPts val="1300"/>
              <a:buChar char="●"/>
            </a:pPr>
            <a:r>
              <a:rPr lang="ru"/>
              <a:t>есть больше сырых натуральных продуктов, в которых максимально сохранены витамины и минералы;</a:t>
            </a:r>
            <a:endParaRPr/>
          </a:p>
          <a:p>
            <a:pPr marL="457200" lvl="0" indent="-311150" algn="l" rtl="0">
              <a:spcBef>
                <a:spcPts val="0"/>
              </a:spcBef>
              <a:spcAft>
                <a:spcPts val="0"/>
              </a:spcAft>
              <a:buSzPts val="1300"/>
              <a:buChar char="●"/>
            </a:pPr>
            <a:r>
              <a:rPr lang="ru"/>
              <a:t>ограничивать соленую пищу, жирную, копченую, сладкую;</a:t>
            </a:r>
            <a:endParaRPr/>
          </a:p>
          <a:p>
            <a:pPr marL="457200" lvl="0" indent="-311150" algn="l" rtl="0">
              <a:spcBef>
                <a:spcPts val="0"/>
              </a:spcBef>
              <a:spcAft>
                <a:spcPts val="0"/>
              </a:spcAft>
              <a:buSzPts val="1300"/>
              <a:buChar char="●"/>
            </a:pPr>
            <a:r>
              <a:rPr lang="ru"/>
              <a:t>в рационе должны быть орехи, жирная рыба, бобовые, крупы;</a:t>
            </a:r>
            <a:endParaRPr/>
          </a:p>
          <a:p>
            <a:pPr marL="457200" lvl="0" indent="-311150" algn="l" rtl="0">
              <a:spcBef>
                <a:spcPts val="0"/>
              </a:spcBef>
              <a:spcAft>
                <a:spcPts val="0"/>
              </a:spcAft>
              <a:buSzPts val="1300"/>
              <a:buChar char="●"/>
            </a:pPr>
            <a:r>
              <a:rPr lang="ru"/>
              <a:t>следить за весом и бороться с избыточными килограммами.</a:t>
            </a:r>
            <a:endParaRPr/>
          </a:p>
        </p:txBody>
      </p:sp>
      <p:pic>
        <p:nvPicPr>
          <p:cNvPr id="116" name="Google Shape;116;p17"/>
          <p:cNvPicPr preferRelativeResize="0"/>
          <p:nvPr/>
        </p:nvPicPr>
        <p:blipFill>
          <a:blip r:embed="rId3">
            <a:alphaModFix/>
          </a:blip>
          <a:stretch>
            <a:fillRect/>
          </a:stretch>
        </p:blipFill>
        <p:spPr>
          <a:xfrm>
            <a:off x="4572000" y="3058325"/>
            <a:ext cx="3092900" cy="1840250"/>
          </a:xfrm>
          <a:prstGeom prst="rect">
            <a:avLst/>
          </a:prstGeom>
          <a:noFill/>
          <a:ln>
            <a:noFill/>
          </a:ln>
        </p:spPr>
      </p:pic>
      <p:pic>
        <p:nvPicPr>
          <p:cNvPr id="117" name="Google Shape;117;p17"/>
          <p:cNvPicPr preferRelativeResize="0"/>
          <p:nvPr/>
        </p:nvPicPr>
        <p:blipFill>
          <a:blip r:embed="rId4">
            <a:alphaModFix/>
          </a:blip>
          <a:stretch>
            <a:fillRect/>
          </a:stretch>
        </p:blipFill>
        <p:spPr>
          <a:xfrm>
            <a:off x="5670026" y="1017725"/>
            <a:ext cx="3092900" cy="1735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8"/>
          <p:cNvSpPr txBox="1">
            <a:spLocks noGrp="1"/>
          </p:cNvSpPr>
          <p:nvPr>
            <p:ph type="title"/>
          </p:nvPr>
        </p:nvSpPr>
        <p:spPr>
          <a:xfrm>
            <a:off x="727800" y="382216"/>
            <a:ext cx="76884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1"/>
              <a:t>Профилактический массаж</a:t>
            </a:r>
            <a:endParaRPr b="1"/>
          </a:p>
        </p:txBody>
      </p:sp>
      <p:sp>
        <p:nvSpPr>
          <p:cNvPr id="123" name="Google Shape;123;p18"/>
          <p:cNvSpPr txBox="1">
            <a:spLocks noGrp="1"/>
          </p:cNvSpPr>
          <p:nvPr>
            <p:ph type="body" idx="1"/>
          </p:nvPr>
        </p:nvSpPr>
        <p:spPr>
          <a:xfrm>
            <a:off x="727800" y="1629020"/>
            <a:ext cx="37743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Правильный массаж – великолепная профилактика заболеваний спины. Массаж в умелых руках:</a:t>
            </a:r>
            <a:endParaRPr/>
          </a:p>
          <a:p>
            <a:pPr marL="457200" lvl="0" indent="-311150" algn="l" rtl="0">
              <a:spcBef>
                <a:spcPts val="1200"/>
              </a:spcBef>
              <a:spcAft>
                <a:spcPts val="0"/>
              </a:spcAft>
              <a:buSzPts val="1300"/>
              <a:buChar char="●"/>
            </a:pPr>
            <a:r>
              <a:rPr lang="ru"/>
              <a:t>улучшает циркуляцию крови;</a:t>
            </a:r>
            <a:endParaRPr/>
          </a:p>
          <a:p>
            <a:pPr marL="457200" lvl="0" indent="-311150" algn="l" rtl="0">
              <a:spcBef>
                <a:spcPts val="0"/>
              </a:spcBef>
              <a:spcAft>
                <a:spcPts val="0"/>
              </a:spcAft>
              <a:buSzPts val="1300"/>
              <a:buChar char="●"/>
            </a:pPr>
            <a:r>
              <a:rPr lang="ru"/>
              <a:t>снимает мышечные спазмы;</a:t>
            </a:r>
            <a:endParaRPr/>
          </a:p>
          <a:p>
            <a:pPr marL="457200" lvl="0" indent="-311150" algn="l" rtl="0">
              <a:spcBef>
                <a:spcPts val="0"/>
              </a:spcBef>
              <a:spcAft>
                <a:spcPts val="0"/>
              </a:spcAft>
              <a:buSzPts val="1300"/>
              <a:buChar char="●"/>
            </a:pPr>
            <a:r>
              <a:rPr lang="ru"/>
              <a:t>усиливает лимфодренаж;</a:t>
            </a:r>
            <a:endParaRPr/>
          </a:p>
          <a:p>
            <a:pPr marL="457200" lvl="0" indent="-311150" algn="l" rtl="0">
              <a:spcBef>
                <a:spcPts val="0"/>
              </a:spcBef>
              <a:spcAft>
                <a:spcPts val="0"/>
              </a:spcAft>
              <a:buSzPts val="1300"/>
              <a:buChar char="●"/>
            </a:pPr>
            <a:r>
              <a:rPr lang="ru"/>
              <a:t>расслабляет</a:t>
            </a:r>
            <a:endParaRPr/>
          </a:p>
        </p:txBody>
      </p:sp>
      <p:pic>
        <p:nvPicPr>
          <p:cNvPr id="124" name="Google Shape;124;p18"/>
          <p:cNvPicPr preferRelativeResize="0"/>
          <p:nvPr/>
        </p:nvPicPr>
        <p:blipFill>
          <a:blip r:embed="rId3">
            <a:alphaModFix/>
          </a:blip>
          <a:stretch>
            <a:fillRect/>
          </a:stretch>
        </p:blipFill>
        <p:spPr>
          <a:xfrm>
            <a:off x="5811400" y="687225"/>
            <a:ext cx="3020900" cy="2292974"/>
          </a:xfrm>
          <a:prstGeom prst="rect">
            <a:avLst/>
          </a:prstGeom>
          <a:noFill/>
          <a:ln>
            <a:noFill/>
          </a:ln>
        </p:spPr>
      </p:pic>
      <p:pic>
        <p:nvPicPr>
          <p:cNvPr id="125" name="Google Shape;125;p18"/>
          <p:cNvPicPr preferRelativeResize="0"/>
          <p:nvPr/>
        </p:nvPicPr>
        <p:blipFill>
          <a:blip r:embed="rId4">
            <a:alphaModFix/>
          </a:blip>
          <a:stretch>
            <a:fillRect/>
          </a:stretch>
        </p:blipFill>
        <p:spPr>
          <a:xfrm>
            <a:off x="3709178" y="2980200"/>
            <a:ext cx="2868813" cy="19134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9"/>
          <p:cNvSpPr txBox="1">
            <a:spLocks noGrp="1"/>
          </p:cNvSpPr>
          <p:nvPr>
            <p:ph type="title"/>
          </p:nvPr>
        </p:nvSpPr>
        <p:spPr>
          <a:xfrm>
            <a:off x="499932" y="492385"/>
            <a:ext cx="76884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1"/>
              <a:t>Организация спального места</a:t>
            </a:r>
            <a:endParaRPr b="1"/>
          </a:p>
        </p:txBody>
      </p:sp>
      <p:sp>
        <p:nvSpPr>
          <p:cNvPr id="131" name="Google Shape;131;p19"/>
          <p:cNvSpPr txBox="1">
            <a:spLocks noGrp="1"/>
          </p:cNvSpPr>
          <p:nvPr>
            <p:ph type="body" idx="1"/>
          </p:nvPr>
        </p:nvSpPr>
        <p:spPr>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1200"/>
              </a:spcAft>
              <a:buNone/>
            </a:pPr>
            <a:r>
              <a:rPr lang="ru"/>
              <a:t>Позвоночник нуждается в отдыхе, идеальное время для него – сон. Но качественный сон может быть только на правильном матрасе, который принимает и поддерживает естественные изгибы позвоночника.Ответственно отнеситесь к организации спального места, внимательно прислушивайтесь к советам продавцов-консультантов ортопедических салонов, не стесняйтесь, ложитесь на каждый матрац, выбирайте самый комфортный.</a:t>
            </a:r>
            <a:endParaRPr/>
          </a:p>
        </p:txBody>
      </p:sp>
      <p:pic>
        <p:nvPicPr>
          <p:cNvPr id="132" name="Google Shape;132;p19"/>
          <p:cNvPicPr preferRelativeResize="0"/>
          <p:nvPr/>
        </p:nvPicPr>
        <p:blipFill>
          <a:blip r:embed="rId3">
            <a:alphaModFix/>
          </a:blip>
          <a:stretch>
            <a:fillRect/>
          </a:stretch>
        </p:blipFill>
        <p:spPr>
          <a:xfrm>
            <a:off x="4572000" y="2571750"/>
            <a:ext cx="3063350" cy="2261099"/>
          </a:xfrm>
          <a:prstGeom prst="rect">
            <a:avLst/>
          </a:prstGeom>
          <a:noFill/>
          <a:ln>
            <a:noFill/>
          </a:ln>
        </p:spPr>
      </p:pic>
      <p:pic>
        <p:nvPicPr>
          <p:cNvPr id="133" name="Google Shape;133;p19"/>
          <p:cNvPicPr preferRelativeResize="0"/>
          <p:nvPr/>
        </p:nvPicPr>
        <p:blipFill>
          <a:blip r:embed="rId4">
            <a:alphaModFix/>
          </a:blip>
          <a:stretch>
            <a:fillRect/>
          </a:stretch>
        </p:blipFill>
        <p:spPr>
          <a:xfrm>
            <a:off x="5765500" y="780350"/>
            <a:ext cx="2850575" cy="1589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0"/>
          <p:cNvSpPr txBox="1">
            <a:spLocks noGrp="1"/>
          </p:cNvSpPr>
          <p:nvPr>
            <p:ph type="title"/>
          </p:nvPr>
        </p:nvSpPr>
        <p:spPr>
          <a:xfrm>
            <a:off x="2707859" y="3905000"/>
            <a:ext cx="4536600" cy="675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Спасибо за внимание</a:t>
            </a:r>
            <a:endParaRPr/>
          </a:p>
        </p:txBody>
      </p:sp>
      <p:sp>
        <p:nvSpPr>
          <p:cNvPr id="139" name="Google Shape;139;p20"/>
          <p:cNvSpPr txBox="1">
            <a:spLocks noGrp="1"/>
          </p:cNvSpPr>
          <p:nvPr>
            <p:ph type="body" idx="1"/>
          </p:nvPr>
        </p:nvSpPr>
        <p:spPr>
          <a:xfrm>
            <a:off x="311700" y="1845375"/>
            <a:ext cx="8520600" cy="1578900"/>
          </a:xfrm>
          <a:prstGeom prst="rect">
            <a:avLst/>
          </a:prstGeom>
        </p:spPr>
        <p:txBody>
          <a:bodyPr spcFirstLastPara="1" wrap="square" lIns="91425" tIns="91425" rIns="91425" bIns="91425" anchor="t" anchorCtr="0">
            <a:normAutofit/>
          </a:bodyPr>
          <a:lstStyle/>
          <a:p>
            <a:pPr marL="0" lvl="0" indent="0" algn="ctr" rtl="0">
              <a:spcBef>
                <a:spcPts val="0"/>
              </a:spcBef>
              <a:spcAft>
                <a:spcPts val="1200"/>
              </a:spcAft>
              <a:buNone/>
            </a:pPr>
            <a:r>
              <a:rPr lang="ru" sz="2400" b="1">
                <a:solidFill>
                  <a:schemeClr val="dk1"/>
                </a:solidFill>
              </a:rPr>
              <a:t>Все эти несложные профилактические меры помогут сохранить позвоночник здоровым на многие годы!</a:t>
            </a:r>
            <a:endParaRPr sz="2400" b="1">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F0D065-868A-4C5E-A7E9-89ECD2DC9FDA}"/>
              </a:ext>
            </a:extLst>
          </p:cNvPr>
          <p:cNvSpPr>
            <a:spLocks noGrp="1"/>
          </p:cNvSpPr>
          <p:nvPr>
            <p:ph type="title"/>
          </p:nvPr>
        </p:nvSpPr>
        <p:spPr>
          <a:xfrm>
            <a:off x="729450" y="1318650"/>
            <a:ext cx="7688700" cy="84848"/>
          </a:xfrm>
        </p:spPr>
        <p:txBody>
          <a:bodyPr>
            <a:normAutofit fontScale="90000"/>
          </a:bodyPr>
          <a:lstStyle/>
          <a:p>
            <a:endParaRPr lang="ru-RU" dirty="0"/>
          </a:p>
        </p:txBody>
      </p:sp>
      <p:sp>
        <p:nvSpPr>
          <p:cNvPr id="3" name="Текст 2">
            <a:extLst>
              <a:ext uri="{FF2B5EF4-FFF2-40B4-BE49-F238E27FC236}">
                <a16:creationId xmlns:a16="http://schemas.microsoft.com/office/drawing/2014/main" id="{4F8889FB-F5AF-4C57-AF88-0A96E5BAFCE4}"/>
              </a:ext>
            </a:extLst>
          </p:cNvPr>
          <p:cNvSpPr>
            <a:spLocks noGrp="1"/>
          </p:cNvSpPr>
          <p:nvPr>
            <p:ph type="body" idx="1"/>
          </p:nvPr>
        </p:nvSpPr>
        <p:spPr>
          <a:xfrm>
            <a:off x="729450" y="1488346"/>
            <a:ext cx="7688700" cy="3530221"/>
          </a:xfrm>
        </p:spPr>
        <p:txBody>
          <a:bodyPr>
            <a:normAutofit/>
          </a:bodyPr>
          <a:lstStyle/>
          <a:p>
            <a:r>
              <a:rPr lang="ru-RU" sz="1800" dirty="0">
                <a:solidFill>
                  <a:srgbClr val="333333"/>
                </a:solidFill>
                <a:effectLst/>
                <a:latin typeface="Roboto" panose="02000000000000000000" pitchFamily="2" charset="0"/>
                <a:ea typeface="Calibri" panose="020F0502020204030204" pitchFamily="34" charset="0"/>
                <a:cs typeface="Times New Roman" panose="02020603050405020304" pitchFamily="18" charset="0"/>
              </a:rPr>
              <a:t>В работе были использованы материалы из:</a:t>
            </a:r>
          </a:p>
          <a:p>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ru-RU" sz="1800" u="sng" dirty="0">
                <a:solidFill>
                  <a:srgbClr val="6D6D6D"/>
                </a:solidFill>
                <a:effectLst/>
                <a:latin typeface="Noto Sans" panose="020B0502040504020204" pitchFamily="34" charset="0"/>
                <a:ea typeface="Times New Roman" panose="02020603050405020304" pitchFamily="18" charset="0"/>
                <a:cs typeface="Times New Roman" panose="02020603050405020304" pitchFamily="18" charset="0"/>
                <a:hlinkClick r:id="rId2"/>
              </a:rPr>
              <a:t>https://www.dikul.net/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ru-RU" sz="1800" u="sng" dirty="0">
                <a:solidFill>
                  <a:srgbClr val="000000"/>
                </a:solidFill>
                <a:effectLst/>
                <a:latin typeface="Noto Sans" panose="020B0502040504020204" pitchFamily="34" charset="0"/>
                <a:ea typeface="Times New Roman" panose="02020603050405020304" pitchFamily="18" charset="0"/>
                <a:cs typeface="Times New Roman" panose="02020603050405020304" pitchFamily="18" charset="0"/>
                <a:hlinkClick r:id="rId3"/>
              </a:rPr>
              <a:t>https://peredelkinokardio.ru/articles/sovety/lechebnaya-fizkultura-kak-metod-profilaktiki-osteohondroza/</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ru-RU" sz="1800" u="sng" dirty="0">
                <a:solidFill>
                  <a:srgbClr val="000000"/>
                </a:solidFill>
                <a:effectLst/>
                <a:latin typeface="Noto Sans" panose="020B0502040504020204" pitchFamily="34" charset="0"/>
                <a:ea typeface="Times New Roman" panose="02020603050405020304" pitchFamily="18" charset="0"/>
                <a:cs typeface="Times New Roman" panose="02020603050405020304" pitchFamily="18" charset="0"/>
                <a:hlinkClick r:id="rId4"/>
              </a:rPr>
              <a:t>https://infourok.ru/statya-na-temu-profilaktika-i-korrekciya-osteohondroza-pozvonochnika-na-zanyatiyah-fizicheskoj-kulturoj-v-uchebnyh-zavedeniyah-4613670.html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071573378"/>
      </p:ext>
    </p:extLst>
  </p:cSld>
  <p:clrMapOvr>
    <a:masterClrMapping/>
  </p:clrMapOvr>
</p:sld>
</file>

<file path=ppt/theme/theme1.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0</TotalTime>
  <Words>486</Words>
  <Application>Microsoft Office PowerPoint</Application>
  <PresentationFormat>Экран (16:9)</PresentationFormat>
  <Paragraphs>38</Paragraphs>
  <Slides>9</Slides>
  <Notes>8</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9</vt:i4>
      </vt:variant>
    </vt:vector>
  </HeadingPairs>
  <TitlesOfParts>
    <vt:vector size="16" baseType="lpstr">
      <vt:lpstr>Arial</vt:lpstr>
      <vt:lpstr>Calibri</vt:lpstr>
      <vt:lpstr>Lato</vt:lpstr>
      <vt:lpstr>Noto Sans</vt:lpstr>
      <vt:lpstr>Raleway</vt:lpstr>
      <vt:lpstr>Roboto</vt:lpstr>
      <vt:lpstr>Streamline</vt:lpstr>
      <vt:lpstr>Профилактика остеохондроза</vt:lpstr>
      <vt:lpstr>Профилактика остеохондроза заключается… </vt:lpstr>
      <vt:lpstr>Основные рекомендации по профилактике болезней позвоночника</vt:lpstr>
      <vt:lpstr>Занятия гимнастикой</vt:lpstr>
      <vt:lpstr>Сбалансированное питание</vt:lpstr>
      <vt:lpstr>Профилактический массаж</vt:lpstr>
      <vt:lpstr>Организация спального места</vt:lpstr>
      <vt:lpstr>Спасибо за внимание</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Профилактика остеохондроза</dc:title>
  <cp:lastModifiedBy>Лизавета</cp:lastModifiedBy>
  <cp:revision>1</cp:revision>
  <dcterms:modified xsi:type="dcterms:W3CDTF">2022-02-15T09:35:25Z</dcterms:modified>
</cp:coreProperties>
</file>