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7" r:id="rId4"/>
    <p:sldId id="258" r:id="rId5"/>
    <p:sldId id="259" r:id="rId6"/>
    <p:sldId id="263" r:id="rId7"/>
    <p:sldId id="261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1098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60000"/>
                <a:lumOff val="40000"/>
              </a:schemeClr>
            </a:gs>
            <a:gs pos="15000">
              <a:srgbClr val="FFC000"/>
            </a:gs>
            <a:gs pos="100000">
              <a:srgbClr val="7030A0"/>
            </a:gs>
            <a:gs pos="67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260649"/>
            <a:ext cx="8712968" cy="1800199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latin typeface="Batang" panose="02030600000101010101" pitchFamily="18" charset="-127"/>
                <a:ea typeface="Batang" panose="02030600000101010101" pitchFamily="18" charset="-127"/>
                <a:cs typeface="Helvetica" panose="020B0604020202020204" pitchFamily="34" charset="0"/>
              </a:rPr>
              <a:t>ГАСУСО СО </a:t>
            </a:r>
            <a:r>
              <a:rPr lang="ru-RU" b="1" i="1" dirty="0" smtClean="0">
                <a:latin typeface="Batang" panose="02030600000101010101" pitchFamily="18" charset="-127"/>
                <a:ea typeface="Batang" panose="02030600000101010101" pitchFamily="18" charset="-127"/>
                <a:cs typeface="Helvetica" panose="020B0604020202020204" pitchFamily="34" charset="0"/>
              </a:rPr>
              <a:t>«Каменск-Уральский ПНИ</a:t>
            </a:r>
            <a:r>
              <a:rPr lang="ru-RU" sz="4800" i="1" dirty="0" smtClean="0">
                <a:latin typeface="Helvetica" panose="020B0604020202020204" pitchFamily="34" charset="0"/>
                <a:cs typeface="Helvetica" panose="020B0604020202020204" pitchFamily="34" charset="0"/>
              </a:rPr>
              <a:t>»</a:t>
            </a:r>
            <a:r>
              <a:rPr lang="ru-RU" sz="4800" b="1" i="1" dirty="0">
                <a:latin typeface="Helvetica" panose="020B0604020202020204" pitchFamily="34" charset="0"/>
                <a:cs typeface="Helvetica" panose="020B0604020202020204" pitchFamily="34" charset="0"/>
              </a:rPr>
              <a:t/>
            </a:r>
            <a:br>
              <a:rPr lang="ru-RU" sz="4800" b="1" i="1" dirty="0">
                <a:latin typeface="Helvetica" panose="020B0604020202020204" pitchFamily="34" charset="0"/>
                <a:cs typeface="Helvetica" panose="020B0604020202020204" pitchFamily="34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794358" cy="46085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367" y="0"/>
            <a:ext cx="1142633" cy="114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596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124744"/>
            <a:ext cx="8712968" cy="3096344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333333"/>
                </a:solidFill>
                <a:latin typeface="Helvetica"/>
                <a:ea typeface="Calibri"/>
              </a:rPr>
              <a:t>«Оказание платных социальных услуг </a:t>
            </a:r>
            <a:r>
              <a:rPr lang="ru-RU" b="1" dirty="0">
                <a:solidFill>
                  <a:srgbClr val="333333"/>
                </a:solidFill>
                <a:latin typeface="Helvetica"/>
                <a:ea typeface="Calibri"/>
              </a:rPr>
              <a:t>пожилым и страдающим психическими расстройствами </a:t>
            </a:r>
            <a:r>
              <a:rPr lang="ru-RU" b="1" dirty="0" smtClean="0">
                <a:solidFill>
                  <a:srgbClr val="333333"/>
                </a:solidFill>
                <a:latin typeface="Helvetica"/>
                <a:ea typeface="Calibri"/>
              </a:rPr>
              <a:t>гражданам»</a:t>
            </a:r>
            <a:endParaRPr lang="ru-RU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2636912"/>
            <a:ext cx="5832648" cy="40441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367" y="0"/>
            <a:ext cx="1142633" cy="114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7728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788314"/>
            <a:ext cx="7769469" cy="36004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6633"/>
            <a:ext cx="9324528" cy="50405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u="sng" dirty="0" smtClean="0">
                <a:latin typeface="Helvetica" panose="020B0604020202020204" pitchFamily="34" charset="0"/>
                <a:cs typeface="Helvetica" panose="020B0604020202020204" pitchFamily="34" charset="0"/>
              </a:rPr>
              <a:t>Главная </a:t>
            </a:r>
            <a:r>
              <a:rPr lang="ru-RU" sz="2400" b="1" u="sng" dirty="0">
                <a:latin typeface="Helvetica" panose="020B0604020202020204" pitchFamily="34" charset="0"/>
                <a:cs typeface="Helvetica" panose="020B0604020202020204" pitchFamily="34" charset="0"/>
              </a:rPr>
              <a:t>цель </a:t>
            </a:r>
            <a:r>
              <a:rPr lang="ru-RU" sz="2400" dirty="0">
                <a:latin typeface="Helvetica" panose="020B0604020202020204" pitchFamily="34" charset="0"/>
                <a:cs typeface="Helvetica" panose="020B0604020202020204" pitchFamily="34" charset="0"/>
              </a:rPr>
              <a:t>- продление активного долголетия, сохранение жизненного потенциала и качества жизни клиентов, всестороннего удовлетворения потребностей граждан, страдающих психическими заболеваниями, а также  расширение сферы социального обслуживания населения и повышение </a:t>
            </a:r>
            <a:r>
              <a:rPr lang="ru-RU" sz="2400" dirty="0" smtClean="0">
                <a:latin typeface="Helvetica" panose="020B0604020202020204" pitchFamily="34" charset="0"/>
                <a:cs typeface="Helvetica" panose="020B0604020202020204" pitchFamily="34" charset="0"/>
              </a:rPr>
              <a:t>комфортности в интернате.</a:t>
            </a:r>
            <a:endParaRPr lang="ru-RU" sz="2400" dirty="0">
              <a:latin typeface="Helvetica" panose="020B0604020202020204" pitchFamily="34" charset="0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8305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552236" cy="692696"/>
          </a:xfrm>
        </p:spPr>
        <p:txBody>
          <a:bodyPr>
            <a:normAutofit fontScale="90000"/>
          </a:bodyPr>
          <a:lstStyle/>
          <a:p>
            <a:r>
              <a:rPr lang="ru-RU" sz="2400" b="1" i="1" u="sng" dirty="0" smtClean="0"/>
              <a:t>Основные задачи </a:t>
            </a:r>
            <a:r>
              <a:rPr lang="ru-RU" sz="2400" b="1" i="1" u="sng" dirty="0"/>
              <a:t>предоставления платных социальных услуг :</a:t>
            </a:r>
            <a:endParaRPr lang="ru-RU" sz="2400" i="1" u="sng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0" y="548680"/>
            <a:ext cx="9144000" cy="4248472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1400" b="1" dirty="0" smtClean="0"/>
              <a:t>Прием и размещение получателей социальных услуг </a:t>
            </a:r>
          </a:p>
          <a:p>
            <a:pPr marL="0" indent="0">
              <a:buNone/>
            </a:pPr>
            <a:r>
              <a:rPr lang="ru-RU" sz="1400" b="1" dirty="0" smtClean="0"/>
              <a:t>по комнатам - с учетом их заболевания, тяжести </a:t>
            </a:r>
          </a:p>
          <a:p>
            <a:pPr marL="0" indent="0">
              <a:buNone/>
            </a:pPr>
            <a:r>
              <a:rPr lang="ru-RU" sz="1400" b="1" dirty="0" smtClean="0"/>
              <a:t>состояния</a:t>
            </a:r>
            <a:r>
              <a:rPr lang="ru-RU" sz="1400" b="1" dirty="0"/>
              <a:t>, </a:t>
            </a:r>
            <a:r>
              <a:rPr lang="ru-RU" sz="1400" b="1" dirty="0" smtClean="0"/>
              <a:t> </a:t>
            </a:r>
            <a:r>
              <a:rPr lang="ru-RU" sz="1400" b="1" dirty="0"/>
              <a:t>возраста, </a:t>
            </a:r>
            <a:r>
              <a:rPr lang="ru-RU" sz="1400" b="1" dirty="0" smtClean="0"/>
              <a:t>психологической совместимости;</a:t>
            </a:r>
            <a:endParaRPr lang="ru-RU" sz="1400" b="1" dirty="0"/>
          </a:p>
          <a:p>
            <a:pPr>
              <a:buFont typeface="Wingdings" panose="05000000000000000000" pitchFamily="2" charset="2"/>
              <a:buChar char="Ø"/>
            </a:pPr>
            <a:endParaRPr lang="ru-RU" sz="1400" b="1" dirty="0" smtClean="0"/>
          </a:p>
          <a:p>
            <a:pPr algn="r">
              <a:buFont typeface="Wingdings" panose="05000000000000000000" pitchFamily="2" charset="2"/>
              <a:buChar char="Ø"/>
            </a:pPr>
            <a:endParaRPr lang="ru-RU" sz="1400" b="1" dirty="0" smtClean="0"/>
          </a:p>
          <a:p>
            <a:pPr algn="r">
              <a:buFont typeface="Wingdings" panose="05000000000000000000" pitchFamily="2" charset="2"/>
              <a:buChar char="Ø"/>
            </a:pPr>
            <a:r>
              <a:rPr lang="ru-RU" sz="1400" b="1" dirty="0" smtClean="0"/>
              <a:t>Квалифицированное </a:t>
            </a:r>
            <a:r>
              <a:rPr lang="ru-RU" sz="1400" b="1" dirty="0"/>
              <a:t>медицинское обслуживание, </a:t>
            </a:r>
            <a:endParaRPr lang="ru-RU" sz="1400" b="1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sz="1400" b="1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sz="1400" b="1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sz="1400" b="1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sz="1400" b="1" dirty="0"/>
          </a:p>
          <a:p>
            <a:pPr>
              <a:buFont typeface="Wingdings" panose="05000000000000000000" pitchFamily="2" charset="2"/>
              <a:buChar char="Ø"/>
            </a:pPr>
            <a:endParaRPr lang="ru-RU" sz="1400" b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1400" b="1" dirty="0" smtClean="0"/>
              <a:t>Проведение необходимой  терапии</a:t>
            </a:r>
          </a:p>
          <a:p>
            <a:pPr marL="0" indent="0">
              <a:buNone/>
            </a:pPr>
            <a:r>
              <a:rPr lang="ru-RU" sz="1400" b="1" dirty="0" smtClean="0"/>
              <a:t> </a:t>
            </a:r>
            <a:r>
              <a:rPr lang="ru-RU" sz="1400" b="1" dirty="0"/>
              <a:t>у получателей социальных </a:t>
            </a:r>
            <a:r>
              <a:rPr lang="ru-RU" sz="1400" b="1" dirty="0" smtClean="0"/>
              <a:t>услуг, </a:t>
            </a:r>
          </a:p>
          <a:p>
            <a:pPr marL="0" indent="0">
              <a:buNone/>
            </a:pPr>
            <a:r>
              <a:rPr lang="ru-RU" sz="1400" b="1" dirty="0" smtClean="0"/>
              <a:t>согласно рекомендациям врача</a:t>
            </a:r>
          </a:p>
          <a:p>
            <a:pPr algn="r">
              <a:buFont typeface="Wingdings" panose="05000000000000000000" pitchFamily="2" charset="2"/>
              <a:buChar char="Ø"/>
            </a:pPr>
            <a:r>
              <a:rPr lang="ru-RU" sz="1400" b="1" dirty="0" smtClean="0"/>
              <a:t>Повышение доступности при оказании медицинской, </a:t>
            </a:r>
          </a:p>
          <a:p>
            <a:pPr marL="0" indent="0" algn="r">
              <a:buNone/>
            </a:pPr>
            <a:r>
              <a:rPr lang="ru-RU" sz="1400" b="1" dirty="0" smtClean="0"/>
              <a:t>психологической помощи, социально-бытовых услуг </a:t>
            </a:r>
          </a:p>
          <a:p>
            <a:pPr marL="0" indent="0" algn="r">
              <a:buNone/>
            </a:pPr>
            <a:r>
              <a:rPr lang="ru-RU" sz="1400" b="1" dirty="0" smtClean="0"/>
              <a:t>гражданам, страдающим психическими </a:t>
            </a:r>
          </a:p>
          <a:p>
            <a:pPr marL="0" indent="0" algn="r">
              <a:buNone/>
            </a:pPr>
            <a:r>
              <a:rPr lang="ru-RU" sz="1400" b="1" dirty="0" smtClean="0"/>
              <a:t>Заболеваниями и неспособным </a:t>
            </a:r>
            <a:r>
              <a:rPr lang="ru-RU" sz="1400" b="1" dirty="0"/>
              <a:t>по состоянию здоровья </a:t>
            </a:r>
            <a:endParaRPr lang="ru-RU" sz="1400" b="1" dirty="0" smtClean="0"/>
          </a:p>
          <a:p>
            <a:pPr marL="0" indent="0" algn="r">
              <a:buNone/>
            </a:pPr>
            <a:r>
              <a:rPr lang="ru-RU" sz="1400" b="1" dirty="0" smtClean="0"/>
              <a:t>выполнять обычные житейские процедуры;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1400" b="1" dirty="0" smtClean="0"/>
          </a:p>
          <a:p>
            <a:pPr marL="0" indent="0">
              <a:buNone/>
            </a:pPr>
            <a:endParaRPr lang="ru-RU" sz="1400" b="1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1400" b="1" dirty="0" smtClean="0"/>
              <a:t>Адаптация</a:t>
            </a:r>
            <a:r>
              <a:rPr lang="ru-RU" sz="1400" b="1" dirty="0"/>
              <a:t> получателей социальных услуг в </a:t>
            </a:r>
            <a:endParaRPr lang="ru-RU" sz="1400" b="1" dirty="0" smtClean="0"/>
          </a:p>
          <a:p>
            <a:pPr marL="0" indent="0">
              <a:buNone/>
            </a:pPr>
            <a:r>
              <a:rPr lang="ru-RU" sz="1400" b="1" dirty="0"/>
              <a:t>н</a:t>
            </a:r>
            <a:r>
              <a:rPr lang="ru-RU" sz="1400" b="1" dirty="0" smtClean="0"/>
              <a:t>овой обстановке </a:t>
            </a:r>
            <a:r>
              <a:rPr lang="ru-RU" sz="1400" b="1" dirty="0"/>
              <a:t>с помощью технических средств </a:t>
            </a:r>
            <a:endParaRPr lang="ru-RU" sz="1400" b="1" dirty="0" smtClean="0"/>
          </a:p>
          <a:p>
            <a:pPr marL="0" indent="0">
              <a:buNone/>
            </a:pPr>
            <a:r>
              <a:rPr lang="ru-RU" sz="1400" b="1" dirty="0"/>
              <a:t>р</a:t>
            </a:r>
            <a:r>
              <a:rPr lang="ru-RU" sz="1400" b="1" dirty="0" smtClean="0"/>
              <a:t>еабилитации и специалистов.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1800" b="1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sz="1800" b="1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sz="1800" b="1" dirty="0"/>
          </a:p>
          <a:p>
            <a:pPr>
              <a:buFont typeface="Wingdings" panose="05000000000000000000" pitchFamily="2" charset="2"/>
              <a:buChar char="Ø"/>
            </a:pPr>
            <a:endParaRPr lang="ru-RU" sz="1800" b="1" dirty="0" smtClean="0"/>
          </a:p>
          <a:p>
            <a:pPr algn="r">
              <a:buFont typeface="Wingdings" panose="05000000000000000000" pitchFamily="2" charset="2"/>
              <a:buChar char="Ø"/>
            </a:pPr>
            <a:endParaRPr lang="ru-RU" sz="1800" b="1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sz="1800" b="1" dirty="0"/>
          </a:p>
          <a:p>
            <a:pPr>
              <a:buFont typeface="Wingdings" panose="05000000000000000000" pitchFamily="2" charset="2"/>
              <a:buChar char="Ø"/>
            </a:pPr>
            <a:endParaRPr lang="ru-RU" sz="1800" b="1" dirty="0" smtClean="0"/>
          </a:p>
          <a:p>
            <a:pPr marL="0" indent="0">
              <a:buNone/>
            </a:pPr>
            <a:endParaRPr lang="ru-RU" sz="1800" b="1" dirty="0"/>
          </a:p>
          <a:p>
            <a:endParaRPr lang="ru-RU" sz="1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017" y="4221088"/>
            <a:ext cx="2594992" cy="151216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571500"/>
            <a:ext cx="2483768" cy="13723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00808"/>
            <a:ext cx="2594992" cy="141772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5459660"/>
            <a:ext cx="2483768" cy="137336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284" y="2349628"/>
            <a:ext cx="2483768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862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1718"/>
            <a:ext cx="8229600" cy="1053026"/>
          </a:xfrm>
        </p:spPr>
        <p:txBody>
          <a:bodyPr>
            <a:noAutofit/>
          </a:bodyPr>
          <a:lstStyle/>
          <a:p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2400" b="1" u="sng" dirty="0">
                <a:latin typeface="Arial Black" panose="020B0A04020102020204" pitchFamily="34" charset="0"/>
                <a:cs typeface="Helvetica" panose="020B0604020202020204" pitchFamily="34" charset="0"/>
              </a:rPr>
              <a:t>Перечень услуг предоставляемых гражданам </a:t>
            </a:r>
            <a:r>
              <a:rPr lang="ru-RU" sz="2400" b="1" u="sng" dirty="0" smtClean="0">
                <a:latin typeface="Arial Black" panose="020B0A04020102020204" pitchFamily="34" charset="0"/>
                <a:cs typeface="Helvetica" panose="020B0604020202020204" pitchFamily="34" charset="0"/>
              </a:rPr>
              <a:t>платного отделения :</a:t>
            </a:r>
            <a:br>
              <a:rPr lang="ru-RU" sz="2400" b="1" u="sng" dirty="0" smtClean="0">
                <a:latin typeface="Arial Black" panose="020B0A04020102020204" pitchFamily="34" charset="0"/>
                <a:cs typeface="Helvetica" panose="020B0604020202020204" pitchFamily="34" charset="0"/>
              </a:rPr>
            </a:br>
            <a:r>
              <a:rPr lang="ru-RU" sz="2800" b="1" dirty="0"/>
              <a:t/>
            </a:r>
            <a:br>
              <a:rPr lang="ru-RU" sz="2800" b="1" dirty="0"/>
            </a:b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052" y="836712"/>
            <a:ext cx="9019147" cy="5832648"/>
          </a:xfrm>
        </p:spPr>
        <p:txBody>
          <a:bodyPr>
            <a:normAutofit/>
          </a:bodyPr>
          <a:lstStyle/>
          <a:p>
            <a:pPr lvl="0"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1400" b="1" dirty="0" smtClean="0">
                <a:solidFill>
                  <a:srgbClr val="000000"/>
                </a:solidFill>
                <a:ea typeface="Times New Roman"/>
                <a:cs typeface="Times New Roman"/>
              </a:rPr>
              <a:t>Предоставление </a:t>
            </a:r>
            <a:r>
              <a:rPr lang="ru-RU" sz="1400" b="1" dirty="0">
                <a:solidFill>
                  <a:srgbClr val="000000"/>
                </a:solidFill>
                <a:ea typeface="Times New Roman"/>
                <a:cs typeface="Times New Roman"/>
              </a:rPr>
              <a:t>жилой </a:t>
            </a:r>
            <a:r>
              <a:rPr lang="ru-RU" sz="1400" b="1" dirty="0" smtClean="0">
                <a:solidFill>
                  <a:srgbClr val="000000"/>
                </a:solidFill>
                <a:ea typeface="Times New Roman"/>
                <a:cs typeface="Times New Roman"/>
              </a:rPr>
              <a:t>площади, помещений </a:t>
            </a:r>
            <a:r>
              <a:rPr lang="ru-RU" sz="1400" b="1" dirty="0">
                <a:solidFill>
                  <a:srgbClr val="000000"/>
                </a:solidFill>
                <a:ea typeface="Times New Roman"/>
                <a:cs typeface="Times New Roman"/>
              </a:rPr>
              <a:t>для </a:t>
            </a:r>
            <a:endParaRPr lang="ru-RU" sz="1400" b="1" dirty="0" smtClean="0">
              <a:solidFill>
                <a:srgbClr val="000000"/>
              </a:solidFill>
              <a:ea typeface="Times New Roman"/>
              <a:cs typeface="Times New Roman"/>
            </a:endParaRPr>
          </a:p>
          <a:p>
            <a:pPr marL="0" lvl="0" indent="0">
              <a:buNone/>
              <a:tabLst>
                <a:tab pos="457200" algn="l"/>
              </a:tabLst>
            </a:pPr>
            <a:r>
              <a:rPr lang="ru-RU" sz="1400" b="1" dirty="0">
                <a:solidFill>
                  <a:srgbClr val="000000"/>
                </a:solidFill>
                <a:ea typeface="Times New Roman"/>
                <a:cs typeface="Times New Roman"/>
              </a:rPr>
              <a:t>о</a:t>
            </a:r>
            <a:r>
              <a:rPr lang="ru-RU" sz="1400" b="1" dirty="0" smtClean="0">
                <a:solidFill>
                  <a:srgbClr val="000000"/>
                </a:solidFill>
                <a:ea typeface="Times New Roman"/>
                <a:cs typeface="Times New Roman"/>
              </a:rPr>
              <a:t>рганизации</a:t>
            </a:r>
            <a:r>
              <a:rPr lang="ru-RU" sz="1400" dirty="0" smtClean="0">
                <a:latin typeface="Times New Roman"/>
                <a:ea typeface="Times New Roman"/>
              </a:rPr>
              <a:t> </a:t>
            </a:r>
            <a:r>
              <a:rPr lang="ru-RU" sz="1400" b="1" dirty="0" smtClean="0">
                <a:solidFill>
                  <a:srgbClr val="000000"/>
                </a:solidFill>
                <a:ea typeface="Times New Roman"/>
                <a:cs typeface="Times New Roman"/>
              </a:rPr>
              <a:t>реабилитационных </a:t>
            </a:r>
            <a:r>
              <a:rPr lang="ru-RU" sz="1400" b="1" dirty="0">
                <a:solidFill>
                  <a:srgbClr val="000000"/>
                </a:solidFill>
                <a:ea typeface="Times New Roman"/>
                <a:cs typeface="Times New Roman"/>
              </a:rPr>
              <a:t>и лечебных</a:t>
            </a:r>
            <a:endParaRPr lang="ru-RU" sz="1400" dirty="0">
              <a:latin typeface="Times New Roman"/>
              <a:ea typeface="Times New Roman"/>
            </a:endParaRPr>
          </a:p>
          <a:p>
            <a:pPr marL="0" indent="0">
              <a:spcBef>
                <a:spcPts val="335"/>
              </a:spcBef>
              <a:spcAft>
                <a:spcPts val="0"/>
              </a:spcAft>
              <a:buNone/>
            </a:pPr>
            <a:r>
              <a:rPr lang="ru-RU" sz="1400" b="1" dirty="0">
                <a:solidFill>
                  <a:srgbClr val="000000"/>
                </a:solidFill>
                <a:ea typeface="Times New Roman"/>
                <a:cs typeface="Times New Roman"/>
              </a:rPr>
              <a:t>мероприятий при наличии </a:t>
            </a:r>
            <a:r>
              <a:rPr lang="ru-RU" sz="1400" b="1" dirty="0" smtClean="0">
                <a:solidFill>
                  <a:srgbClr val="000000"/>
                </a:solidFill>
                <a:ea typeface="Times New Roman"/>
                <a:cs typeface="Times New Roman"/>
              </a:rPr>
              <a:t>медицинских </a:t>
            </a:r>
            <a:r>
              <a:rPr lang="ru-RU" sz="1400" b="1" dirty="0" smtClean="0"/>
              <a:t>рекомендаций</a:t>
            </a:r>
            <a:r>
              <a:rPr lang="ru-RU" sz="1400" b="1" dirty="0"/>
              <a:t>, </a:t>
            </a:r>
            <a:endParaRPr lang="ru-RU" sz="1400" b="1" dirty="0" smtClean="0"/>
          </a:p>
          <a:p>
            <a:pPr marL="0" indent="0">
              <a:spcBef>
                <a:spcPts val="335"/>
              </a:spcBef>
              <a:spcAft>
                <a:spcPts val="0"/>
              </a:spcAft>
              <a:buNone/>
            </a:pPr>
            <a:r>
              <a:rPr lang="ru-RU" sz="1400" b="1" dirty="0" smtClean="0"/>
              <a:t>предоставление  постельных</a:t>
            </a:r>
            <a:r>
              <a:rPr lang="ru-RU" sz="1400" dirty="0"/>
              <a:t> </a:t>
            </a:r>
            <a:r>
              <a:rPr lang="ru-RU" sz="1400" b="1" dirty="0" smtClean="0"/>
              <a:t>принадлежностей.</a:t>
            </a:r>
            <a:endParaRPr lang="ru-RU" sz="1400" dirty="0"/>
          </a:p>
          <a:p>
            <a:pPr marL="0" indent="0">
              <a:spcBef>
                <a:spcPts val="335"/>
              </a:spcBef>
              <a:spcAft>
                <a:spcPts val="0"/>
              </a:spcAft>
              <a:buNone/>
            </a:pPr>
            <a:endParaRPr lang="ru-RU" sz="1400" dirty="0">
              <a:latin typeface="Times New Roman"/>
              <a:ea typeface="Times New Roman"/>
            </a:endParaRPr>
          </a:p>
          <a:p>
            <a:pPr marL="0" lvl="0" indent="0" algn="r">
              <a:buNone/>
              <a:tabLst>
                <a:tab pos="457200" algn="l"/>
              </a:tabLst>
            </a:pPr>
            <a:endParaRPr lang="ru-RU" sz="1400" b="1" dirty="0" smtClean="0">
              <a:solidFill>
                <a:srgbClr val="000000"/>
              </a:solidFill>
              <a:ea typeface="Times New Roman"/>
              <a:cs typeface="Times New Roman"/>
            </a:endParaRPr>
          </a:p>
          <a:p>
            <a:pPr marL="0" lvl="0" indent="0" algn="r">
              <a:buNone/>
              <a:tabLst>
                <a:tab pos="457200" algn="l"/>
              </a:tabLst>
            </a:pPr>
            <a:endParaRPr lang="ru-RU" sz="1400" b="1" dirty="0" smtClean="0">
              <a:solidFill>
                <a:srgbClr val="000000"/>
              </a:solidFill>
              <a:ea typeface="Times New Roman"/>
              <a:cs typeface="Times New Roman"/>
            </a:endParaRPr>
          </a:p>
          <a:p>
            <a:pPr marL="0" lvl="0" indent="0" algn="r">
              <a:buNone/>
              <a:tabLst>
                <a:tab pos="457200" algn="l"/>
              </a:tabLst>
            </a:pPr>
            <a:endParaRPr lang="ru-RU" sz="1400" b="1" dirty="0">
              <a:solidFill>
                <a:srgbClr val="000000"/>
              </a:solidFill>
              <a:ea typeface="Times New Roman"/>
              <a:cs typeface="Times New Roman"/>
            </a:endParaRPr>
          </a:p>
          <a:p>
            <a:pPr lvl="0" algn="r"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1400" b="1" dirty="0" smtClean="0">
                <a:solidFill>
                  <a:srgbClr val="000000"/>
                </a:solidFill>
                <a:ea typeface="Times New Roman"/>
                <a:cs typeface="Times New Roman"/>
              </a:rPr>
              <a:t>Ежедневная </a:t>
            </a:r>
            <a:r>
              <a:rPr lang="ru-RU" sz="1400" b="1" dirty="0">
                <a:solidFill>
                  <a:srgbClr val="000000"/>
                </a:solidFill>
                <a:ea typeface="Times New Roman"/>
                <a:cs typeface="Times New Roman"/>
              </a:rPr>
              <a:t>уборка </a:t>
            </a:r>
            <a:r>
              <a:rPr lang="ru-RU" sz="1400" b="1" dirty="0" smtClean="0">
                <a:solidFill>
                  <a:srgbClr val="000000"/>
                </a:solidFill>
                <a:ea typeface="Times New Roman"/>
                <a:cs typeface="Times New Roman"/>
              </a:rPr>
              <a:t>помещения.</a:t>
            </a:r>
            <a:endParaRPr lang="ru-RU" sz="1400" dirty="0">
              <a:latin typeface="Times New Roman"/>
              <a:ea typeface="Times New Roman"/>
            </a:endParaRPr>
          </a:p>
          <a:p>
            <a:pPr algn="r">
              <a:buFont typeface="Wingdings" panose="05000000000000000000" pitchFamily="2" charset="2"/>
              <a:buChar char="Ø"/>
            </a:pPr>
            <a:endParaRPr lang="ru-RU" sz="1400" dirty="0" smtClean="0"/>
          </a:p>
          <a:p>
            <a:pPr algn="r">
              <a:buFont typeface="Wingdings" panose="05000000000000000000" pitchFamily="2" charset="2"/>
              <a:buChar char="Ø"/>
            </a:pPr>
            <a:endParaRPr lang="ru-RU" sz="1400" dirty="0" smtClean="0"/>
          </a:p>
          <a:p>
            <a:pPr lvl="0">
              <a:buFont typeface="Wingdings" panose="05000000000000000000" pitchFamily="2" charset="2"/>
              <a:buChar char="Ø"/>
            </a:pPr>
            <a:r>
              <a:rPr lang="ru-RU" sz="1400" b="1" dirty="0" smtClean="0"/>
              <a:t>Наблюдение врача, консультация </a:t>
            </a:r>
            <a:r>
              <a:rPr lang="ru-RU" sz="1400" b="1" dirty="0"/>
              <a:t>узких специалистов ,</a:t>
            </a:r>
            <a:endParaRPr lang="ru-RU" sz="1400" dirty="0"/>
          </a:p>
          <a:p>
            <a:pPr marL="0" lvl="0" indent="0">
              <a:buNone/>
            </a:pPr>
            <a:r>
              <a:rPr lang="ru-RU" sz="1400" b="1" dirty="0"/>
              <a:t>о</a:t>
            </a:r>
            <a:r>
              <a:rPr lang="ru-RU" sz="1400" b="1" dirty="0" smtClean="0"/>
              <a:t>беспечение </a:t>
            </a:r>
            <a:r>
              <a:rPr lang="ru-RU" sz="1400" b="1" dirty="0"/>
              <a:t>ухода и надзора, динамическое </a:t>
            </a:r>
            <a:endParaRPr lang="ru-RU" sz="1400" dirty="0"/>
          </a:p>
          <a:p>
            <a:pPr marL="0" indent="0">
              <a:buNone/>
            </a:pPr>
            <a:r>
              <a:rPr lang="ru-RU" sz="1400" b="1" dirty="0"/>
              <a:t>наблюдение за состоянием здоровья , организация </a:t>
            </a:r>
            <a:endParaRPr lang="ru-RU" sz="1400" dirty="0"/>
          </a:p>
          <a:p>
            <a:pPr marL="0" indent="0">
              <a:buNone/>
            </a:pPr>
            <a:r>
              <a:rPr lang="ru-RU" sz="1400" b="1" dirty="0"/>
              <a:t>отдыха, досуга, оказание социальных, консультативных, </a:t>
            </a:r>
            <a:endParaRPr lang="ru-RU" sz="1400" dirty="0"/>
          </a:p>
          <a:p>
            <a:pPr marL="0" indent="0">
              <a:buNone/>
            </a:pPr>
            <a:r>
              <a:rPr lang="ru-RU" sz="1400" b="1" dirty="0"/>
              <a:t>и  иных платных социальных </a:t>
            </a:r>
            <a:r>
              <a:rPr lang="ru-RU" sz="1400" b="1" dirty="0" smtClean="0"/>
              <a:t>услуг.</a:t>
            </a:r>
            <a:endParaRPr lang="ru-RU" sz="1400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sz="1400" b="1" dirty="0" smtClean="0"/>
          </a:p>
          <a:p>
            <a:pPr algn="r">
              <a:buFont typeface="Wingdings" panose="05000000000000000000" pitchFamily="2" charset="2"/>
              <a:buChar char="Ø"/>
            </a:pPr>
            <a:endParaRPr lang="ru-RU" sz="1400" dirty="0" smtClean="0"/>
          </a:p>
          <a:p>
            <a:pPr lvl="0" algn="r">
              <a:buFont typeface="Wingdings" panose="05000000000000000000" pitchFamily="2" charset="2"/>
              <a:buChar char="Ø"/>
            </a:pPr>
            <a:r>
              <a:rPr lang="ru-RU" sz="1400" b="1" dirty="0" smtClean="0"/>
              <a:t>Организация 4х- разового питание, в том числе </a:t>
            </a:r>
          </a:p>
          <a:p>
            <a:pPr marL="0" lvl="0" indent="0" algn="r">
              <a:buNone/>
            </a:pPr>
            <a:r>
              <a:rPr lang="ru-RU" sz="1400" b="1" dirty="0" smtClean="0"/>
              <a:t>диетического.</a:t>
            </a:r>
            <a:endParaRPr lang="ru-RU" sz="1400" dirty="0"/>
          </a:p>
          <a:p>
            <a:pPr marL="0" indent="0">
              <a:buNone/>
            </a:pPr>
            <a:r>
              <a:rPr lang="ru-RU" sz="1400" dirty="0"/>
              <a:t> </a:t>
            </a:r>
          </a:p>
          <a:p>
            <a:pPr>
              <a:buFont typeface="Wingdings" panose="05000000000000000000" pitchFamily="2" charset="2"/>
              <a:buChar char="Ø"/>
            </a:pPr>
            <a:endParaRPr lang="ru-RU" sz="1400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sz="4200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sz="4200" dirty="0"/>
          </a:p>
          <a:p>
            <a:pPr>
              <a:buFont typeface="Wingdings" panose="05000000000000000000" pitchFamily="2" charset="2"/>
              <a:buChar char="Ø"/>
            </a:pPr>
            <a:endParaRPr lang="ru-RU" sz="4200" dirty="0" smtClean="0"/>
          </a:p>
          <a:p>
            <a:pPr>
              <a:buFont typeface="Wingdings" panose="05000000000000000000" pitchFamily="2" charset="2"/>
              <a:buChar char="Ø"/>
            </a:pPr>
            <a:endParaRPr lang="ru-RU" sz="4200" dirty="0"/>
          </a:p>
          <a:p>
            <a:pPr marL="0" indent="0">
              <a:buNone/>
            </a:pPr>
            <a:endParaRPr lang="ru-RU" sz="5600" b="1" dirty="0" smtClean="0"/>
          </a:p>
          <a:p>
            <a:pPr marL="0" indent="0">
              <a:buNone/>
            </a:pPr>
            <a:endParaRPr lang="ru-RU" sz="5600" b="1" dirty="0" smtClean="0"/>
          </a:p>
          <a:p>
            <a:pPr marL="0" indent="0" algn="ctr">
              <a:buNone/>
            </a:pPr>
            <a:endParaRPr lang="ru-RU" sz="5600" b="1" dirty="0" smtClean="0"/>
          </a:p>
          <a:p>
            <a:pPr algn="ctr">
              <a:buFont typeface="Wingdings" panose="05000000000000000000" pitchFamily="2" charset="2"/>
              <a:buChar char="Ø"/>
            </a:pPr>
            <a:endParaRPr lang="ru-RU" sz="2800" dirty="0"/>
          </a:p>
          <a:p>
            <a:pPr algn="ctr">
              <a:buFont typeface="Wingdings" panose="05000000000000000000" pitchFamily="2" charset="2"/>
              <a:buChar char="Ø"/>
            </a:pPr>
            <a:endParaRPr lang="ru-RU" sz="2800" dirty="0" smtClean="0"/>
          </a:p>
          <a:p>
            <a:pPr algn="ctr">
              <a:buFont typeface="Wingdings" panose="05000000000000000000" pitchFamily="2" charset="2"/>
              <a:buChar char="Ø"/>
            </a:pP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908720"/>
            <a:ext cx="3347864" cy="18002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20008"/>
            <a:ext cx="3347864" cy="172501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8987" y="3212976"/>
            <a:ext cx="3347864" cy="182029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033267"/>
            <a:ext cx="3347864" cy="1636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551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686800" cy="1143000"/>
          </a:xfrm>
        </p:spPr>
        <p:txBody>
          <a:bodyPr>
            <a:norm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>
                <a:latin typeface="Arial Black" panose="020B0A04020102020204" pitchFamily="34" charset="0"/>
              </a:rPr>
              <a:t>«Комната психологической разгрузки»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342673"/>
            <a:ext cx="4176464" cy="306383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342673"/>
            <a:ext cx="4190456" cy="3063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154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b="1" u="sng" dirty="0" smtClean="0">
                <a:solidFill>
                  <a:srgbClr val="C00000"/>
                </a:solidFill>
                <a:cs typeface="Arabic Typesetting" panose="03020402040406030203" pitchFamily="66" charset="-78"/>
              </a:rPr>
              <a:t>Обращаем Ваше внимание </a:t>
            </a:r>
            <a:r>
              <a:rPr lang="ru-RU" b="1" dirty="0" smtClean="0">
                <a:solidFill>
                  <a:srgbClr val="7030A0"/>
                </a:solidFill>
                <a:cs typeface="Arabic Typesetting" panose="03020402040406030203" pitchFamily="66" charset="-78"/>
              </a:rPr>
              <a:t>на то, 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7030A0"/>
                </a:solidFill>
                <a:cs typeface="Arabic Typesetting" panose="03020402040406030203" pitchFamily="66" charset="-78"/>
              </a:rPr>
              <a:t>что фактическая стоимость проживания зависит от состояния получателя социальных услуг и определяется индивидуально перед заключением договора.</a:t>
            </a: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7030A0"/>
                </a:solidFill>
                <a:cs typeface="Arabic Typesetting" panose="03020402040406030203" pitchFamily="66" charset="-78"/>
              </a:rPr>
              <a:t>Узнать о наличии свободных мест и о стоимости необходимых Вам услуг можно по телефону:</a:t>
            </a:r>
          </a:p>
          <a:p>
            <a:pPr marL="0" indent="0" algn="ctr">
              <a:buNone/>
            </a:pPr>
            <a:r>
              <a:rPr lang="ru-RU" b="1" u="sng" dirty="0" smtClean="0">
                <a:solidFill>
                  <a:srgbClr val="C00000"/>
                </a:solidFill>
                <a:cs typeface="Arabic Typesetting" panose="03020402040406030203" pitchFamily="66" charset="-78"/>
              </a:rPr>
              <a:t>8(3439)399263</a:t>
            </a:r>
            <a:r>
              <a:rPr lang="ru-RU" b="1" dirty="0" smtClean="0">
                <a:cs typeface="Arabic Typesetting" panose="03020402040406030203" pitchFamily="66" charset="-78"/>
              </a:rPr>
              <a:t>-Касьянов Максим Александрович (Зам. директора)</a:t>
            </a:r>
          </a:p>
          <a:p>
            <a:pPr marL="0" indent="0" algn="ctr">
              <a:buNone/>
            </a:pPr>
            <a:r>
              <a:rPr lang="ru-RU" b="1" u="sng" dirty="0" smtClean="0">
                <a:solidFill>
                  <a:srgbClr val="C00000"/>
                </a:solidFill>
                <a:cs typeface="Arabic Typesetting" panose="03020402040406030203" pitchFamily="66" charset="-78"/>
              </a:rPr>
              <a:t>8(3439)399261</a:t>
            </a:r>
            <a:r>
              <a:rPr lang="ru-RU" b="1" dirty="0" smtClean="0">
                <a:cs typeface="Arabic Typesetting" panose="03020402040406030203" pitchFamily="66" charset="-78"/>
              </a:rPr>
              <a:t>-Приемная</a:t>
            </a:r>
          </a:p>
          <a:p>
            <a:pPr marL="0" indent="0" algn="ctr">
              <a:buNone/>
            </a:pPr>
            <a:endParaRPr lang="ru-RU" dirty="0">
              <a:cs typeface="Arabic Typesetting" panose="03020402040406030203" pitchFamily="66" charset="-78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5310336"/>
            <a:ext cx="1547664" cy="1547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06209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472</TotalTime>
  <Words>213</Words>
  <Application>Microsoft Office PowerPoint</Application>
  <PresentationFormat>Экран (4:3)</PresentationFormat>
  <Paragraphs>72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ГАСУСО СО «Каменск-Уральский ПНИ» </vt:lpstr>
      <vt:lpstr>Презентация PowerPoint</vt:lpstr>
      <vt:lpstr>Презентация PowerPoint</vt:lpstr>
      <vt:lpstr>Основные задачи предоставления платных социальных услуг :</vt:lpstr>
      <vt:lpstr> Перечень услуг предоставляемых гражданам платного отделения :  </vt:lpstr>
      <vt:lpstr>«Комната психологической разгрузки»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Компаньен Лидия Ивановна</dc:creator>
  <cp:lastModifiedBy>Компаньен Лидия Ивановна</cp:lastModifiedBy>
  <cp:revision>35</cp:revision>
  <dcterms:created xsi:type="dcterms:W3CDTF">2022-02-11T07:49:02Z</dcterms:created>
  <dcterms:modified xsi:type="dcterms:W3CDTF">2022-02-15T11:05:38Z</dcterms:modified>
</cp:coreProperties>
</file>