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0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826D"/>
    <a:srgbClr val="FC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31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5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4387880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28293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58278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3788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layout with centered title and subtitle placeholders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CC"/>
            </a:gs>
            <a:gs pos="100000">
              <a:srgbClr val="66FF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</p:sldLayoutIdLst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3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FF33CC"/>
            </a:gs>
            <a:gs pos="100000">
              <a:srgbClr val="66FFFF"/>
            </a:gs>
          </a:gsLst>
          <a:lin ang="2700000" scaled="1"/>
          <a:tileRect/>
        </a:gra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/>
          <p:nvPr/>
        </p:nvSpPr>
        <p:spPr>
          <a:xfrm rot="-840000">
            <a:off x="1265669" y="1887801"/>
            <a:ext cx="7381875" cy="17037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l"/>
            <a:r>
              <a:rPr lang="ru-RU" b="0" i="0" dirty="0" smtClean="0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                </a:t>
            </a:r>
            <a:r>
              <a:rPr b="0" i="0" dirty="0" smtClean="0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14 </a:t>
            </a:r>
            <a:r>
              <a:rPr b="0" i="0" dirty="0" err="1" smtClean="0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февраля</a:t>
            </a:r>
            <a:r>
              <a:rPr lang="ru-RU" b="0" i="0" dirty="0" smtClean="0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  </a:t>
            </a:r>
            <a:r>
              <a:rPr b="0" i="0" dirty="0" smtClean="0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-</a:t>
            </a:r>
            <a:endParaRPr lang="ru-RU" b="0" i="0" dirty="0" smtClean="0">
              <a:ln w="9525" cap="flat" cmpd="sng">
                <a:solidFill>
                  <a:srgbClr val="0066FF"/>
                </a:solidFill>
                <a:prstDash val="solid"/>
                <a:miter lim="800000"/>
                <a:headEnd type="none" w="sm" len="sm"/>
                <a:tailEnd type="none" w="sm" len="sm"/>
              </a:ln>
              <a:gradFill>
                <a:gsLst>
                  <a:gs pos="0">
                    <a:srgbClr val="9966FF"/>
                  </a:gs>
                  <a:gs pos="100000">
                    <a:srgbClr val="CC00CC"/>
                  </a:gs>
                </a:gsLst>
                <a:lin ang="5400000" scaled="0"/>
              </a:gradFill>
              <a:latin typeface="Impact"/>
            </a:endParaRPr>
          </a:p>
          <a:p>
            <a:pPr lvl="0" algn="l"/>
            <a:endParaRPr lang="ru-RU" dirty="0">
              <a:ln w="9525" cap="flat" cmpd="sng">
                <a:solidFill>
                  <a:srgbClr val="0066FF"/>
                </a:solidFill>
                <a:prstDash val="solid"/>
                <a:miter lim="800000"/>
                <a:headEnd type="none" w="sm" len="sm"/>
                <a:tailEnd type="none" w="sm" len="sm"/>
              </a:ln>
              <a:gradFill>
                <a:gsLst>
                  <a:gs pos="0">
                    <a:srgbClr val="9966FF"/>
                  </a:gs>
                  <a:gs pos="100000">
                    <a:srgbClr val="CC00CC"/>
                  </a:gs>
                </a:gsLst>
                <a:lin ang="5400000" scaled="0"/>
              </a:gradFill>
              <a:latin typeface="Impact"/>
            </a:endParaRPr>
          </a:p>
          <a:p>
            <a:pPr lvl="0" algn="l"/>
            <a:r>
              <a:rPr b="0" i="0" dirty="0" smtClean="0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 </a:t>
            </a:r>
            <a:r>
              <a:rPr b="0" i="0" dirty="0" err="1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День</a:t>
            </a:r>
            <a:r>
              <a:rPr b="0" i="0" dirty="0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 </a:t>
            </a:r>
            <a:r>
              <a:rPr b="0" i="0" dirty="0" err="1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Святого</a:t>
            </a:r>
            <a:r>
              <a:rPr b="0" i="0" dirty="0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 </a:t>
            </a:r>
            <a:r>
              <a:rPr b="0" i="0" dirty="0" err="1">
                <a:ln w="9525" cap="flat" cmpd="sng">
                  <a:solidFill>
                    <a:srgbClr val="0066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gradFill>
                  <a:gsLst>
                    <a:gs pos="0">
                      <a:srgbClr val="9966FF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Валентина</a:t>
            </a:r>
            <a:endParaRPr b="0" i="0" dirty="0">
              <a:ln w="9525" cap="flat" cmpd="sng">
                <a:solidFill>
                  <a:srgbClr val="0066FF"/>
                </a:solidFill>
                <a:prstDash val="solid"/>
                <a:miter lim="800000"/>
                <a:headEnd type="none" w="sm" len="sm"/>
                <a:tailEnd type="none" w="sm" len="sm"/>
              </a:ln>
              <a:gradFill>
                <a:gsLst>
                  <a:gs pos="0">
                    <a:srgbClr val="9966FF"/>
                  </a:gs>
                  <a:gs pos="100000">
                    <a:srgbClr val="CC00CC"/>
                  </a:gs>
                </a:gsLst>
                <a:lin ang="5400000" scaled="0"/>
              </a:gradFill>
              <a:latin typeface="Impact"/>
            </a:endParaRPr>
          </a:p>
        </p:txBody>
      </p:sp>
      <p:sp>
        <p:nvSpPr>
          <p:cNvPr id="30" name="Google Shape;30;p4"/>
          <p:cNvSpPr/>
          <p:nvPr/>
        </p:nvSpPr>
        <p:spPr>
          <a:xfrm rot="-840000">
            <a:off x="1979612" y="3573462"/>
            <a:ext cx="5667375" cy="12858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l"/>
            <a:endParaRPr b="0" i="0" dirty="0">
              <a:ln w="9525" cap="flat" cmpd="sng">
                <a:solidFill>
                  <a:srgbClr val="0066FF"/>
                </a:solidFill>
                <a:prstDash val="solid"/>
                <a:miter lim="800000"/>
                <a:headEnd type="none" w="sm" len="sm"/>
                <a:tailEnd type="none" w="sm" len="sm"/>
              </a:ln>
              <a:gradFill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0"/>
              </a:gradFill>
              <a:latin typeface="Impac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967621" y="4399646"/>
            <a:ext cx="29516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От души </a:t>
            </a:r>
            <a:r>
              <a:rPr lang="ru-RU" dirty="0" smtClean="0">
                <a:solidFill>
                  <a:srgbClr val="7030A0"/>
                </a:solidFill>
              </a:rPr>
              <a:t>Всех мы поздравляем</a:t>
            </a:r>
            <a:r>
              <a:rPr lang="ru-RU" dirty="0">
                <a:solidFill>
                  <a:srgbClr val="7030A0"/>
                </a:solidFill>
              </a:rPr>
              <a:t/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>
                <a:solidFill>
                  <a:srgbClr val="7030A0"/>
                </a:solidFill>
              </a:rPr>
              <a:t>С Днём святого Валентина!</a:t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>
                <a:solidFill>
                  <a:srgbClr val="7030A0"/>
                </a:solidFill>
              </a:rPr>
              <a:t>Светлых чувств </a:t>
            </a:r>
            <a:r>
              <a:rPr lang="ru-RU" dirty="0" smtClean="0">
                <a:solidFill>
                  <a:srgbClr val="7030A0"/>
                </a:solidFill>
              </a:rPr>
              <a:t>Всем желаем </a:t>
            </a:r>
            <a:r>
              <a:rPr lang="ru-RU" dirty="0">
                <a:solidFill>
                  <a:srgbClr val="7030A0"/>
                </a:solidFill>
              </a:rPr>
              <a:t>–</a:t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>
                <a:solidFill>
                  <a:srgbClr val="7030A0"/>
                </a:solidFill>
              </a:rPr>
              <a:t>Самых крепких и взаимных!</a:t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>
                <a:solidFill>
                  <a:srgbClr val="7030A0"/>
                </a:solidFill>
              </a:rPr>
              <a:t>Пусть от счастья сердце </a:t>
            </a:r>
            <a:r>
              <a:rPr lang="ru-RU" dirty="0" smtClean="0">
                <a:solidFill>
                  <a:srgbClr val="7030A0"/>
                </a:solidFill>
              </a:rPr>
              <a:t>бьётся</a:t>
            </a:r>
            <a:r>
              <a:rPr lang="ru-RU" dirty="0">
                <a:solidFill>
                  <a:srgbClr val="7030A0"/>
                </a:solidFill>
              </a:rPr>
              <a:t>,</a:t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>
                <a:solidFill>
                  <a:srgbClr val="7030A0"/>
                </a:solidFill>
              </a:rPr>
              <a:t>Пусть мечтанья станут былью.</a:t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>
                <a:solidFill>
                  <a:srgbClr val="7030A0"/>
                </a:solidFill>
              </a:rPr>
              <a:t>Всё, что </a:t>
            </a:r>
            <a:r>
              <a:rPr lang="ru-RU" dirty="0" smtClean="0">
                <a:solidFill>
                  <a:srgbClr val="7030A0"/>
                </a:solidFill>
              </a:rPr>
              <a:t>желаете, </a:t>
            </a:r>
            <a:r>
              <a:rPr lang="ru-RU" dirty="0">
                <a:solidFill>
                  <a:srgbClr val="7030A0"/>
                </a:solidFill>
              </a:rPr>
              <a:t>- удаётся,</a:t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>
                <a:solidFill>
                  <a:srgbClr val="7030A0"/>
                </a:solidFill>
              </a:rPr>
              <a:t>И любовь подарит крылья</a:t>
            </a:r>
            <a:r>
              <a:rPr lang="ru-RU" dirty="0" smtClean="0">
                <a:solidFill>
                  <a:srgbClr val="7030A0"/>
                </a:solidFill>
              </a:rPr>
              <a:t>!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27159" cy="27852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52" y="4581058"/>
            <a:ext cx="4059378" cy="22769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CC"/>
            </a:gs>
            <a:gs pos="100000">
              <a:srgbClr val="66FFFF"/>
            </a:gs>
          </a:gsLst>
          <a:lin ang="2700000" scaled="1"/>
          <a:tileRect/>
        </a:gra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54268" y="526093"/>
            <a:ext cx="5235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Валентинка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своими руками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2245" y="2163698"/>
            <a:ext cx="46095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</a:t>
            </a:r>
            <a:r>
              <a:rPr lang="ru-RU" b="1" i="1" dirty="0" smtClean="0"/>
              <a:t>Сегодня мы с Вами будем учиться делать </a:t>
            </a:r>
            <a:r>
              <a:rPr lang="ru-RU" b="1" i="1" dirty="0" err="1" smtClean="0"/>
              <a:t>валентинку</a:t>
            </a:r>
            <a:r>
              <a:rPr lang="ru-RU" b="1" i="1" dirty="0" smtClean="0"/>
              <a:t> по технике </a:t>
            </a:r>
            <a:r>
              <a:rPr lang="ru-RU" b="1" i="1" dirty="0" err="1" smtClean="0"/>
              <a:t>квиллинг</a:t>
            </a:r>
            <a:r>
              <a:rPr lang="ru-RU" b="1" i="1" dirty="0" smtClean="0"/>
              <a:t>.</a:t>
            </a:r>
          </a:p>
          <a:p>
            <a:r>
              <a:rPr lang="ru-RU" b="1" i="1" dirty="0" smtClean="0"/>
              <a:t>	</a:t>
            </a:r>
            <a:r>
              <a:rPr lang="ru-RU" b="1" i="1" dirty="0" err="1" smtClean="0"/>
              <a:t>Квиллинг</a:t>
            </a:r>
            <a:r>
              <a:rPr lang="ru-RU" b="1" i="1" dirty="0" smtClean="0"/>
              <a:t> </a:t>
            </a:r>
            <a:r>
              <a:rPr lang="ru-RU" b="1" i="1" dirty="0"/>
              <a:t>— это созданные из скрученных в спиральки узких и длинных полосок бумаги различные поделки.</a:t>
            </a:r>
            <a:br>
              <a:rPr lang="ru-RU" b="1" i="1" dirty="0"/>
            </a:b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80" y="3761227"/>
            <a:ext cx="2779776" cy="24993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823" y="2026183"/>
            <a:ext cx="3721274" cy="3470088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CC"/>
            </a:gs>
            <a:gs pos="100000">
              <a:srgbClr val="66FFFF"/>
            </a:gs>
          </a:gsLst>
          <a:lin ang="2700000" scaled="1"/>
          <a:tileRect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ертикальный свиток 2"/>
          <p:cNvSpPr/>
          <p:nvPr/>
        </p:nvSpPr>
        <p:spPr>
          <a:xfrm>
            <a:off x="4397259" y="227069"/>
            <a:ext cx="4394200" cy="3816121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так, сегодня мы сделаем </a:t>
            </a:r>
            <a:r>
              <a:rPr lang="ru-RU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валентинку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«Сердце» по подложке.</a:t>
            </a:r>
          </a:p>
          <a:p>
            <a:pPr algn="ctr"/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этого нам потребуется: </a:t>
            </a:r>
          </a:p>
          <a:p>
            <a:pPr algn="ctr"/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Белый картон,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Цветная бумага,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Клей,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Любой карандаш или ручка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756752" cy="299266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4832" y="3101052"/>
            <a:ext cx="34695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333333"/>
                </a:solidFill>
                <a:latin typeface="Roboto"/>
              </a:rPr>
              <a:t>	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	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32" y="3728597"/>
            <a:ext cx="3139863" cy="2354897"/>
          </a:xfrm>
          <a:prstGeom prst="rect">
            <a:avLst/>
          </a:prstGeom>
        </p:spPr>
      </p:pic>
      <p:pic>
        <p:nvPicPr>
          <p:cNvPr id="6" name="Google Shape;41;p5" descr="валентинки для любимых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10129" y="4340647"/>
            <a:ext cx="2842351" cy="22584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CC"/>
            </a:gs>
            <a:gs pos="100000">
              <a:srgbClr val="66FF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922" y="2864384"/>
            <a:ext cx="2703952" cy="36052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2" y="3035148"/>
            <a:ext cx="3657598" cy="2743199"/>
          </a:xfrm>
          <a:prstGeom prst="rect">
            <a:avLst/>
          </a:prstGeom>
        </p:spPr>
      </p:pic>
      <p:sp>
        <p:nvSpPr>
          <p:cNvPr id="6" name="Облако 5"/>
          <p:cNvSpPr/>
          <p:nvPr/>
        </p:nvSpPr>
        <p:spPr>
          <a:xfrm>
            <a:off x="3668616" y="249254"/>
            <a:ext cx="5475384" cy="261513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i="1" dirty="0" smtClean="0">
                <a:solidFill>
                  <a:schemeClr val="tx1"/>
                </a:solidFill>
              </a:rPr>
              <a:t>Заранее </a:t>
            </a:r>
            <a:r>
              <a:rPr lang="ru-RU" i="1" dirty="0">
                <a:solidFill>
                  <a:schemeClr val="tx1"/>
                </a:solidFill>
              </a:rPr>
              <a:t>сделайте множество таких спиралек. Для этого нарежьте цветную бумагу на ленточки и каждую ленточку накрутите на </a:t>
            </a:r>
            <a:r>
              <a:rPr lang="ru-RU" i="1" dirty="0" smtClean="0">
                <a:solidFill>
                  <a:schemeClr val="tx1"/>
                </a:solidFill>
              </a:rPr>
              <a:t>карандаш, ручку </a:t>
            </a:r>
            <a:r>
              <a:rPr lang="ru-RU" i="1" dirty="0">
                <a:solidFill>
                  <a:schemeClr val="tx1"/>
                </a:solidFill>
              </a:rPr>
              <a:t>или прочую палочку. </a:t>
            </a:r>
            <a:endParaRPr lang="ru-RU" i="1" dirty="0" smtClean="0">
              <a:solidFill>
                <a:schemeClr val="tx1"/>
              </a:solidFill>
            </a:endParaRPr>
          </a:p>
          <a:p>
            <a:pPr algn="ctr"/>
            <a:r>
              <a:rPr lang="ru-RU" i="1" dirty="0">
                <a:solidFill>
                  <a:schemeClr val="tx1"/>
                </a:solidFill>
              </a:rPr>
              <a:t>Здесь также нам </a:t>
            </a:r>
            <a:r>
              <a:rPr lang="ru-RU" i="1" dirty="0" smtClean="0">
                <a:solidFill>
                  <a:schemeClr val="tx1"/>
                </a:solidFill>
              </a:rPr>
              <a:t>потребуется любой клей.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158167" cy="236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605661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CC"/>
            </a:gs>
            <a:gs pos="100000">
              <a:srgbClr val="66FF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403" y="0"/>
            <a:ext cx="6268597" cy="4701448"/>
          </a:xfrm>
          <a:prstGeom prst="rect">
            <a:avLst/>
          </a:prstGeom>
        </p:spPr>
      </p:pic>
      <p:sp>
        <p:nvSpPr>
          <p:cNvPr id="5" name="Пятно 2 4"/>
          <p:cNvSpPr/>
          <p:nvPr/>
        </p:nvSpPr>
        <p:spPr>
          <a:xfrm>
            <a:off x="1" y="132202"/>
            <a:ext cx="3029638" cy="653300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300" i="1" dirty="0" smtClean="0">
                <a:solidFill>
                  <a:schemeClr val="tx1"/>
                </a:solidFill>
              </a:rPr>
              <a:t>На картоне нарисуем фигуру в виде сердца и начнем выкладывать наши спиральки </a:t>
            </a:r>
            <a:r>
              <a:rPr lang="ru-RU" sz="1300" i="1" dirty="0">
                <a:solidFill>
                  <a:schemeClr val="tx1"/>
                </a:solidFill>
              </a:rPr>
              <a:t>прочно их склеив и дав время клею надежно их закрепить.</a:t>
            </a:r>
            <a:br>
              <a:rPr lang="ru-RU" sz="1300" i="1" dirty="0">
                <a:solidFill>
                  <a:schemeClr val="tx1"/>
                </a:solidFill>
              </a:rPr>
            </a:br>
            <a:endParaRPr lang="ru-RU" sz="1300" i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511" y="4789582"/>
            <a:ext cx="1340616" cy="178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982631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CC"/>
            </a:gs>
            <a:gs pos="100000">
              <a:srgbClr val="66FF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74757" y="-652748"/>
            <a:ext cx="3916494" cy="5221991"/>
          </a:xfrm>
          <a:prstGeom prst="rect">
            <a:avLst/>
          </a:prstGeom>
        </p:spPr>
      </p:pic>
      <p:sp>
        <p:nvSpPr>
          <p:cNvPr id="6" name="Выноска-облако 5"/>
          <p:cNvSpPr/>
          <p:nvPr/>
        </p:nvSpPr>
        <p:spPr>
          <a:xfrm>
            <a:off x="749147" y="672029"/>
            <a:ext cx="2908453" cy="466013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rgbClr val="333333"/>
                </a:solidFill>
                <a:latin typeface="Roboto"/>
              </a:rPr>
              <a:t>Замечательно в технике </a:t>
            </a:r>
            <a:r>
              <a:rPr lang="ru-RU" i="1" dirty="0" err="1">
                <a:solidFill>
                  <a:srgbClr val="333333"/>
                </a:solidFill>
                <a:latin typeface="Roboto"/>
              </a:rPr>
              <a:t>квиллинг</a:t>
            </a:r>
            <a:r>
              <a:rPr lang="ru-RU" i="1" dirty="0">
                <a:solidFill>
                  <a:srgbClr val="333333"/>
                </a:solidFill>
                <a:latin typeface="Roboto"/>
              </a:rPr>
              <a:t> то, что легко получается объемное и одновременно красивое сердце, даже если вы в этом занятии совсем новичок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. 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4076244" y="4337891"/>
            <a:ext cx="4660135" cy="218685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tx1"/>
                </a:solidFill>
              </a:rPr>
              <a:t>Вот так </a:t>
            </a:r>
            <a:r>
              <a:rPr lang="ru-RU" i="1" dirty="0">
                <a:solidFill>
                  <a:schemeClr val="tx1"/>
                </a:solidFill>
              </a:rPr>
              <a:t>выглядит </a:t>
            </a:r>
            <a:r>
              <a:rPr lang="ru-RU" i="1" dirty="0" err="1">
                <a:solidFill>
                  <a:schemeClr val="tx1"/>
                </a:solidFill>
              </a:rPr>
              <a:t>валентинка</a:t>
            </a:r>
            <a:r>
              <a:rPr lang="ru-RU" i="1" dirty="0">
                <a:solidFill>
                  <a:schemeClr val="tx1"/>
                </a:solidFill>
              </a:rPr>
              <a:t>, спиральки у которой приклеены на подложку, даже не смотря на то, что спиральки не до конца закручены</a:t>
            </a:r>
            <a:r>
              <a:rPr lang="ru-RU" i="1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ru-RU" i="1" dirty="0" smtClean="0">
                <a:solidFill>
                  <a:schemeClr val="tx1"/>
                </a:solidFill>
              </a:rPr>
              <a:t>Для завершения нам осталось картон обрезать по контуру сердца.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9490359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CC"/>
            </a:gs>
            <a:gs pos="100000">
              <a:srgbClr val="66FF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29" y="0"/>
            <a:ext cx="5993176" cy="2913350"/>
          </a:xfrm>
          <a:prstGeom prst="rect">
            <a:avLst/>
          </a:prstGeom>
          <a:solidFill>
            <a:srgbClr val="98826D"/>
          </a:solidFill>
        </p:spPr>
      </p:pic>
      <p:sp>
        <p:nvSpPr>
          <p:cNvPr id="5" name="Блок-схема: перфолента 4"/>
          <p:cNvSpPr/>
          <p:nvPr/>
        </p:nvSpPr>
        <p:spPr>
          <a:xfrm>
            <a:off x="3591499" y="3288304"/>
            <a:ext cx="4968607" cy="3051673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Пусть, словно льдинка на ладошке,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Растает зимняя усталость!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Пусть ДЕНЬ </a:t>
            </a:r>
            <a:r>
              <a:rPr lang="ru-RU" dirty="0" smtClean="0">
                <a:solidFill>
                  <a:schemeClr val="tx1"/>
                </a:solidFill>
              </a:rPr>
              <a:t>Святого </a:t>
            </a:r>
            <a:r>
              <a:rPr lang="ru-RU" dirty="0">
                <a:solidFill>
                  <a:schemeClr val="tx1"/>
                </a:solidFill>
              </a:rPr>
              <a:t>Валентина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Подарит счастье, смех и радость!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37" y="3806327"/>
            <a:ext cx="1800225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27010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BBE0E3"/>
      </a:accent4>
      <a:accent5>
        <a:srgbClr val="333399"/>
      </a:accent5>
      <a:accent6>
        <a:srgbClr val="FFFFFF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BBE0E3"/>
    </a:accent4>
    <a:accent5>
      <a:srgbClr val="333399"/>
    </a:accent5>
    <a:accent6>
      <a:srgbClr val="FFFFFF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Оформление по умолчанию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BBE0E3"/>
    </a:accent4>
    <a:accent5>
      <a:srgbClr val="333399"/>
    </a:accent5>
    <a:accent6>
      <a:srgbClr val="FFFFFF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Оформление по умолчанию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BBE0E3"/>
    </a:accent4>
    <a:accent5>
      <a:srgbClr val="333399"/>
    </a:accent5>
    <a:accent6>
      <a:srgbClr val="FFFFFF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Оформление по умолчанию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BBE0E3"/>
    </a:accent4>
    <a:accent5>
      <a:srgbClr val="333399"/>
    </a:accent5>
    <a:accent6>
      <a:srgbClr val="FFFFFF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</TotalTime>
  <Words>168</Words>
  <Application>Microsoft Office PowerPoint</Application>
  <PresentationFormat>Экран (4:3)</PresentationFormat>
  <Paragraphs>29</Paragraphs>
  <Slides>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Impact</vt:lpstr>
      <vt:lpstr>Roboto</vt:lpstr>
      <vt:lpstr>Times New Roman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Nataliya</cp:lastModifiedBy>
  <cp:revision>27</cp:revision>
  <dcterms:modified xsi:type="dcterms:W3CDTF">2022-02-14T03:20:04Z</dcterms:modified>
</cp:coreProperties>
</file>