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BF8"/>
    <a:srgbClr val="FFCCCC"/>
    <a:srgbClr val="FFCCFF"/>
    <a:srgbClr val="FF99CC"/>
    <a:srgbClr val="FFFFFF"/>
    <a:srgbClr val="D7C7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1" autoAdjust="0"/>
    <p:restoredTop sz="94624" autoAdjust="0"/>
  </p:normalViewPr>
  <p:slideViewPr>
    <p:cSldViewPr>
      <p:cViewPr>
        <p:scale>
          <a:sx n="75" d="100"/>
          <a:sy n="75" d="100"/>
        </p:scale>
        <p:origin x="-3384" y="6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5B142-0B47-483B-BDB0-E53C8A1BD5CB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DABF67-D3B2-4EF2-9EC3-ECB34BEDA2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178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DABF67-D3B2-4EF2-9EC3-ECB34BEDA26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84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DABF67-D3B2-4EF2-9EC3-ECB34BEDA26E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4584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001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507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6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029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95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553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610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085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2158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5148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7175" y="529697"/>
            <a:ext cx="3357563" cy="112680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358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D913A-12BD-4683-8F89-034C4DCBB561}" type="datetimeFigureOut">
              <a:rPr lang="ru-RU" smtClean="0"/>
              <a:pPr/>
              <a:t>04.02.2022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26411-5742-42B8-8B93-B015FA575D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018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5" name="Picture 27" descr="УЧАСТКОВЫЙ ЭМБЛЕМА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" t="4306" r="1700"/>
          <a:stretch/>
        </p:blipFill>
        <p:spPr bwMode="auto">
          <a:xfrm>
            <a:off x="1" y="0"/>
            <a:ext cx="6858000" cy="293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6"/>
          <p:cNvSpPr>
            <a:spLocks noChangeArrowheads="1"/>
          </p:cNvSpPr>
          <p:nvPr/>
        </p:nvSpPr>
        <p:spPr bwMode="auto">
          <a:xfrm>
            <a:off x="184731" y="2798305"/>
            <a:ext cx="3028245" cy="1866663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CC0066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ВЫПУСК № </a:t>
            </a:r>
            <a:r>
              <a:rPr lang="ru-RU" altLang="ru-RU" sz="2000" b="1" dirty="0" smtClean="0">
                <a:solidFill>
                  <a:srgbClr val="CC0066"/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4 </a:t>
            </a: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CC0066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(84),</a:t>
            </a:r>
            <a:endParaRPr kumimoji="0" lang="ru-RU" alt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600" b="1" dirty="0" smtClean="0">
                <a:solidFill>
                  <a:schemeClr val="tx1"/>
                </a:solidFill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Октябрь</a:t>
            </a: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, ноябрь, декабрь 2021г. </a:t>
            </a:r>
            <a:endParaRPr kumimoji="0" lang="ru-RU" alt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Информационный бюллетень</a:t>
            </a:r>
            <a:endParaRPr kumimoji="0" lang="ru-RU" alt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участковой социальной службы </a:t>
            </a:r>
            <a:endParaRPr kumimoji="0" lang="ru-RU" alt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(отделения профилактики и социального сопровождения)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4"/>
          <p:cNvSpPr>
            <a:spLocks noChangeArrowheads="1"/>
          </p:cNvSpPr>
          <p:nvPr/>
        </p:nvSpPr>
        <p:spPr bwMode="auto">
          <a:xfrm>
            <a:off x="260648" y="8265368"/>
            <a:ext cx="3028951" cy="1249712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Адрес участковой социальной службы</a:t>
            </a:r>
            <a:endParaRPr kumimoji="0" lang="ru-RU" alt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ГАУ «КЦСОН «Осень» города Первоуральска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»: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г.Первоуральск, </a:t>
            </a:r>
            <a:r>
              <a:rPr kumimoji="0" lang="ru-RU" altLang="ru-RU" sz="1400" b="0" i="0" u="none" strike="noStrike" cap="none" normalizeH="0" baseline="0" dirty="0" err="1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ул.Ватутина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, 38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(вход со двора)</a:t>
            </a:r>
            <a:endParaRPr kumimoji="0" lang="ru-RU" alt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Телефон: </a:t>
            </a: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8 (3439) 64-86-94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utoShape 23"/>
          <p:cNvSpPr>
            <a:spLocks noChangeShapeType="1"/>
          </p:cNvSpPr>
          <p:nvPr/>
        </p:nvSpPr>
        <p:spPr bwMode="auto">
          <a:xfrm flipV="1">
            <a:off x="298896" y="8121352"/>
            <a:ext cx="2986088" cy="22931"/>
          </a:xfrm>
          <a:prstGeom prst="straightConnector1">
            <a:avLst/>
          </a:prstGeom>
          <a:noFill/>
          <a:ln w="57150">
            <a:solidFill>
              <a:srgbClr val="4F81B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0" y="110927"/>
            <a:ext cx="544914" cy="43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69790" tIns="45720" rIns="269790" bIns="114264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29"/>
          <p:cNvSpPr>
            <a:spLocks noChangeArrowheads="1"/>
          </p:cNvSpPr>
          <p:nvPr/>
        </p:nvSpPr>
        <p:spPr bwMode="auto">
          <a:xfrm>
            <a:off x="1" y="548376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35"/>
          <p:cNvSpPr>
            <a:spLocks noChangeArrowheads="1"/>
          </p:cNvSpPr>
          <p:nvPr/>
        </p:nvSpPr>
        <p:spPr bwMode="auto">
          <a:xfrm>
            <a:off x="6596390" y="10703068"/>
            <a:ext cx="26161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AutoShape 24"/>
          <p:cNvSpPr>
            <a:spLocks noChangeArrowheads="1"/>
          </p:cNvSpPr>
          <p:nvPr/>
        </p:nvSpPr>
        <p:spPr bwMode="auto">
          <a:xfrm>
            <a:off x="3284984" y="3368824"/>
            <a:ext cx="3306791" cy="640871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400" dirty="0" smtClean="0"/>
              <a:t>      С </a:t>
            </a:r>
            <a:r>
              <a:rPr lang="ru-RU" sz="1400" dirty="0"/>
              <a:t>1991 года в России отмечается праздник «День пожилого человека». Традиционно, он отмечается 1 октября. Дата выбрана неслучайно: бытует мнение, что старость-это золотое время, осень, как известно, тоже золотая пора. </a:t>
            </a:r>
            <a:r>
              <a:rPr lang="ru-RU" sz="1400" dirty="0" smtClean="0"/>
              <a:t>       Целью </a:t>
            </a:r>
            <a:r>
              <a:rPr lang="ru-RU" sz="1400" dirty="0"/>
              <a:t>данного </a:t>
            </a:r>
            <a:r>
              <a:rPr lang="ru-RU" sz="1400" dirty="0" smtClean="0"/>
              <a:t>мероприятия </a:t>
            </a:r>
            <a:r>
              <a:rPr lang="ru-RU" sz="1400" dirty="0" smtClean="0"/>
              <a:t>является: обращение </a:t>
            </a:r>
            <a:r>
              <a:rPr lang="ru-RU" sz="1400" dirty="0" smtClean="0"/>
              <a:t>внимание общества  </a:t>
            </a:r>
            <a:r>
              <a:rPr lang="ru-RU" sz="1400" dirty="0"/>
              <a:t>на проблемы и трудности людей пожилого </a:t>
            </a:r>
            <a:r>
              <a:rPr lang="ru-RU" sz="1400" dirty="0" smtClean="0"/>
              <a:t>возраста. </a:t>
            </a:r>
            <a:r>
              <a:rPr lang="ru-RU" sz="1400" dirty="0"/>
              <a:t>6 октября специалистами участковой социальной службы </a:t>
            </a:r>
            <a:r>
              <a:rPr lang="ru-RU" sz="1400" dirty="0" smtClean="0"/>
              <a:t>  </a:t>
            </a:r>
            <a:r>
              <a:rPr lang="ru-RU" sz="1400" dirty="0"/>
              <a:t>КЦСОН «  Осень» города Первоуральска</a:t>
            </a:r>
            <a:r>
              <a:rPr lang="ru-RU" sz="1400" dirty="0" smtClean="0"/>
              <a:t>» </a:t>
            </a:r>
            <a:r>
              <a:rPr lang="ru-RU" sz="1400" dirty="0"/>
              <a:t>совместно с </a:t>
            </a:r>
            <a:r>
              <a:rPr lang="ru-RU" sz="1400" dirty="0" smtClean="0"/>
              <a:t>Центром дополнительного </a:t>
            </a:r>
            <a:r>
              <a:rPr lang="ru-RU" sz="1400" dirty="0"/>
              <a:t>образования, художественным руководителем МБОУ ДО «ЦДО</a:t>
            </a:r>
            <a:r>
              <a:rPr lang="ru-RU" sz="1400" dirty="0" smtClean="0"/>
              <a:t>» </a:t>
            </a:r>
            <a:r>
              <a:rPr lang="ru-RU" sz="1400" dirty="0" err="1"/>
              <a:t>Карпук</a:t>
            </a:r>
            <a:r>
              <a:rPr lang="ru-RU" sz="1400" dirty="0"/>
              <a:t> </a:t>
            </a:r>
            <a:r>
              <a:rPr lang="ru-RU" sz="1400" dirty="0" smtClean="0"/>
              <a:t>А. Н., </a:t>
            </a:r>
            <a:r>
              <a:rPr lang="ru-RU" sz="1400" dirty="0"/>
              <a:t>был организован мастер-класс для клуба «Рукодельница». Участники </a:t>
            </a:r>
            <a:r>
              <a:rPr lang="ru-RU" sz="1400" dirty="0" smtClean="0"/>
              <a:t>клуба </a:t>
            </a:r>
            <a:r>
              <a:rPr lang="ru-RU" sz="1400" dirty="0"/>
              <a:t>самостоятельно выбирали форму и  цветовую палитру заготовок для открытки в форме </a:t>
            </a:r>
            <a:r>
              <a:rPr lang="ru-RU" sz="1400" dirty="0" err="1"/>
              <a:t>скрапбукинга</a:t>
            </a:r>
            <a:r>
              <a:rPr lang="ru-RU" sz="1400" dirty="0"/>
              <a:t>. Все участники остались довольны своими работами. Готовые открытки подарили </a:t>
            </a:r>
            <a:r>
              <a:rPr lang="ru-RU" sz="1400" dirty="0" smtClean="0"/>
              <a:t>своим близким</a:t>
            </a:r>
            <a:r>
              <a:rPr lang="ru-RU" sz="1400" dirty="0"/>
              <a:t>.</a:t>
            </a:r>
          </a:p>
          <a:p>
            <a:r>
              <a:rPr lang="ru-RU" sz="1400" dirty="0"/>
              <a:t>Мастер-класс </a:t>
            </a:r>
            <a:r>
              <a:rPr lang="ru-RU" sz="1400" dirty="0" smtClean="0"/>
              <a:t>завершился </a:t>
            </a:r>
            <a:r>
              <a:rPr lang="ru-RU" sz="1400" dirty="0"/>
              <a:t>обменом впечатлений с участниками мероприятия</a:t>
            </a:r>
          </a:p>
        </p:txBody>
      </p:sp>
      <p:sp>
        <p:nvSpPr>
          <p:cNvPr id="16" name="AutoShape 24"/>
          <p:cNvSpPr>
            <a:spLocks noChangeArrowheads="1"/>
          </p:cNvSpPr>
          <p:nvPr/>
        </p:nvSpPr>
        <p:spPr bwMode="auto">
          <a:xfrm>
            <a:off x="3212976" y="2743200"/>
            <a:ext cx="3383413" cy="6477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itchFamily="34" charset="0"/>
              </a:rPr>
              <a:t>Голова седая, душа молодая</a:t>
            </a:r>
            <a:endParaRPr lang="ru-RU" sz="1600" dirty="0">
              <a:solidFill>
                <a:schemeClr val="bg1"/>
              </a:solidFill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1027" name="Picture 3" descr="C:\Users\Gaznadzor\Desktop\1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77" y="4808984"/>
            <a:ext cx="2685752" cy="3141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30772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4"/>
          <p:cNvSpPr>
            <a:spLocks noChangeArrowheads="1"/>
          </p:cNvSpPr>
          <p:nvPr/>
        </p:nvSpPr>
        <p:spPr bwMode="auto">
          <a:xfrm>
            <a:off x="272457" y="871960"/>
            <a:ext cx="3672408" cy="8280920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400" dirty="0" smtClean="0"/>
              <a:t>      Международный </a:t>
            </a:r>
            <a:r>
              <a:rPr lang="ru-RU" sz="1400" dirty="0"/>
              <a:t>день сельских женщин отмечается ежегодно 15 октября. В 2021 году праздник проходит в 14-й раз. Его справляют все женщины, которые живут в сельской местности. </a:t>
            </a:r>
          </a:p>
          <a:p>
            <a:r>
              <a:rPr lang="ru-RU" sz="1400" dirty="0"/>
              <a:t>Сельские женщины часто стоят во главе семьи. Они ведут учет запасов на зиму, присматривают за домашней живностью, растят детей и учат их заниматься сельским хозяйством. Таким труженицам посвящен всемирный праздник.</a:t>
            </a:r>
          </a:p>
          <a:p>
            <a:r>
              <a:rPr lang="ru-RU" sz="1400" dirty="0" smtClean="0"/>
              <a:t>        В </a:t>
            </a:r>
            <a:r>
              <a:rPr lang="ru-RU" sz="1400" dirty="0"/>
              <a:t>честь этого дня 14 октября специалистом участковой социальной службы ГАУ «КЦСОН «Осень» города Первоуральска» </a:t>
            </a:r>
            <a:r>
              <a:rPr lang="ru-RU" sz="1400" dirty="0" err="1"/>
              <a:t>с.Новоалексеевское</a:t>
            </a:r>
            <a:r>
              <a:rPr lang="ru-RU" sz="1400" dirty="0"/>
              <a:t> было организовано праздничное мероприятие «У хозяйки руки никогда не знают скуки».</a:t>
            </a:r>
          </a:p>
          <a:p>
            <a:r>
              <a:rPr lang="ru-RU" sz="1400" dirty="0" smtClean="0"/>
              <a:t>       В </a:t>
            </a:r>
            <a:r>
              <a:rPr lang="ru-RU" sz="1400" dirty="0"/>
              <a:t>первой части мероприятия специалистом была представлена литературно-поэтическая композиция «Русские классики о сельских женщинах». Далее, участники мероприятия зачитали стихи известных авторов, таких как </a:t>
            </a:r>
            <a:r>
              <a:rPr lang="ru-RU" sz="1400" dirty="0" smtClean="0"/>
              <a:t>«</a:t>
            </a:r>
            <a:r>
              <a:rPr lang="ru-RU" sz="1400" dirty="0"/>
              <a:t>Есть женщины в русских селеньях</a:t>
            </a:r>
            <a:r>
              <a:rPr lang="ru-RU" sz="1400" dirty="0"/>
              <a:t>» </a:t>
            </a:r>
            <a:r>
              <a:rPr lang="ru-RU" sz="1400" dirty="0" smtClean="0"/>
              <a:t>Некрасова, </a:t>
            </a:r>
            <a:r>
              <a:rPr lang="ru-RU" sz="1400" dirty="0" smtClean="0"/>
              <a:t>«</a:t>
            </a:r>
            <a:r>
              <a:rPr lang="ru-RU" sz="1400" dirty="0"/>
              <a:t>Детство» </a:t>
            </a:r>
            <a:r>
              <a:rPr lang="ru-RU" sz="1400" dirty="0" smtClean="0"/>
              <a:t>Сурикова и </a:t>
            </a:r>
            <a:r>
              <a:rPr lang="ru-RU" sz="1400" dirty="0"/>
              <a:t>других русских классиков. </a:t>
            </a:r>
            <a:r>
              <a:rPr lang="ru-RU" sz="1400" dirty="0" smtClean="0"/>
              <a:t>       Во </a:t>
            </a:r>
            <a:r>
              <a:rPr lang="ru-RU" sz="1400" dirty="0"/>
              <a:t>второй части приглашенные дружно участвовали в викторинах: «Фильмы о сельских женщинах», «Мой огород», «Распутай клубок», «Мысли великих женщин», а также в песенном конкурсе «Угадай мелодию».</a:t>
            </a:r>
          </a:p>
          <a:p>
            <a:r>
              <a:rPr lang="ru-RU" sz="1400" dirty="0" smtClean="0"/>
              <a:t>       Все </a:t>
            </a:r>
            <a:r>
              <a:rPr lang="ru-RU" sz="1400" dirty="0"/>
              <a:t>участники мероприятия остались довольны, отметили, что было интересно, весело и познавательно. </a:t>
            </a:r>
          </a:p>
          <a:p>
            <a:r>
              <a:rPr lang="ru-RU" sz="1400" dirty="0"/>
              <a:t> </a:t>
            </a:r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0" y="110927"/>
            <a:ext cx="544914" cy="43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69790" tIns="45720" rIns="269790" bIns="114264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29"/>
          <p:cNvSpPr>
            <a:spLocks noChangeArrowheads="1"/>
          </p:cNvSpPr>
          <p:nvPr/>
        </p:nvSpPr>
        <p:spPr bwMode="auto">
          <a:xfrm>
            <a:off x="1" y="548376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35"/>
          <p:cNvSpPr>
            <a:spLocks noChangeArrowheads="1"/>
          </p:cNvSpPr>
          <p:nvPr/>
        </p:nvSpPr>
        <p:spPr bwMode="auto">
          <a:xfrm>
            <a:off x="6596390" y="10703068"/>
            <a:ext cx="26161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AutoShape 24"/>
          <p:cNvSpPr>
            <a:spLocks noChangeArrowheads="1"/>
          </p:cNvSpPr>
          <p:nvPr/>
        </p:nvSpPr>
        <p:spPr bwMode="auto">
          <a:xfrm>
            <a:off x="1124744" y="128464"/>
            <a:ext cx="4176464" cy="72008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itchFamily="34" charset="0"/>
              </a:rPr>
              <a:t>У хозяйки руки никогда не знают скуки</a:t>
            </a:r>
            <a:endParaRPr kumimoji="0" lang="ru-RU" altLang="ru-RU" sz="1600" b="1" i="0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 Black" panose="020B0A04020102020204" pitchFamily="34" charset="0"/>
              <a:cs typeface="Arial" pitchFamily="34" charset="0"/>
            </a:endParaRPr>
          </a:p>
        </p:txBody>
      </p:sp>
      <p:grpSp>
        <p:nvGrpSpPr>
          <p:cNvPr id="109" name="Группа 108"/>
          <p:cNvGrpSpPr/>
          <p:nvPr/>
        </p:nvGrpSpPr>
        <p:grpSpPr>
          <a:xfrm rot="10800000">
            <a:off x="5153284" y="8398094"/>
            <a:ext cx="1729008" cy="845241"/>
            <a:chOff x="-344076" y="200472"/>
            <a:chExt cx="3296391" cy="2246632"/>
          </a:xfrm>
        </p:grpSpPr>
        <p:cxnSp>
          <p:nvCxnSpPr>
            <p:cNvPr id="112" name="Прямая соединительная линия 111"/>
            <p:cNvCxnSpPr/>
            <p:nvPr/>
          </p:nvCxnSpPr>
          <p:spPr>
            <a:xfrm flipH="1">
              <a:off x="703840" y="1492773"/>
              <a:ext cx="2208632" cy="0"/>
            </a:xfrm>
            <a:prstGeom prst="line">
              <a:avLst/>
            </a:prstGeom>
            <a:ln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Прямая соединительная линия 112"/>
            <p:cNvCxnSpPr/>
            <p:nvPr/>
          </p:nvCxnSpPr>
          <p:spPr>
            <a:xfrm flipH="1">
              <a:off x="614450" y="200472"/>
              <a:ext cx="2310494" cy="0"/>
            </a:xfrm>
            <a:prstGeom prst="line">
              <a:avLst/>
            </a:prstGeom>
            <a:ln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" name="Прямая соединительная линия 113"/>
            <p:cNvCxnSpPr/>
            <p:nvPr/>
          </p:nvCxnSpPr>
          <p:spPr>
            <a:xfrm flipV="1">
              <a:off x="2912472" y="205419"/>
              <a:ext cx="12472" cy="1287354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Прямая соединительная линия 115"/>
            <p:cNvCxnSpPr/>
            <p:nvPr/>
          </p:nvCxnSpPr>
          <p:spPr>
            <a:xfrm rot="10800000" flipH="1">
              <a:off x="-344076" y="200472"/>
              <a:ext cx="985897" cy="866126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Прямая соединительная линия 116"/>
            <p:cNvCxnSpPr/>
            <p:nvPr/>
          </p:nvCxnSpPr>
          <p:spPr>
            <a:xfrm rot="10800000" flipH="1">
              <a:off x="-297763" y="1492773"/>
              <a:ext cx="1028971" cy="954331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Прямая соединительная линия 117"/>
            <p:cNvCxnSpPr/>
            <p:nvPr/>
          </p:nvCxnSpPr>
          <p:spPr>
            <a:xfrm flipH="1">
              <a:off x="703840" y="1492773"/>
              <a:ext cx="2236003" cy="0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Прямая соединительная линия 118"/>
            <p:cNvCxnSpPr/>
            <p:nvPr/>
          </p:nvCxnSpPr>
          <p:spPr>
            <a:xfrm flipH="1">
              <a:off x="614451" y="200472"/>
              <a:ext cx="2337864" cy="0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48" name="Группа 47"/>
          <p:cNvGrpSpPr/>
          <p:nvPr/>
        </p:nvGrpSpPr>
        <p:grpSpPr>
          <a:xfrm rot="10800000">
            <a:off x="4895385" y="8718771"/>
            <a:ext cx="1986907" cy="845241"/>
            <a:chOff x="-40853" y="200472"/>
            <a:chExt cx="2993168" cy="2246632"/>
          </a:xfrm>
        </p:grpSpPr>
        <p:cxnSp>
          <p:nvCxnSpPr>
            <p:cNvPr id="49" name="Прямая соединительная линия 48"/>
            <p:cNvCxnSpPr/>
            <p:nvPr/>
          </p:nvCxnSpPr>
          <p:spPr>
            <a:xfrm flipV="1">
              <a:off x="-28381" y="200472"/>
              <a:ext cx="642832" cy="695844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 flipV="1">
              <a:off x="-40853" y="1492773"/>
              <a:ext cx="744693" cy="954331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 flipH="1">
              <a:off x="703840" y="1492773"/>
              <a:ext cx="2208632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 flipH="1">
              <a:off x="614450" y="200472"/>
              <a:ext cx="2310494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 flipV="1">
              <a:off x="2912472" y="205419"/>
              <a:ext cx="12472" cy="1287354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 rot="10800000" flipH="1">
              <a:off x="-16254" y="200472"/>
              <a:ext cx="658074" cy="703139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 rot="10800000" flipH="1">
              <a:off x="-4258" y="1492773"/>
              <a:ext cx="735468" cy="852353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 flipH="1">
              <a:off x="703840" y="1492773"/>
              <a:ext cx="2236003" cy="0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 flipH="1">
              <a:off x="614451" y="200472"/>
              <a:ext cx="2337864" cy="0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2050" name="Picture 2" descr="C:\Users\Gaznadzor\Downloads\2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8872" y="1208584"/>
            <a:ext cx="2471780" cy="227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Gaznadzor\Downloads\2 (1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62" t="13050" r="-24140" b="4034"/>
          <a:stretch/>
        </p:blipFill>
        <p:spPr bwMode="auto">
          <a:xfrm>
            <a:off x="4152146" y="3728863"/>
            <a:ext cx="3056552" cy="2880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74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4"/>
          <p:cNvSpPr>
            <a:spLocks noChangeArrowheads="1"/>
          </p:cNvSpPr>
          <p:nvPr/>
        </p:nvSpPr>
        <p:spPr bwMode="auto">
          <a:xfrm>
            <a:off x="93058" y="1399327"/>
            <a:ext cx="3556354" cy="5338564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400" dirty="0"/>
              <a:t> </a:t>
            </a:r>
            <a:r>
              <a:rPr lang="ru-RU" sz="1400" dirty="0" smtClean="0"/>
              <a:t>   Международный </a:t>
            </a:r>
            <a:r>
              <a:rPr lang="ru-RU" sz="1400" dirty="0"/>
              <a:t>Д</a:t>
            </a:r>
            <a:r>
              <a:rPr lang="ru-RU" sz="1400" dirty="0" smtClean="0"/>
              <a:t>ень матери </a:t>
            </a:r>
            <a:r>
              <a:rPr lang="ru-RU" sz="1400" dirty="0"/>
              <a:t>в России принято отмечать в последнее воскресенье ноября. В этом году праздник выпадает на 28 </a:t>
            </a:r>
            <a:r>
              <a:rPr lang="ru-RU" sz="1400" dirty="0" smtClean="0"/>
              <a:t>ноября.</a:t>
            </a:r>
          </a:p>
          <a:p>
            <a:r>
              <a:rPr lang="ru-RU" sz="1400" dirty="0"/>
              <a:t> </a:t>
            </a:r>
            <a:r>
              <a:rPr lang="ru-RU" sz="1400" dirty="0" smtClean="0"/>
              <a:t>    Самый </a:t>
            </a:r>
            <a:r>
              <a:rPr lang="ru-RU" sz="1400" dirty="0"/>
              <a:t>главный подарок в День матери – это наша любовь и забота. А чтобы ее проявить, не нужен какой-то особенный повод или дата в календаре. Учащиеся Первоуральской детской художественной школы, подготовили рисунки своих любимых мам. Но  в связи с неблагоприятной эпидемиологической обстановкой и ограничением посещения общественных мест, специалистами по социальной работе участковой социальной службы  «ГАУ «КЦСОН «Осень» города Первоуральска</a:t>
            </a:r>
            <a:r>
              <a:rPr lang="ru-RU" sz="1400" dirty="0" smtClean="0"/>
              <a:t>», была </a:t>
            </a:r>
            <a:r>
              <a:rPr lang="ru-RU" sz="1400" dirty="0"/>
              <a:t>подготовлена выставка работ в форме </a:t>
            </a:r>
            <a:r>
              <a:rPr lang="ru-RU" sz="1400" dirty="0" smtClean="0"/>
              <a:t>презентации </a:t>
            </a:r>
            <a:r>
              <a:rPr lang="ru-RU" sz="1400" dirty="0"/>
              <a:t>для того, чтобы разослать получателям социальных услуг и членам клубов через социальные сети и </a:t>
            </a:r>
            <a:r>
              <a:rPr lang="ru-RU" sz="1400" dirty="0" smtClean="0"/>
              <a:t>мессенджеры  </a:t>
            </a:r>
            <a:endParaRPr lang="ru-RU" sz="1400" dirty="0"/>
          </a:p>
          <a:p>
            <a:r>
              <a:rPr lang="ru-RU" sz="1400" dirty="0"/>
              <a:t> </a:t>
            </a:r>
            <a:endParaRPr lang="ru-RU" sz="1400" dirty="0" smtClean="0"/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0" y="110927"/>
            <a:ext cx="544914" cy="43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69790" tIns="45720" rIns="269790" bIns="114264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29"/>
          <p:cNvSpPr>
            <a:spLocks noChangeArrowheads="1"/>
          </p:cNvSpPr>
          <p:nvPr/>
        </p:nvSpPr>
        <p:spPr bwMode="auto">
          <a:xfrm>
            <a:off x="1" y="548376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35"/>
          <p:cNvSpPr>
            <a:spLocks noChangeArrowheads="1"/>
          </p:cNvSpPr>
          <p:nvPr/>
        </p:nvSpPr>
        <p:spPr bwMode="auto">
          <a:xfrm>
            <a:off x="6596390" y="10703068"/>
            <a:ext cx="26161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AutoShape 24"/>
          <p:cNvSpPr>
            <a:spLocks noChangeArrowheads="1"/>
          </p:cNvSpPr>
          <p:nvPr/>
        </p:nvSpPr>
        <p:spPr bwMode="auto">
          <a:xfrm>
            <a:off x="93058" y="482601"/>
            <a:ext cx="3767990" cy="779763"/>
          </a:xfrm>
          <a:prstGeom prst="roundRect">
            <a:avLst>
              <a:gd name="adj" fmla="val 16667"/>
            </a:avLst>
          </a:prstGeom>
          <a:solidFill>
            <a:schemeClr val="tx2">
              <a:lumMod val="60000"/>
              <a:lumOff val="40000"/>
            </a:schemeClr>
          </a:solidFill>
          <a:ln w="63500" cmpd="thickThin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itchFamily="34" charset="0"/>
              </a:rPr>
              <a:t>«Единственной </a:t>
            </a:r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itchFamily="34" charset="0"/>
              </a:rPr>
              <a:t>маме на свете»</a:t>
            </a:r>
            <a:endParaRPr lang="ru-RU" sz="1600" b="1" dirty="0">
              <a:solidFill>
                <a:schemeClr val="bg1"/>
              </a:solidFill>
              <a:latin typeface="Arial Black" panose="020B0A04020102020204" pitchFamily="34" charset="0"/>
              <a:cs typeface="Arial" pitchFamily="34" charset="0"/>
            </a:endParaRPr>
          </a:p>
        </p:txBody>
      </p:sp>
      <p:pic>
        <p:nvPicPr>
          <p:cNvPr id="1026" name="Picture 2" descr="C:\Users\Gaznadzor\Desktop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9063" y="1436918"/>
            <a:ext cx="2515892" cy="3911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Gaznadzor\Desktop\3.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530" y="5515343"/>
            <a:ext cx="2484276" cy="39741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Gaznadzor\Downloads\3..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14" y="7023100"/>
            <a:ext cx="2960287" cy="24664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grpSp>
        <p:nvGrpSpPr>
          <p:cNvPr id="56" name="Группа 55"/>
          <p:cNvGrpSpPr/>
          <p:nvPr/>
        </p:nvGrpSpPr>
        <p:grpSpPr>
          <a:xfrm rot="10800000">
            <a:off x="4841776" y="406400"/>
            <a:ext cx="2016224" cy="833195"/>
            <a:chOff x="-44637" y="200472"/>
            <a:chExt cx="2996952" cy="2318640"/>
          </a:xfrm>
        </p:grpSpPr>
        <p:cxnSp>
          <p:nvCxnSpPr>
            <p:cNvPr id="57" name="Прямая соединительная линия 56"/>
            <p:cNvCxnSpPr/>
            <p:nvPr/>
          </p:nvCxnSpPr>
          <p:spPr>
            <a:xfrm flipV="1">
              <a:off x="-28381" y="200472"/>
              <a:ext cx="642832" cy="695844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 flipV="1">
              <a:off x="-40853" y="1492773"/>
              <a:ext cx="744693" cy="954331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 flipH="1">
              <a:off x="703840" y="1492773"/>
              <a:ext cx="2208632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/>
            <p:cNvCxnSpPr/>
            <p:nvPr/>
          </p:nvCxnSpPr>
          <p:spPr>
            <a:xfrm flipH="1">
              <a:off x="614450" y="200472"/>
              <a:ext cx="2310494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/>
            <p:cNvCxnSpPr/>
            <p:nvPr/>
          </p:nvCxnSpPr>
          <p:spPr>
            <a:xfrm flipV="1">
              <a:off x="2912472" y="205419"/>
              <a:ext cx="12472" cy="1287354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/>
            <p:cNvCxnSpPr/>
            <p:nvPr/>
          </p:nvCxnSpPr>
          <p:spPr>
            <a:xfrm flipV="1">
              <a:off x="-40853" y="896316"/>
              <a:ext cx="9354" cy="15507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/>
            <p:nvPr/>
          </p:nvCxnSpPr>
          <p:spPr>
            <a:xfrm flipV="1">
              <a:off x="-28381" y="200472"/>
              <a:ext cx="670203" cy="695844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/>
            <p:nvPr/>
          </p:nvCxnSpPr>
          <p:spPr>
            <a:xfrm flipV="1">
              <a:off x="-44637" y="1492774"/>
              <a:ext cx="775848" cy="1026338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/>
            <p:cNvCxnSpPr/>
            <p:nvPr/>
          </p:nvCxnSpPr>
          <p:spPr>
            <a:xfrm flipH="1">
              <a:off x="703840" y="1492773"/>
              <a:ext cx="2236003" cy="0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я соединительная линия 69"/>
            <p:cNvCxnSpPr/>
            <p:nvPr/>
          </p:nvCxnSpPr>
          <p:spPr>
            <a:xfrm flipH="1">
              <a:off x="614451" y="200472"/>
              <a:ext cx="2337864" cy="0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1" name="Прямая соединительная линия 70"/>
            <p:cNvCxnSpPr/>
            <p:nvPr/>
          </p:nvCxnSpPr>
          <p:spPr>
            <a:xfrm flipV="1">
              <a:off x="-28381" y="849096"/>
              <a:ext cx="12126" cy="1670016"/>
            </a:xfrm>
            <a:prstGeom prst="line">
              <a:avLst/>
            </a:prstGeom>
            <a:ln w="3175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6198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4"/>
          <p:cNvSpPr>
            <a:spLocks noChangeArrowheads="1"/>
          </p:cNvSpPr>
          <p:nvPr/>
        </p:nvSpPr>
        <p:spPr bwMode="auto">
          <a:xfrm>
            <a:off x="184732" y="1163711"/>
            <a:ext cx="3964347" cy="76092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63500" cmpd="thickThin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400" dirty="0" smtClean="0"/>
              <a:t>     В </a:t>
            </a:r>
            <a:r>
              <a:rPr lang="ru-RU" sz="1400" dirty="0"/>
              <a:t>начале декабря традиционно отмечают  Декаду инвалидов, которая приурочена к Международному дню инвалидов. Этот день отмечается 3 </a:t>
            </a:r>
            <a:r>
              <a:rPr lang="ru-RU" sz="1400" dirty="0" smtClean="0"/>
              <a:t>декабря. Назвать </a:t>
            </a:r>
            <a:r>
              <a:rPr lang="ru-RU" sz="1400" dirty="0"/>
              <a:t>эту дату праздником трудно, ведь инвалидность не является поводом для радости. Инвалидами считаются люди, у которых есть признаки психических, физических, интеллектуальных, сенсорных нарушений. Эти нарушения могут препятствовать нормальной  жизнедеятельности, создавать трудности самостоятельного обслуживания себя и своих потребностей у людей-инвалидов.</a:t>
            </a:r>
          </a:p>
          <a:p>
            <a:r>
              <a:rPr lang="ru-RU" sz="1400" dirty="0"/>
              <a:t>Разнообразить мир особенных людей, привнести в него яркие краски способна инклюзия. Один из вариантов такой работы – творческие мастер-классы. Одно из таких мероприятий прошло в клубе по интересам  «Бригантина надежды», который функционирует при ГАУ «КЦСОН «Осень» города Первоуральска». Участники клуба, совместно с преподавателем из МБОУ ДО  «Первоуральская детская школа искусств» Зыковой Еленой Анатольевной, выполнили композицию «Золотая рыбка» в технике «монотипия» с росписью гипсовых фигур.</a:t>
            </a:r>
          </a:p>
          <a:p>
            <a:r>
              <a:rPr lang="ru-RU" sz="1400" dirty="0" smtClean="0"/>
              <a:t>     Совместная </a:t>
            </a:r>
            <a:r>
              <a:rPr lang="ru-RU" sz="1400" dirty="0"/>
              <a:t>творческая деятельность доставила положительные эмоции людям с инвалидностью. Они в очередной раз доказали, что могут жить насыщенной, творчески активной жизнью. И тому доказательство – поделки, сделанные собственными руками.</a:t>
            </a:r>
          </a:p>
          <a:p>
            <a:r>
              <a:rPr lang="ru-RU" sz="1400" dirty="0"/>
              <a:t>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latin typeface="Arial Narrow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0" y="110927"/>
            <a:ext cx="544914" cy="43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69790" tIns="45720" rIns="269790" bIns="114264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29"/>
          <p:cNvSpPr>
            <a:spLocks noChangeArrowheads="1"/>
          </p:cNvSpPr>
          <p:nvPr/>
        </p:nvSpPr>
        <p:spPr bwMode="auto">
          <a:xfrm>
            <a:off x="1" y="548376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35"/>
          <p:cNvSpPr>
            <a:spLocks noChangeArrowheads="1"/>
          </p:cNvSpPr>
          <p:nvPr/>
        </p:nvSpPr>
        <p:spPr bwMode="auto">
          <a:xfrm>
            <a:off x="6596390" y="10703068"/>
            <a:ext cx="26161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AutoShape 24"/>
          <p:cNvSpPr>
            <a:spLocks noChangeArrowheads="1"/>
          </p:cNvSpPr>
          <p:nvPr/>
        </p:nvSpPr>
        <p:spPr bwMode="auto">
          <a:xfrm>
            <a:off x="436830" y="125683"/>
            <a:ext cx="3460150" cy="9779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itchFamily="34" charset="0"/>
              </a:rPr>
              <a:t>Мастер-класс </a:t>
            </a:r>
            <a:r>
              <a:rPr lang="ru-RU" sz="1600" b="1" dirty="0">
                <a:solidFill>
                  <a:schemeClr val="bg1"/>
                </a:solidFill>
                <a:latin typeface="Arial Black" panose="020B0A04020102020204" pitchFamily="34" charset="0"/>
                <a:cs typeface="Arial" pitchFamily="34" charset="0"/>
              </a:rPr>
              <a:t>к Международному дню </a:t>
            </a:r>
            <a:r>
              <a:rPr lang="ru-RU" sz="1600" b="1" dirty="0">
                <a:solidFill>
                  <a:schemeClr val="bg1"/>
                </a:solidFill>
                <a:latin typeface="Arial Black" panose="020B0A04020102020204" pitchFamily="34" charset="0"/>
              </a:rPr>
              <a:t>инвалидов</a:t>
            </a:r>
            <a:endParaRPr lang="ru-RU" sz="1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09" name="Группа 108"/>
          <p:cNvGrpSpPr/>
          <p:nvPr/>
        </p:nvGrpSpPr>
        <p:grpSpPr>
          <a:xfrm rot="10800000">
            <a:off x="116632" y="8772936"/>
            <a:ext cx="2016224" cy="1026339"/>
            <a:chOff x="-44637" y="200472"/>
            <a:chExt cx="2996952" cy="2318640"/>
          </a:xfrm>
        </p:grpSpPr>
        <p:cxnSp>
          <p:nvCxnSpPr>
            <p:cNvPr id="110" name="Прямая соединительная линия 109"/>
            <p:cNvCxnSpPr/>
            <p:nvPr/>
          </p:nvCxnSpPr>
          <p:spPr>
            <a:xfrm flipV="1">
              <a:off x="-28381" y="200472"/>
              <a:ext cx="642832" cy="695844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Прямая соединительная линия 110"/>
            <p:cNvCxnSpPr/>
            <p:nvPr/>
          </p:nvCxnSpPr>
          <p:spPr>
            <a:xfrm flipV="1">
              <a:off x="-40853" y="1492773"/>
              <a:ext cx="744693" cy="954331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Прямая соединительная линия 111"/>
            <p:cNvCxnSpPr/>
            <p:nvPr/>
          </p:nvCxnSpPr>
          <p:spPr>
            <a:xfrm flipH="1">
              <a:off x="703840" y="1492773"/>
              <a:ext cx="2208632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Прямая соединительная линия 112"/>
            <p:cNvCxnSpPr/>
            <p:nvPr/>
          </p:nvCxnSpPr>
          <p:spPr>
            <a:xfrm flipH="1">
              <a:off x="614450" y="200472"/>
              <a:ext cx="2310494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" name="Прямая соединительная линия 113"/>
            <p:cNvCxnSpPr/>
            <p:nvPr/>
          </p:nvCxnSpPr>
          <p:spPr>
            <a:xfrm flipV="1">
              <a:off x="2912472" y="205419"/>
              <a:ext cx="12472" cy="1287354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Прямая соединительная линия 114"/>
            <p:cNvCxnSpPr/>
            <p:nvPr/>
          </p:nvCxnSpPr>
          <p:spPr>
            <a:xfrm flipV="1">
              <a:off x="-40853" y="896316"/>
              <a:ext cx="9354" cy="1550788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Прямая соединительная линия 115"/>
            <p:cNvCxnSpPr/>
            <p:nvPr/>
          </p:nvCxnSpPr>
          <p:spPr>
            <a:xfrm flipV="1">
              <a:off x="-28381" y="200472"/>
              <a:ext cx="670203" cy="695844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Прямая соединительная линия 116"/>
            <p:cNvCxnSpPr/>
            <p:nvPr/>
          </p:nvCxnSpPr>
          <p:spPr>
            <a:xfrm flipV="1">
              <a:off x="-44637" y="1492774"/>
              <a:ext cx="775848" cy="1026338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Прямая соединительная линия 117"/>
            <p:cNvCxnSpPr/>
            <p:nvPr/>
          </p:nvCxnSpPr>
          <p:spPr>
            <a:xfrm flipH="1">
              <a:off x="703840" y="1492773"/>
              <a:ext cx="2236003" cy="0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Прямая соединительная линия 118"/>
            <p:cNvCxnSpPr/>
            <p:nvPr/>
          </p:nvCxnSpPr>
          <p:spPr>
            <a:xfrm flipH="1">
              <a:off x="614451" y="200472"/>
              <a:ext cx="2337864" cy="0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" name="Прямая соединительная линия 119"/>
            <p:cNvCxnSpPr/>
            <p:nvPr/>
          </p:nvCxnSpPr>
          <p:spPr>
            <a:xfrm flipV="1">
              <a:off x="-28381" y="849096"/>
              <a:ext cx="12126" cy="1670016"/>
            </a:xfrm>
            <a:prstGeom prst="line">
              <a:avLst/>
            </a:prstGeom>
            <a:ln w="3175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Группа 123"/>
          <p:cNvGrpSpPr/>
          <p:nvPr/>
        </p:nvGrpSpPr>
        <p:grpSpPr>
          <a:xfrm>
            <a:off x="4985401" y="6840533"/>
            <a:ext cx="1467935" cy="632747"/>
            <a:chOff x="4653136" y="3152800"/>
            <a:chExt cx="1656184" cy="1224136"/>
          </a:xfrm>
        </p:grpSpPr>
        <p:cxnSp>
          <p:nvCxnSpPr>
            <p:cNvPr id="125" name="Прямая соединительная линия 124"/>
            <p:cNvCxnSpPr/>
            <p:nvPr/>
          </p:nvCxnSpPr>
          <p:spPr>
            <a:xfrm flipV="1">
              <a:off x="4653136" y="3584848"/>
              <a:ext cx="215444" cy="162867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Прямая соединительная линия 125"/>
            <p:cNvCxnSpPr/>
            <p:nvPr/>
          </p:nvCxnSpPr>
          <p:spPr>
            <a:xfrm flipV="1">
              <a:off x="4653136" y="4214069"/>
              <a:ext cx="215444" cy="162867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Прямая соединительная линия 126"/>
            <p:cNvCxnSpPr/>
            <p:nvPr/>
          </p:nvCxnSpPr>
          <p:spPr>
            <a:xfrm flipV="1">
              <a:off x="4653136" y="3747715"/>
              <a:ext cx="0" cy="629221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Прямая соединительная линия 127"/>
            <p:cNvCxnSpPr/>
            <p:nvPr/>
          </p:nvCxnSpPr>
          <p:spPr>
            <a:xfrm>
              <a:off x="4869160" y="3584848"/>
              <a:ext cx="928293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Прямая соединительная линия 128"/>
            <p:cNvCxnSpPr/>
            <p:nvPr/>
          </p:nvCxnSpPr>
          <p:spPr>
            <a:xfrm>
              <a:off x="4861707" y="4214069"/>
              <a:ext cx="941696" cy="0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Прямая соединительная линия 129"/>
            <p:cNvCxnSpPr/>
            <p:nvPr/>
          </p:nvCxnSpPr>
          <p:spPr>
            <a:xfrm flipV="1">
              <a:off x="5803403" y="3152800"/>
              <a:ext cx="505917" cy="432048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Прямая соединительная линия 130"/>
            <p:cNvCxnSpPr/>
            <p:nvPr/>
          </p:nvCxnSpPr>
          <p:spPr>
            <a:xfrm flipV="1">
              <a:off x="5803403" y="3782021"/>
              <a:ext cx="505917" cy="432048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Прямая соединительная линия 131"/>
            <p:cNvCxnSpPr/>
            <p:nvPr/>
          </p:nvCxnSpPr>
          <p:spPr>
            <a:xfrm flipV="1">
              <a:off x="6309320" y="3152800"/>
              <a:ext cx="0" cy="629221"/>
            </a:xfrm>
            <a:prstGeom prst="line">
              <a:avLst/>
            </a:prstGeom>
            <a:ln w="381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50" name="Picture 2" descr="C:\Users\Gaznadzor\Desktop\4.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49079" y="4232920"/>
            <a:ext cx="2546744" cy="22273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Gaznadzor\Downloads\4 (1)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" r="22163"/>
          <a:stretch/>
        </p:blipFill>
        <p:spPr bwMode="auto">
          <a:xfrm>
            <a:off x="4149079" y="1016000"/>
            <a:ext cx="2578116" cy="29288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Gaznadzor\Downloads\4. (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079" y="6697263"/>
            <a:ext cx="2578116" cy="2793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806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4"/>
          <p:cNvSpPr>
            <a:spLocks noChangeArrowheads="1"/>
          </p:cNvSpPr>
          <p:nvPr/>
        </p:nvSpPr>
        <p:spPr bwMode="auto">
          <a:xfrm>
            <a:off x="280942" y="923380"/>
            <a:ext cx="3846558" cy="8296820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ru-RU" sz="1400" dirty="0"/>
              <a:t> </a:t>
            </a:r>
            <a:r>
              <a:rPr lang="ru-RU" sz="1400" dirty="0" smtClean="0"/>
              <a:t>        Областная </a:t>
            </a:r>
            <a:r>
              <a:rPr lang="ru-RU" sz="1400" dirty="0"/>
              <a:t>добровольческая акция «10 000 тысяч добрых дел в один день» ежегодно проходит на территории Свердловской области. В преддверии декабрьского мероприятия специалисты участковой социальной службы предложили участникам клубов по интересам принять участие в акции. Не остались равнодушными к призыву активисты, проживающие в городской, и сельской местности. Участники акции вложили частичку тепла в носки, варежки ручной вязки, предназначенные для малообеспеченных семей и детей, воспитанников ГАУСО Со ЦСПСИД Росинка г. Первоуральска. Во время проведения акции все вещи были вручены адресатам, которые с благодарностью приняли теплые вещи в преддверии зимы.</a:t>
            </a:r>
          </a:p>
          <a:p>
            <a:r>
              <a:rPr lang="ru-RU" sz="1400" dirty="0" smtClean="0"/>
              <a:t>         В </a:t>
            </a:r>
            <a:r>
              <a:rPr lang="ru-RU" sz="1400" dirty="0"/>
              <a:t>режиме онлайн прошла видео презентация «Доброта начинается с малого». На фото представлены дети дошкольного возраста, которые делают свои маленькие добрые дела: помогают мыть посуду, подметают пол, проявляют заботу о домашних питомцах</a:t>
            </a:r>
            <a:r>
              <a:rPr lang="ru-RU" sz="1400" dirty="0" smtClean="0"/>
              <a:t>.       Пользователи </a:t>
            </a:r>
            <a:r>
              <a:rPr lang="ru-RU" sz="1400" dirty="0"/>
              <a:t>социальных сетей, которым распространили видео презентацию, получили положительные эмоции, о чем свидетельствовали отзывы и благодарности в виде «</a:t>
            </a:r>
            <a:r>
              <a:rPr lang="ru-RU" sz="1400" dirty="0" err="1"/>
              <a:t>эмодзи</a:t>
            </a:r>
            <a:r>
              <a:rPr lang="ru-RU" sz="1400" dirty="0"/>
              <a:t>» (смайликов).</a:t>
            </a:r>
          </a:p>
          <a:p>
            <a:r>
              <a:rPr lang="ru-RU" sz="1400" dirty="0" smtClean="0"/>
              <a:t>     По </a:t>
            </a:r>
            <a:r>
              <a:rPr lang="ru-RU" sz="1400" dirty="0"/>
              <a:t>завершении добровольческой акции специалисты по социальной работе продолжают помогать нуждающимся людям под девизом; Посей добро и там, и тут…пусть каждого оно коснется».</a:t>
            </a:r>
          </a:p>
          <a:p>
            <a:r>
              <a:rPr lang="ru-RU" sz="1400" dirty="0"/>
              <a:t>	</a:t>
            </a:r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0" y="110927"/>
            <a:ext cx="544914" cy="43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69790" tIns="45720" rIns="269790" bIns="114264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29"/>
          <p:cNvSpPr>
            <a:spLocks noChangeArrowheads="1"/>
          </p:cNvSpPr>
          <p:nvPr/>
        </p:nvSpPr>
        <p:spPr bwMode="auto">
          <a:xfrm>
            <a:off x="1" y="548376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35"/>
          <p:cNvSpPr>
            <a:spLocks noChangeArrowheads="1"/>
          </p:cNvSpPr>
          <p:nvPr/>
        </p:nvSpPr>
        <p:spPr bwMode="auto">
          <a:xfrm>
            <a:off x="6596390" y="10703068"/>
            <a:ext cx="26161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AutoShape 24"/>
          <p:cNvSpPr>
            <a:spLocks noChangeArrowheads="1"/>
          </p:cNvSpPr>
          <p:nvPr/>
        </p:nvSpPr>
        <p:spPr bwMode="auto">
          <a:xfrm>
            <a:off x="578740" y="140819"/>
            <a:ext cx="2880320" cy="727944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161925" cmpd="thickThin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bg1"/>
                </a:solidFill>
                <a:latin typeface="Arial Black" panose="020B0A04020102020204" pitchFamily="34" charset="0"/>
              </a:rPr>
              <a:t>«10 000 тысяч добрых дел в один день» </a:t>
            </a:r>
            <a:endParaRPr lang="ru-RU" altLang="ru-RU" sz="1600" b="1" dirty="0" smtClean="0">
              <a:solidFill>
                <a:schemeClr val="bg1"/>
              </a:solidFill>
              <a:latin typeface="Arial Black" panose="020B0A04020102020204" pitchFamily="34" charset="0"/>
              <a:cs typeface="Arial" pitchFamily="34" charset="0"/>
            </a:endParaRPr>
          </a:p>
        </p:txBody>
      </p:sp>
      <p:grpSp>
        <p:nvGrpSpPr>
          <p:cNvPr id="36" name="Группа 35"/>
          <p:cNvGrpSpPr/>
          <p:nvPr/>
        </p:nvGrpSpPr>
        <p:grpSpPr>
          <a:xfrm>
            <a:off x="5577468" y="0"/>
            <a:ext cx="1307916" cy="794073"/>
            <a:chOff x="4653136" y="3152800"/>
            <a:chExt cx="1656184" cy="1224136"/>
          </a:xfrm>
        </p:grpSpPr>
        <p:cxnSp>
          <p:nvCxnSpPr>
            <p:cNvPr id="37" name="Прямая соединительная линия 36"/>
            <p:cNvCxnSpPr/>
            <p:nvPr/>
          </p:nvCxnSpPr>
          <p:spPr>
            <a:xfrm flipV="1">
              <a:off x="4653136" y="3584848"/>
              <a:ext cx="215444" cy="162867"/>
            </a:xfrm>
            <a:prstGeom prst="line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flipV="1">
              <a:off x="4653136" y="4214069"/>
              <a:ext cx="215444" cy="162867"/>
            </a:xfrm>
            <a:prstGeom prst="line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4653136" y="3747715"/>
              <a:ext cx="0" cy="629221"/>
            </a:xfrm>
            <a:prstGeom prst="line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>
              <a:off x="4869160" y="3584848"/>
              <a:ext cx="928293" cy="0"/>
            </a:xfrm>
            <a:prstGeom prst="line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>
              <a:off x="4861707" y="4214069"/>
              <a:ext cx="941696" cy="0"/>
            </a:xfrm>
            <a:prstGeom prst="line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flipV="1">
              <a:off x="5803403" y="3152800"/>
              <a:ext cx="505917" cy="432048"/>
            </a:xfrm>
            <a:prstGeom prst="line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flipV="1">
              <a:off x="5803403" y="3782021"/>
              <a:ext cx="505917" cy="432048"/>
            </a:xfrm>
            <a:prstGeom prst="line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/>
            <p:nvPr/>
          </p:nvCxnSpPr>
          <p:spPr>
            <a:xfrm flipV="1">
              <a:off x="6309320" y="3152800"/>
              <a:ext cx="0" cy="629221"/>
            </a:xfrm>
            <a:prstGeom prst="line">
              <a:avLst/>
            </a:prstGeom>
            <a:ln w="381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Группа 44"/>
          <p:cNvGrpSpPr/>
          <p:nvPr/>
        </p:nvGrpSpPr>
        <p:grpSpPr>
          <a:xfrm>
            <a:off x="5662651" y="102359"/>
            <a:ext cx="1195349" cy="821021"/>
            <a:chOff x="4653136" y="3152800"/>
            <a:chExt cx="1656184" cy="1224136"/>
          </a:xfrm>
        </p:grpSpPr>
        <p:cxnSp>
          <p:nvCxnSpPr>
            <p:cNvPr id="46" name="Прямая соединительная линия 45"/>
            <p:cNvCxnSpPr/>
            <p:nvPr/>
          </p:nvCxnSpPr>
          <p:spPr>
            <a:xfrm flipV="1">
              <a:off x="4653136" y="3584848"/>
              <a:ext cx="215444" cy="162867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flipV="1">
              <a:off x="4653136" y="4214069"/>
              <a:ext cx="215444" cy="162867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 flipV="1">
              <a:off x="4653136" y="3747715"/>
              <a:ext cx="0" cy="629221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>
              <a:off x="4869160" y="3584848"/>
              <a:ext cx="928293" cy="0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единительная линия 62"/>
            <p:cNvCxnSpPr/>
            <p:nvPr/>
          </p:nvCxnSpPr>
          <p:spPr>
            <a:xfrm>
              <a:off x="4861707" y="4214069"/>
              <a:ext cx="941696" cy="0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/>
            <p:cNvCxnSpPr/>
            <p:nvPr/>
          </p:nvCxnSpPr>
          <p:spPr>
            <a:xfrm flipV="1">
              <a:off x="5803403" y="3152800"/>
              <a:ext cx="505917" cy="432048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/>
            <p:nvPr/>
          </p:nvCxnSpPr>
          <p:spPr>
            <a:xfrm flipV="1">
              <a:off x="5803403" y="3782021"/>
              <a:ext cx="505917" cy="432048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/>
            <p:nvPr/>
          </p:nvCxnSpPr>
          <p:spPr>
            <a:xfrm flipV="1">
              <a:off x="6309320" y="3152800"/>
              <a:ext cx="0" cy="629221"/>
            </a:xfrm>
            <a:prstGeom prst="line">
              <a:avLst/>
            </a:prstGeom>
            <a:ln w="38100">
              <a:solidFill>
                <a:srgbClr val="FF99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7" name="Picture 3" descr="C:\Users\Gaznadzor\Downloads\5.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1064569"/>
            <a:ext cx="2528298" cy="24482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Gaznadzor\Downloads\5.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0" y="3512840"/>
            <a:ext cx="2570490" cy="30906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81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4"/>
          <p:cNvSpPr>
            <a:spLocks noChangeArrowheads="1"/>
          </p:cNvSpPr>
          <p:nvPr/>
        </p:nvSpPr>
        <p:spPr bwMode="auto">
          <a:xfrm>
            <a:off x="188640" y="0"/>
            <a:ext cx="4464496" cy="9417496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63500" cmpd="thickThin">
            <a:solidFill>
              <a:schemeClr val="tx2">
                <a:lumMod val="20000"/>
                <a:lumOff val="80000"/>
              </a:schemeClr>
            </a:solidFill>
            <a:round/>
            <a:headEnd/>
            <a:tailEnd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effectLst/>
              <a:latin typeface="Arial Narrow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latin typeface="Arial Narrow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 smtClean="0">
              <a:latin typeface="Arial Narrow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>
              <a:latin typeface="Arial Narrow" pitchFamily="34" charset="0"/>
              <a:ea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/>
              <a:t>       В декабре 2021 года, под самый Новый год  прошла Всероссийская акция – </a:t>
            </a:r>
            <a:r>
              <a:rPr lang="ru-RU" sz="1400" dirty="0" err="1" smtClean="0"/>
              <a:t>флешмоб</a:t>
            </a:r>
            <a:r>
              <a:rPr lang="ru-RU" sz="1400" dirty="0" smtClean="0"/>
              <a:t> «Новогодние окна 2022» в онлайн-формате. Специалисты участковой социальной службы приняли участие в акции. Вместе с участниками клубов по интересам: «Умелые руки», «Рукодельницы» … празднично украсили окна помещений, где собираются вместе, а также окна своих домов и приусадебных участков, чтобы создать праздничное новогоднее настроение.</a:t>
            </a:r>
          </a:p>
          <a:p>
            <a:r>
              <a:rPr lang="ru-RU" sz="1400" dirty="0" smtClean="0"/>
              <a:t>     Традиция украшать окна к Новому году появилась еще при Петре 1. Во времена своего царствования он выпустил указ «О праздновании Нового года», в котором повелевал людям разного сословия и чина украшать свои жилища. Так на ставнях и подоконниках впервые появились еловые веточки. </a:t>
            </a:r>
          </a:p>
          <a:p>
            <a:r>
              <a:rPr lang="ru-RU" sz="1400" dirty="0"/>
              <a:t> </a:t>
            </a:r>
            <a:r>
              <a:rPr lang="ru-RU" sz="1400" dirty="0" smtClean="0"/>
              <a:t>      Рукодельницы клуба «Умелые руки» украсили окна именно такими фантазийными снежинками, добавив в декор блестящую мишуру и дождик.</a:t>
            </a:r>
          </a:p>
          <a:p>
            <a:r>
              <a:rPr lang="ru-RU" sz="1400" dirty="0" smtClean="0"/>
              <a:t>Мы из белого листа вырезать снежинки станем.</a:t>
            </a:r>
          </a:p>
          <a:p>
            <a:r>
              <a:rPr lang="ru-RU" sz="1400" dirty="0" smtClean="0"/>
              <a:t>Ах, какая красота! Право, посмотрите сами.</a:t>
            </a:r>
          </a:p>
          <a:p>
            <a:r>
              <a:rPr lang="ru-RU" sz="1400" dirty="0" smtClean="0"/>
              <a:t>Одинаковых тут нет, все похожи, но разнятся.</a:t>
            </a:r>
          </a:p>
          <a:p>
            <a:r>
              <a:rPr lang="ru-RU" sz="1400" dirty="0" smtClean="0"/>
              <a:t>И к тому ж бумажный снег не растает между пальцев.</a:t>
            </a:r>
          </a:p>
          <a:p>
            <a:r>
              <a:rPr lang="ru-RU" sz="1400" dirty="0" smtClean="0"/>
              <a:t> </a:t>
            </a:r>
            <a:r>
              <a:rPr lang="ru-RU" sz="1400" dirty="0"/>
              <a:t> </a:t>
            </a:r>
            <a:r>
              <a:rPr lang="ru-RU" sz="1400" dirty="0" smtClean="0"/>
              <a:t>     Одна из участниц клуба вспоминая свое детство (а тогда в семейной традиции было украшать елку и подоконники детскими игрушками), придумала украсить кусты под окном старыми игрушками любимой внучки, которая уже выросла и ходит в школу. Получилось очень мило и трогательно.</a:t>
            </a:r>
          </a:p>
          <a:p>
            <a:r>
              <a:rPr lang="ru-RU" sz="1400" dirty="0" smtClean="0"/>
              <a:t> </a:t>
            </a:r>
          </a:p>
          <a:p>
            <a:r>
              <a:rPr lang="en-US" sz="1400" dirty="0" smtClean="0"/>
              <a:t> </a:t>
            </a:r>
            <a:endParaRPr lang="ru-RU" sz="1400" dirty="0" smtClean="0"/>
          </a:p>
          <a:p>
            <a:r>
              <a:rPr lang="en-US" sz="1400" dirty="0" smtClean="0"/>
              <a:t> </a:t>
            </a:r>
            <a:endParaRPr lang="ru-RU" sz="1400" dirty="0" smtClean="0"/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400" dirty="0" smtClean="0">
              <a:latin typeface="Arial Narrow" pitchFamily="34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28"/>
          <p:cNvSpPr>
            <a:spLocks noChangeArrowheads="1"/>
          </p:cNvSpPr>
          <p:nvPr/>
        </p:nvSpPr>
        <p:spPr bwMode="auto">
          <a:xfrm>
            <a:off x="0" y="110927"/>
            <a:ext cx="544914" cy="438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69790" tIns="45720" rIns="269790" bIns="114264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Rectangle 29"/>
          <p:cNvSpPr>
            <a:spLocks noChangeArrowheads="1"/>
          </p:cNvSpPr>
          <p:nvPr/>
        </p:nvSpPr>
        <p:spPr bwMode="auto">
          <a:xfrm>
            <a:off x="1" y="548376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35"/>
          <p:cNvSpPr>
            <a:spLocks noChangeArrowheads="1"/>
          </p:cNvSpPr>
          <p:nvPr/>
        </p:nvSpPr>
        <p:spPr bwMode="auto">
          <a:xfrm>
            <a:off x="6596390" y="10703068"/>
            <a:ext cx="26161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AutoShape 24"/>
          <p:cNvSpPr>
            <a:spLocks noChangeArrowheads="1"/>
          </p:cNvSpPr>
          <p:nvPr/>
        </p:nvSpPr>
        <p:spPr bwMode="auto">
          <a:xfrm>
            <a:off x="692696" y="272481"/>
            <a:ext cx="4320480" cy="792087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161925" cmpd="thickThin">
            <a:solidFill>
              <a:schemeClr val="bg1"/>
            </a:solidFill>
            <a:prstDash val="solid"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itchFamily="34" charset="0"/>
              </a:rPr>
              <a:t>Всероссийская акция</a:t>
            </a:r>
            <a:r>
              <a:rPr lang="ru-RU" sz="1600" b="1" dirty="0" smtClean="0">
                <a:latin typeface="Arial Black" panose="020B0A040201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itchFamily="34" charset="0"/>
              </a:rPr>
              <a:t>«Новогодние окна»</a:t>
            </a:r>
            <a:endParaRPr kumimoji="0" lang="ru-RU" altLang="ru-RU" sz="1600" b="1" i="0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 Black" panose="020B0A04020102020204" pitchFamily="34" charset="0"/>
              <a:cs typeface="Arial" pitchFamily="34" charset="0"/>
            </a:endParaRPr>
          </a:p>
        </p:txBody>
      </p:sp>
      <p:grpSp>
        <p:nvGrpSpPr>
          <p:cNvPr id="109" name="Группа 108"/>
          <p:cNvGrpSpPr/>
          <p:nvPr/>
        </p:nvGrpSpPr>
        <p:grpSpPr>
          <a:xfrm rot="10800000">
            <a:off x="5157192" y="1280591"/>
            <a:ext cx="1700808" cy="1008109"/>
            <a:chOff x="-44637" y="200472"/>
            <a:chExt cx="2996952" cy="2318640"/>
          </a:xfrm>
        </p:grpSpPr>
        <p:cxnSp>
          <p:nvCxnSpPr>
            <p:cNvPr id="110" name="Прямая соединительная линия 109"/>
            <p:cNvCxnSpPr/>
            <p:nvPr/>
          </p:nvCxnSpPr>
          <p:spPr>
            <a:xfrm flipV="1">
              <a:off x="-28381" y="200472"/>
              <a:ext cx="642832" cy="695844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Прямая соединительная линия 110"/>
            <p:cNvCxnSpPr/>
            <p:nvPr/>
          </p:nvCxnSpPr>
          <p:spPr>
            <a:xfrm flipV="1">
              <a:off x="-40853" y="1492773"/>
              <a:ext cx="744693" cy="954331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Прямая соединительная линия 111"/>
            <p:cNvCxnSpPr/>
            <p:nvPr/>
          </p:nvCxnSpPr>
          <p:spPr>
            <a:xfrm flipH="1">
              <a:off x="703840" y="1492773"/>
              <a:ext cx="2208632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Прямая соединительная линия 112"/>
            <p:cNvCxnSpPr/>
            <p:nvPr/>
          </p:nvCxnSpPr>
          <p:spPr>
            <a:xfrm flipH="1">
              <a:off x="614450" y="200472"/>
              <a:ext cx="2310494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" name="Прямая соединительная линия 113"/>
            <p:cNvCxnSpPr/>
            <p:nvPr/>
          </p:nvCxnSpPr>
          <p:spPr>
            <a:xfrm flipV="1">
              <a:off x="2912472" y="205419"/>
              <a:ext cx="12472" cy="1287354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Прямая соединительная линия 114"/>
            <p:cNvCxnSpPr/>
            <p:nvPr/>
          </p:nvCxnSpPr>
          <p:spPr>
            <a:xfrm flipV="1">
              <a:off x="-40853" y="896316"/>
              <a:ext cx="9354" cy="15507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Прямая соединительная линия 115"/>
            <p:cNvCxnSpPr/>
            <p:nvPr/>
          </p:nvCxnSpPr>
          <p:spPr>
            <a:xfrm flipV="1">
              <a:off x="-28381" y="200472"/>
              <a:ext cx="670203" cy="695844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Прямая соединительная линия 116"/>
            <p:cNvCxnSpPr/>
            <p:nvPr/>
          </p:nvCxnSpPr>
          <p:spPr>
            <a:xfrm flipV="1">
              <a:off x="-44637" y="1492774"/>
              <a:ext cx="775848" cy="1026338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Прямая соединительная линия 117"/>
            <p:cNvCxnSpPr/>
            <p:nvPr/>
          </p:nvCxnSpPr>
          <p:spPr>
            <a:xfrm flipH="1">
              <a:off x="703840" y="1492773"/>
              <a:ext cx="2236003" cy="0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Прямая соединительная линия 118"/>
            <p:cNvCxnSpPr/>
            <p:nvPr/>
          </p:nvCxnSpPr>
          <p:spPr>
            <a:xfrm flipH="1">
              <a:off x="614451" y="200472"/>
              <a:ext cx="2337864" cy="0"/>
            </a:xfrm>
            <a:prstGeom prst="line">
              <a:avLst/>
            </a:prstGeom>
            <a:ln w="57150">
              <a:solidFill>
                <a:schemeClr val="tx2">
                  <a:lumMod val="60000"/>
                  <a:lumOff val="40000"/>
                </a:schemeClr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" name="Прямая соединительная линия 119"/>
            <p:cNvCxnSpPr/>
            <p:nvPr/>
          </p:nvCxnSpPr>
          <p:spPr>
            <a:xfrm flipV="1">
              <a:off x="-28381" y="849096"/>
              <a:ext cx="12126" cy="1670016"/>
            </a:xfrm>
            <a:prstGeom prst="line">
              <a:avLst/>
            </a:prstGeom>
            <a:ln w="3175"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Группа 47"/>
          <p:cNvGrpSpPr/>
          <p:nvPr/>
        </p:nvGrpSpPr>
        <p:grpSpPr>
          <a:xfrm rot="10800000">
            <a:off x="4985792" y="704528"/>
            <a:ext cx="1872208" cy="1026339"/>
            <a:chOff x="-44637" y="200472"/>
            <a:chExt cx="2996952" cy="2318640"/>
          </a:xfrm>
        </p:grpSpPr>
        <p:cxnSp>
          <p:nvCxnSpPr>
            <p:cNvPr id="49" name="Прямая соединительная линия 48"/>
            <p:cNvCxnSpPr/>
            <p:nvPr/>
          </p:nvCxnSpPr>
          <p:spPr>
            <a:xfrm flipV="1">
              <a:off x="-28381" y="200472"/>
              <a:ext cx="642832" cy="695844"/>
            </a:xfrm>
            <a:prstGeom prst="line">
              <a:avLst/>
            </a:prstGeom>
            <a:ln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 flipV="1">
              <a:off x="-40853" y="1492773"/>
              <a:ext cx="744693" cy="954331"/>
            </a:xfrm>
            <a:prstGeom prst="line">
              <a:avLst/>
            </a:prstGeom>
            <a:ln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 flipH="1">
              <a:off x="703840" y="1492773"/>
              <a:ext cx="2208632" cy="0"/>
            </a:xfrm>
            <a:prstGeom prst="line">
              <a:avLst/>
            </a:prstGeom>
            <a:ln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 flipH="1">
              <a:off x="614450" y="200472"/>
              <a:ext cx="2310494" cy="0"/>
            </a:xfrm>
            <a:prstGeom prst="line">
              <a:avLst/>
            </a:prstGeom>
            <a:ln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 flipV="1">
              <a:off x="2912472" y="205419"/>
              <a:ext cx="12472" cy="1287354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 flipV="1">
              <a:off x="-28381" y="200472"/>
              <a:ext cx="670203" cy="695844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 flipV="1">
              <a:off x="-44637" y="1492774"/>
              <a:ext cx="775848" cy="1026338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 flipH="1">
              <a:off x="703840" y="1492773"/>
              <a:ext cx="2236003" cy="0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 flipH="1">
              <a:off x="614451" y="200472"/>
              <a:ext cx="2337864" cy="0"/>
            </a:xfrm>
            <a:prstGeom prst="line">
              <a:avLst/>
            </a:prstGeom>
            <a:ln w="57150">
              <a:solidFill>
                <a:srgbClr val="FF99CC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chemeClr val="tx1"/>
              </a:extrusionClr>
            </a:sp3d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35" name="Picture 2" descr="C:\Users\Gaznadzor\Downloads\6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143" y="5025008"/>
            <a:ext cx="2002051" cy="1902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Андрей\Desktop\мама\Участковый вестник\декабрь\6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5143" y="7041232"/>
            <a:ext cx="2002051" cy="2376264"/>
          </a:xfrm>
          <a:prstGeom prst="rect">
            <a:avLst/>
          </a:prstGeom>
          <a:noFill/>
        </p:spPr>
      </p:pic>
      <p:pic>
        <p:nvPicPr>
          <p:cNvPr id="1027" name="Picture 3" descr="C:\Users\Андрей\Desktop\мама\Участковый вестник\декабрь\6...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5143" y="2432720"/>
            <a:ext cx="2116750" cy="25202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98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916</Words>
  <Application>Microsoft Office PowerPoint</Application>
  <PresentationFormat>Лист A4 (210x297 мм)</PresentationFormat>
  <Paragraphs>57</Paragraphs>
  <Slides>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skachko_oo</dc:creator>
  <cp:lastModifiedBy>ZamdirEM</cp:lastModifiedBy>
  <cp:revision>81</cp:revision>
  <dcterms:created xsi:type="dcterms:W3CDTF">2021-10-06T11:09:06Z</dcterms:created>
  <dcterms:modified xsi:type="dcterms:W3CDTF">2022-02-04T10:10:11Z</dcterms:modified>
</cp:coreProperties>
</file>