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3"/>
  </p:notesMasterIdLst>
  <p:sldIdLst>
    <p:sldId id="256" r:id="rId2"/>
    <p:sldId id="257" r:id="rId3"/>
    <p:sldId id="276" r:id="rId4"/>
    <p:sldId id="270" r:id="rId5"/>
    <p:sldId id="275" r:id="rId6"/>
    <p:sldId id="277" r:id="rId7"/>
    <p:sldId id="258" r:id="rId8"/>
    <p:sldId id="274" r:id="rId9"/>
    <p:sldId id="261" r:id="rId10"/>
    <p:sldId id="278" r:id="rId11"/>
    <p:sldId id="269" r:id="rId1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540" autoAdjust="0"/>
  </p:normalViewPr>
  <p:slideViewPr>
    <p:cSldViewPr>
      <p:cViewPr varScale="1">
        <p:scale>
          <a:sx n="55" d="100"/>
          <a:sy n="55" d="100"/>
        </p:scale>
        <p:origin x="-220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A0078-77A0-40E7-B6F9-808EE7985CF1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2E55D-ADB4-427A-B661-46A2490B76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0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72E55D-ADB4-427A-B661-46A2490B766E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20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000250" y="0"/>
            <a:ext cx="4857750" cy="9144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2571750" y="4572000"/>
            <a:ext cx="9144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2525151" y="711200"/>
            <a:ext cx="3829050" cy="3824224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2515831" y="4719819"/>
            <a:ext cx="3836084" cy="1468331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4403418" y="8743928"/>
            <a:ext cx="1501848" cy="302536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114550" y="8743928"/>
            <a:ext cx="2195792" cy="3048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5910663" y="8741664"/>
            <a:ext cx="441252" cy="3048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0100" y="3762450"/>
            <a:ext cx="4691616" cy="1816100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0100" y="2540001"/>
            <a:ext cx="4691616" cy="991343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543179" y="8742413"/>
            <a:ext cx="1501848" cy="302536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301519" y="8742413"/>
            <a:ext cx="2171700" cy="3048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050464" y="8740149"/>
            <a:ext cx="441252" cy="3048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2640330" cy="6034617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134106" y="2133601"/>
            <a:ext cx="2640330" cy="6034617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7823200"/>
            <a:ext cx="2640330" cy="6096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134106" y="7823200"/>
            <a:ext cx="2640330" cy="6096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42900" y="2282453"/>
            <a:ext cx="2640330" cy="5486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134106" y="2282453"/>
            <a:ext cx="2640330" cy="5486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4423410" cy="156464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42900" y="1996555"/>
            <a:ext cx="4423410" cy="803349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42900" y="2844800"/>
            <a:ext cx="5429250" cy="582900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448477" y="1339558"/>
            <a:ext cx="3239645" cy="575009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447530" y="1331756"/>
            <a:ext cx="3239645" cy="575009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1824" y="1524000"/>
            <a:ext cx="2571750" cy="27432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41824" y="4378179"/>
            <a:ext cx="2571750" cy="256032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497762" y="1388003"/>
            <a:ext cx="3154680" cy="560832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14900" y="366608"/>
            <a:ext cx="1143000" cy="7802033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90"/>
            <a:ext cx="4514850" cy="780203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182112" y="8743928"/>
            <a:ext cx="1501848" cy="302536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" y="8741664"/>
            <a:ext cx="2743200" cy="3048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690872" y="8737600"/>
            <a:ext cx="441252" cy="30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650">
              <a:srgbClr val="00B050"/>
            </a:gs>
            <a:gs pos="29000">
              <a:srgbClr val="7698C5"/>
            </a:gs>
            <a:gs pos="8000">
              <a:srgbClr val="0070C0"/>
            </a:gs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6115050" y="0"/>
            <a:ext cx="742950" cy="9144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29250" cy="1524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342900" y="2145888"/>
            <a:ext cx="5429250" cy="646176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3184452" y="8743928"/>
            <a:ext cx="1501848" cy="302536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342900" y="8743928"/>
            <a:ext cx="2743200" cy="3048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4688586" y="8741664"/>
            <a:ext cx="441252" cy="3048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6876256"/>
            <a:ext cx="4800600" cy="1964267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Социальный туризм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680" y="251520"/>
            <a:ext cx="6048672" cy="1653397"/>
          </a:xfrm>
          <a:noFill/>
        </p:spPr>
        <p:txBody>
          <a:bodyPr>
            <a:normAutofit/>
          </a:bodyPr>
          <a:lstStyle/>
          <a:p>
            <a:pPr algn="ctr"/>
            <a:r>
              <a:rPr lang="ru-RU" i="1" dirty="0">
                <a:solidFill>
                  <a:srgbClr val="00B0F0"/>
                </a:solidFill>
              </a:rPr>
              <a:t>«Новогодняя сказка» в городе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07" y="1979712"/>
            <a:ext cx="6165304" cy="44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5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9315" y="5076056"/>
            <a:ext cx="6336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8640" y="372115"/>
            <a:ext cx="5976664" cy="8586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8 декабря 1935 года можно считать днем, когда в Советском Союзе был снят запрет на празднование Нового года. В этот день в газете «Правда» появилась заметка, в которой член ЦК ВКП (б) Павел </a:t>
            </a:r>
            <a:r>
              <a:rPr lang="ru-RU" sz="1600" dirty="0" err="1" smtClean="0">
                <a:solidFill>
                  <a:srgbClr val="212121"/>
                </a:solidFill>
                <a:ea typeface="Times New Roman"/>
              </a:rPr>
              <a:t>Постышев</a:t>
            </a: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 предлагал положить конец «осуждению елки». Партийный деятель подчеркивал, что Новый год – это праздник для детей и несправедливо лишать праздника «ребятишек трудящихся </a:t>
            </a:r>
            <a:r>
              <a:rPr lang="ru-RU" sz="1600" dirty="0" err="1" smtClean="0">
                <a:solidFill>
                  <a:srgbClr val="212121"/>
                </a:solidFill>
                <a:ea typeface="Times New Roman"/>
              </a:rPr>
              <a:t>cоветской</a:t>
            </a: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 страны». К делу подключился 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ЦК ВЛКСМ и рекомендовал 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«провести 31 декабря сего года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 в школах вечера учащихся 7, 8,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 9 и 10 классов, посвященные 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встрече нового, 1936 года».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 Наряжать елку стали по всему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212121"/>
                </a:solidFill>
                <a:ea typeface="Times New Roman"/>
              </a:rPr>
              <a:t> Союзу</a:t>
            </a:r>
          </a:p>
          <a:p>
            <a:pPr lvl="0">
              <a:lnSpc>
                <a:spcPct val="150000"/>
              </a:lnSpc>
              <a:spcAft>
                <a:spcPts val="1000"/>
              </a:spcAft>
            </a:pPr>
            <a:r>
              <a:rPr lang="ru-RU" sz="1600" dirty="0" smtClean="0">
                <a:solidFill>
                  <a:srgbClr val="212121"/>
                </a:solidFill>
                <a:ea typeface="Times New Roman"/>
                <a:cs typeface="Times New Roman"/>
              </a:rPr>
              <a:t>    </a:t>
            </a:r>
            <a:r>
              <a:rPr lang="ru-RU" sz="1600" i="1" dirty="0" smtClean="0">
                <a:solidFill>
                  <a:srgbClr val="212121"/>
                </a:solidFill>
                <a:ea typeface="Times New Roman"/>
                <a:cs typeface="Times New Roman"/>
              </a:rPr>
              <a:t>После </a:t>
            </a:r>
            <a:r>
              <a:rPr lang="ru-RU" sz="1600" i="1" dirty="0">
                <a:solidFill>
                  <a:srgbClr val="212121"/>
                </a:solidFill>
                <a:ea typeface="Times New Roman"/>
                <a:cs typeface="Times New Roman"/>
              </a:rPr>
              <a:t>революции 1917 года власти постепенно нивелировали значение Рождества (которое было массовым праздником), а за компанию – и Нового года: постановление Совнаркома СССР от 1929 года «О рабочем времени и времени отдыха в предприятиях и учреждениях, переходящих на непрерывную производственную неделю» утвердило 25 и 31 декабря, а также 1 января рабочими днями</a:t>
            </a:r>
            <a:r>
              <a:rPr lang="ru-RU" sz="1600" i="1" dirty="0" smtClean="0">
                <a:solidFill>
                  <a:srgbClr val="212121"/>
                </a:solidFill>
                <a:ea typeface="Times New Roman"/>
                <a:cs typeface="Times New Roman"/>
              </a:rPr>
              <a:t>.</a:t>
            </a:r>
            <a:endParaRPr lang="ru-RU" sz="16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638" y="2932336"/>
            <a:ext cx="3535362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573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0648" y="179512"/>
            <a:ext cx="5832648" cy="1195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600" dirty="0">
                <a:solidFill>
                  <a:srgbClr val="000000"/>
                </a:solidFill>
              </a:rPr>
              <a:t>Лесные красавицы и небольшие городки при них регулярно появлялись на территории поселка Чкалова благодаря </a:t>
            </a:r>
            <a:r>
              <a:rPr lang="ru-RU" sz="1600" dirty="0" err="1">
                <a:solidFill>
                  <a:srgbClr val="000000"/>
                </a:solidFill>
              </a:rPr>
              <a:t>КУМЗу</a:t>
            </a:r>
            <a:r>
              <a:rPr lang="ru-RU" sz="1600" dirty="0">
                <a:solidFill>
                  <a:srgbClr val="000000"/>
                </a:solidFill>
              </a:rPr>
              <a:t> уже с 1950-х годов.</a:t>
            </a:r>
            <a:r>
              <a:rPr lang="ru-RU" dirty="0">
                <a:solidFill>
                  <a:srgbClr val="000000"/>
                </a:solidFill>
              </a:rPr>
              <a:t>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9" y="1391773"/>
            <a:ext cx="2802907" cy="1790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140" y="1391773"/>
            <a:ext cx="2862825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51" y="3396131"/>
            <a:ext cx="1848605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643" y="3420192"/>
            <a:ext cx="1830604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43688" y="6300192"/>
            <a:ext cx="5949608" cy="2633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600" dirty="0" smtClean="0">
                <a:solidFill>
                  <a:srgbClr val="000000"/>
                </a:solidFill>
              </a:rPr>
              <a:t>По рассказам жителей поселка, это были настоящие сосны, украшенные гирляндами из разноцветных лампочек </a:t>
            </a:r>
          </a:p>
          <a:p>
            <a:pPr lvl="0">
              <a:lnSpc>
                <a:spcPct val="150000"/>
              </a:lnSpc>
            </a:pPr>
            <a:r>
              <a:rPr lang="ru-RU" sz="1600" dirty="0" smtClean="0">
                <a:solidFill>
                  <a:srgbClr val="000000"/>
                </a:solidFill>
              </a:rPr>
              <a:t>( крашенных), самодельными игрушками и гирляндами.</a:t>
            </a:r>
          </a:p>
          <a:p>
            <a:pPr lvl="0">
              <a:lnSpc>
                <a:spcPct val="150000"/>
              </a:lnSpc>
            </a:pPr>
            <a:r>
              <a:rPr lang="ru-RU" sz="1600" dirty="0" smtClean="0">
                <a:solidFill>
                  <a:srgbClr val="000000"/>
                </a:solidFill>
              </a:rPr>
              <a:t>Фигуры  деда Мороза, зверюшек, домиков были сделаны из фанеры и разукрашены красками. Какой праздник здесь был- играли гармошки, пелись песни, танцевали взрослые и дети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.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0984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739" y="1717964"/>
            <a:ext cx="2056887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220035" y="5590907"/>
            <a:ext cx="59874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0000"/>
                </a:solidFill>
                <a:latin typeface="times new roman"/>
              </a:rPr>
              <a:t>САМЫЙ ПЕРВЫЙ НОВОГОДНИЙ ГОРОДОК У </a:t>
            </a:r>
            <a:endParaRPr lang="ru-RU" i="1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ru-RU" i="1" dirty="0" smtClean="0">
                <a:solidFill>
                  <a:srgbClr val="000000"/>
                </a:solidFill>
                <a:latin typeface="times new roman"/>
              </a:rPr>
              <a:t> ДК </a:t>
            </a:r>
            <a:r>
              <a:rPr lang="ru-RU" i="1" dirty="0">
                <a:solidFill>
                  <a:srgbClr val="000000"/>
                </a:solidFill>
                <a:latin typeface="times new roman"/>
              </a:rPr>
              <a:t>«МЕТАЛЛУРГ</a:t>
            </a:r>
            <a:r>
              <a:rPr lang="ru-RU" i="1" dirty="0" smtClean="0">
                <a:solidFill>
                  <a:srgbClr val="000000"/>
                </a:solidFill>
                <a:latin typeface="times new roman"/>
              </a:rPr>
              <a:t>».ИМА </a:t>
            </a:r>
            <a:r>
              <a:rPr lang="ru-RU" i="1" dirty="0">
                <a:solidFill>
                  <a:srgbClr val="000000"/>
                </a:solidFill>
                <a:latin typeface="times new roman"/>
              </a:rPr>
              <a:t>1969-1970 ГГ.</a:t>
            </a:r>
            <a:endParaRPr lang="ru-RU" b="0" i="0" dirty="0">
              <a:solidFill>
                <a:srgbClr val="000000"/>
              </a:solidFill>
              <a:effectLst/>
              <a:latin typeface="Arial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8461" y="1876420"/>
            <a:ext cx="3429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/>
              <a:t>ДМИТРИЙ ФЕОДОСИЕВИЧ РОДКИН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8539" y="196731"/>
            <a:ext cx="59046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600" dirty="0" smtClean="0">
                <a:solidFill>
                  <a:srgbClr val="000000"/>
                </a:solidFill>
              </a:rPr>
              <a:t>П</a:t>
            </a:r>
            <a:r>
              <a:rPr lang="ru-RU" sz="1600" dirty="0" smtClean="0">
                <a:solidFill>
                  <a:srgbClr val="000000"/>
                </a:solidFill>
                <a:ea typeface="Times New Roman"/>
              </a:rPr>
              <a:t>ервый </a:t>
            </a:r>
            <a:r>
              <a:rPr lang="ru-RU" sz="1600" dirty="0">
                <a:solidFill>
                  <a:srgbClr val="000000"/>
                </a:solidFill>
                <a:ea typeface="Times New Roman"/>
              </a:rPr>
              <a:t>настоящий новогодний ледово-снежный </a:t>
            </a:r>
            <a:r>
              <a:rPr lang="ru-RU" sz="1600" dirty="0" err="1">
                <a:solidFill>
                  <a:srgbClr val="000000"/>
                </a:solidFill>
                <a:ea typeface="Times New Roman"/>
              </a:rPr>
              <a:t>каменский</a:t>
            </a:r>
            <a:r>
              <a:rPr lang="ru-RU" sz="1600" dirty="0">
                <a:solidFill>
                  <a:srgbClr val="000000"/>
                </a:solidFill>
                <a:ea typeface="Times New Roman"/>
              </a:rPr>
              <a:t> городок, прародитель тех городков, которые мы видим сегодня, появился зимой 1965-1966 годов по инициативе инженера-энергетика ОАО «КУМЗ» Дмитрия </a:t>
            </a:r>
            <a:r>
              <a:rPr lang="ru-RU" sz="1600" dirty="0" err="1">
                <a:solidFill>
                  <a:srgbClr val="000000"/>
                </a:solidFill>
                <a:ea typeface="Times New Roman"/>
              </a:rPr>
              <a:t>Родкина</a:t>
            </a:r>
            <a:r>
              <a:rPr lang="ru-RU" sz="1600" dirty="0" smtClean="0">
                <a:solidFill>
                  <a:srgbClr val="000000"/>
                </a:solidFill>
                <a:ea typeface="Times New Roman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ru-RU" sz="1600" dirty="0" smtClean="0">
                <a:solidFill>
                  <a:srgbClr val="000000"/>
                </a:solidFill>
                <a:ea typeface="Times New Roman"/>
              </a:rPr>
              <a:t> </a:t>
            </a:r>
            <a:endParaRPr lang="ru-RU" sz="1600" dirty="0">
              <a:effectLst/>
              <a:ea typeface="Times New Roman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2593282"/>
            <a:ext cx="330977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578" y="6328188"/>
            <a:ext cx="3200001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892" y="4729363"/>
            <a:ext cx="59676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600" dirty="0">
                <a:solidFill>
                  <a:srgbClr val="000000"/>
                </a:solidFill>
                <a:ea typeface="Times New Roman"/>
              </a:rPr>
              <a:t>И построен он был в одном из дворов в центре поселка им. Чкалова. Этот момент можно считать днем рождения известной на весь Советский Союз </a:t>
            </a:r>
            <a:r>
              <a:rPr lang="ru-RU" sz="1600" dirty="0" smtClean="0">
                <a:solidFill>
                  <a:srgbClr val="000000"/>
                </a:solidFill>
                <a:ea typeface="Times New Roman"/>
              </a:rPr>
              <a:t>Каменской </a:t>
            </a:r>
            <a:r>
              <a:rPr lang="ru-RU" sz="1600" dirty="0">
                <a:solidFill>
                  <a:srgbClr val="000000"/>
                </a:solidFill>
                <a:ea typeface="Times New Roman"/>
              </a:rPr>
              <a:t>ледяной феерии.</a:t>
            </a:r>
            <a:endParaRPr lang="ru-RU" sz="1600" dirty="0">
              <a:solidFill>
                <a:prstClr val="black"/>
              </a:solidFill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539" y="8216674"/>
            <a:ext cx="6069087" cy="785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>
                <a:solidFill>
                  <a:prstClr val="black"/>
                </a:solidFill>
              </a:rPr>
              <a:t>Первый из них был достаточно скромным: несколько деревянных, ярко раскрашенных избушек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3842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48" y="4254634"/>
            <a:ext cx="2736656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917944" y="191622"/>
            <a:ext cx="301430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/>
              <a:t>А в 1969 году вошел в строй заводской Дворец культуры «Металлург». Перед ним была и есть достаточно большая пустая площадь. И вот эту площадь было решено использовать для </a:t>
            </a:r>
            <a:r>
              <a:rPr lang="ru-RU" sz="1600" dirty="0" smtClean="0"/>
              <a:t>создания</a:t>
            </a:r>
            <a:r>
              <a:rPr lang="ru-RU" sz="1600" dirty="0">
                <a:solidFill>
                  <a:prstClr val="black"/>
                </a:solidFill>
              </a:rPr>
              <a:t> новогоднего городка. </a:t>
            </a:r>
            <a:endParaRPr lang="ru-RU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02" y="82690"/>
            <a:ext cx="2524125" cy="3525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5202" y="3608082"/>
            <a:ext cx="57970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0000"/>
                </a:solidFill>
                <a:latin typeface="times new roman"/>
              </a:rPr>
              <a:t>САМЫЙ ПЕРВЫЙ НОВОГОДНИЙ ГОРОДОК У ДК «МЕТАЛЛУРГ</a:t>
            </a:r>
            <a:r>
              <a:rPr lang="ru-RU" i="1" dirty="0" smtClean="0">
                <a:solidFill>
                  <a:srgbClr val="000000"/>
                </a:solidFill>
                <a:latin typeface="times new roman"/>
              </a:rPr>
              <a:t>».   ЗИМА </a:t>
            </a:r>
            <a:r>
              <a:rPr lang="ru-RU" i="1" dirty="0">
                <a:solidFill>
                  <a:srgbClr val="000000"/>
                </a:solidFill>
                <a:latin typeface="times new roman"/>
              </a:rPr>
              <a:t>1969-1970 ГГ.</a:t>
            </a:r>
            <a:endParaRPr lang="ru-RU" b="0" i="0" dirty="0">
              <a:solidFill>
                <a:srgbClr val="000000"/>
              </a:solidFill>
              <a:effectLst/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3193" y="4254634"/>
            <a:ext cx="59410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600" dirty="0" smtClean="0">
                <a:solidFill>
                  <a:prstClr val="black"/>
                </a:solidFill>
              </a:rPr>
              <a:t>Радовала </a:t>
            </a:r>
            <a:r>
              <a:rPr lang="ru-RU" sz="1600" dirty="0">
                <a:solidFill>
                  <a:prstClr val="black"/>
                </a:solidFill>
              </a:rPr>
              <a:t>глаз и душу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великолепная </a:t>
            </a:r>
            <a:r>
              <a:rPr lang="ru-RU" sz="1600" dirty="0"/>
              <a:t>иллюминация на пяти </a:t>
            </a:r>
            <a:endParaRPr lang="ru-RU" sz="1600" dirty="0" smtClean="0"/>
          </a:p>
          <a:p>
            <a:pPr>
              <a:lnSpc>
                <a:spcPct val="150000"/>
              </a:lnSpc>
            </a:pPr>
            <a:r>
              <a:rPr lang="ru-RU" sz="1600" dirty="0" smtClean="0"/>
              <a:t>(!) </a:t>
            </a:r>
            <a:r>
              <a:rPr lang="ru-RU" sz="1600" dirty="0"/>
              <a:t>настоящих лесных красавицах! </a:t>
            </a:r>
            <a:endParaRPr lang="ru-RU" sz="1600" dirty="0" smtClean="0"/>
          </a:p>
          <a:p>
            <a:pPr>
              <a:lnSpc>
                <a:spcPct val="150000"/>
              </a:lnSpc>
            </a:pPr>
            <a:r>
              <a:rPr lang="ru-RU" sz="1600" dirty="0" smtClean="0"/>
              <a:t>Эта </a:t>
            </a:r>
            <a:r>
              <a:rPr lang="ru-RU" sz="1600" dirty="0"/>
              <a:t>елка и городок впервые заняли </a:t>
            </a:r>
            <a:endParaRPr lang="ru-RU" sz="1600" dirty="0" smtClean="0"/>
          </a:p>
          <a:p>
            <a:pPr>
              <a:lnSpc>
                <a:spcPct val="150000"/>
              </a:lnSpc>
            </a:pPr>
            <a:r>
              <a:rPr lang="ru-RU" sz="1600" dirty="0" smtClean="0"/>
              <a:t>1 </a:t>
            </a:r>
            <a:r>
              <a:rPr lang="ru-RU" sz="1600" dirty="0"/>
              <a:t>место в городском конкурсе и </a:t>
            </a:r>
            <a:endParaRPr lang="ru-RU" sz="1600" dirty="0" smtClean="0"/>
          </a:p>
          <a:p>
            <a:pPr>
              <a:lnSpc>
                <a:spcPct val="150000"/>
              </a:lnSpc>
            </a:pPr>
            <a:r>
              <a:rPr lang="ru-RU" sz="1600" dirty="0" smtClean="0"/>
              <a:t>открыли </a:t>
            </a:r>
            <a:r>
              <a:rPr lang="ru-RU" sz="1600" dirty="0"/>
              <a:t>победное шествие на всех городских смотрах. Главное в том, что само дерево было установлено еще без «цоколя» – своеобразного ограждения.</a:t>
            </a:r>
          </a:p>
        </p:txBody>
      </p:sp>
    </p:spTree>
    <p:extLst>
      <p:ext uri="{BB962C8B-B14F-4D97-AF65-F5344CB8AC3E}">
        <p14:creationId xmlns:p14="http://schemas.microsoft.com/office/powerpoint/2010/main" val="55479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984" y="179512"/>
            <a:ext cx="3429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Десятиметровые горки, причем самая высокая в городе горка впервые появилась именно в городке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КУМЗа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 Вращающаяся елка, иллюминация, меняющаяся, как кусочки калейдоскопа… Все это впервые появилось именно здесь.</a:t>
            </a:r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399836"/>
            <a:ext cx="2871190" cy="20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50" y="2487836"/>
            <a:ext cx="3344606" cy="2444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717031" y="3340606"/>
            <a:ext cx="2167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ЗИМА 1973-1974 </a:t>
            </a:r>
            <a:r>
              <a:rPr lang="ru-RU" dirty="0" err="1"/>
              <a:t>гг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02651" y="4936787"/>
            <a:ext cx="638557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Зимой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1975-1976 годов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детвору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и взрослых радовал городок, посвященный сказкам Пушкина. Горки, качели, карусель, большие фигуры Деда Мороза и Снегурочки, сделанные из снега, и, конечно же, опять-таки 5 красавиц-елок с шикарной иллюминацией, которая, к слову, ежегодно была новой. У каждой елки уже было установлено свое ограждение.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411" y="6691113"/>
            <a:ext cx="3870817" cy="24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13233" y="7712447"/>
            <a:ext cx="2167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ЗИМА </a:t>
            </a:r>
            <a:r>
              <a:rPr lang="ru-RU" dirty="0" smtClean="0"/>
              <a:t>1975-1976 </a:t>
            </a:r>
            <a:r>
              <a:rPr lang="ru-RU" dirty="0" err="1"/>
              <a:t>гг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847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977" y="251521"/>
            <a:ext cx="573531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                                                          В </a:t>
            </a:r>
            <a:r>
              <a:rPr lang="ru-RU" sz="1600" dirty="0">
                <a:solidFill>
                  <a:srgbClr val="000000"/>
                </a:solidFill>
                <a:latin typeface="times new roman"/>
              </a:rPr>
              <a:t>1979 году праздновали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100-                                            .                                                          </a:t>
            </a:r>
            <a:r>
              <a:rPr lang="ru-RU" sz="1600" dirty="0" err="1" smtClean="0">
                <a:solidFill>
                  <a:srgbClr val="000000"/>
                </a:solidFill>
                <a:latin typeface="times new roman"/>
              </a:rPr>
              <a:t>летие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/>
              </a:rPr>
              <a:t>со дня рождения Павла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  .                                                         Петровича </a:t>
            </a:r>
            <a:r>
              <a:rPr lang="ru-RU" sz="1600" dirty="0">
                <a:solidFill>
                  <a:srgbClr val="000000"/>
                </a:solidFill>
                <a:latin typeface="times new roman"/>
              </a:rPr>
              <a:t>Бажова. Именно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                    ю                                                        поэтому </a:t>
            </a:r>
            <a:r>
              <a:rPr lang="ru-RU" sz="1600" dirty="0">
                <a:solidFill>
                  <a:srgbClr val="000000"/>
                </a:solidFill>
                <a:latin typeface="times new roman"/>
              </a:rPr>
              <a:t>герои его сказов и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.   .                                                         заселили </a:t>
            </a:r>
            <a:r>
              <a:rPr lang="ru-RU" sz="1600" dirty="0">
                <a:solidFill>
                  <a:srgbClr val="000000"/>
                </a:solidFill>
                <a:latin typeface="times new roman"/>
              </a:rPr>
              <a:t>новогодний городок. Фонтан превратился в Каменный цветок, около него поднялась огромная фигура Данилы-мастера, стоящего на коленях и задумчиво глядящего на дело рук своих. Рядом был сделан своеобразный памятный камень, на котором были видны слова «П. П. Бажову 100 лет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».</a:t>
            </a:r>
          </a:p>
          <a:p>
            <a:pPr lvl="0"/>
            <a:r>
              <a:rPr lang="ru-RU" sz="1600" dirty="0">
                <a:solidFill>
                  <a:srgbClr val="000000"/>
                </a:solidFill>
              </a:rPr>
              <a:t> </a:t>
            </a:r>
            <a:r>
              <a:rPr lang="ru-RU" sz="1600" dirty="0" smtClean="0">
                <a:solidFill>
                  <a:srgbClr val="000000"/>
                </a:solidFill>
              </a:rPr>
              <a:t>   О снежных городках можно писать очень много. О них пишут в газетах города  ежегодно. Например : </a:t>
            </a:r>
            <a:r>
              <a:rPr lang="ru-RU" sz="1600" i="1" dirty="0">
                <a:solidFill>
                  <a:prstClr val="black"/>
                </a:solidFill>
              </a:rPr>
              <a:t>материал </a:t>
            </a:r>
            <a:r>
              <a:rPr lang="ru-RU" sz="1600" i="1" dirty="0" err="1" smtClean="0">
                <a:solidFill>
                  <a:prstClr val="black"/>
                </a:solidFill>
              </a:rPr>
              <a:t>С.Давыдовой</a:t>
            </a:r>
            <a:r>
              <a:rPr lang="ru-RU" sz="1600" i="1" dirty="0">
                <a:solidFill>
                  <a:prstClr val="black"/>
                </a:solidFill>
              </a:rPr>
              <a:t>, опубликованный 4 января 1991 года. Он о </a:t>
            </a:r>
            <a:r>
              <a:rPr lang="ru-RU" sz="1600" i="1" dirty="0" smtClean="0">
                <a:solidFill>
                  <a:prstClr val="black"/>
                </a:solidFill>
              </a:rPr>
              <a:t>ледовых городках</a:t>
            </a:r>
            <a:r>
              <a:rPr lang="ru-RU" sz="1600" i="1" dirty="0">
                <a:solidFill>
                  <a:prstClr val="black"/>
                </a:solidFill>
              </a:rPr>
              <a:t>, которые в былые годы возводили крупные </a:t>
            </a:r>
            <a:r>
              <a:rPr lang="ru-RU" sz="1600" i="1" dirty="0" smtClean="0">
                <a:solidFill>
                  <a:prstClr val="black"/>
                </a:solidFill>
              </a:rPr>
              <a:t>предприятия города</a:t>
            </a:r>
            <a:r>
              <a:rPr lang="ru-RU" sz="1600" i="1" dirty="0">
                <a:solidFill>
                  <a:prstClr val="black"/>
                </a:solidFill>
              </a:rPr>
              <a:t>.</a:t>
            </a:r>
            <a:endParaRPr lang="ru-RU" sz="16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829" y="3491880"/>
            <a:ext cx="6494031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1600" dirty="0" smtClean="0"/>
          </a:p>
          <a:p>
            <a:pPr algn="r"/>
            <a:endParaRPr lang="ru-RU" sz="1600" dirty="0"/>
          </a:p>
          <a:p>
            <a:pPr algn="r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77" y="251521"/>
            <a:ext cx="3007762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9275" y="5273894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Дважды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сюжеты, посвященные творениям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Каменских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«ледовых мастеров», транслировали по Центральному телевидению в информационной программе «Время».</a:t>
            </a:r>
            <a:endParaRPr lang="ru-RU" sz="16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Традиционно основные «Ледяные городища» расположены в поселках Ленинский (ДК «Современник») и Чкаловский (ДК «Металлург»), в парках отдыха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СинТЗ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и УАЗа, микрорайоне Южный. Главная елка города, а соответственно и главный ледовый городок располагается на центральной площади Каменска-Уральского.</a:t>
            </a:r>
            <a:endParaRPr lang="ru-RU" sz="1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1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60648" y="107504"/>
            <a:ext cx="57280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500"/>
              </a:spcBef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Segoe UI"/>
                <a:ea typeface="Times New Roman"/>
              </a:rPr>
              <a:t>Посещение ледовых городков в своих районах, а порой даже круизы по всем городкам с обязательным </a:t>
            </a:r>
            <a:r>
              <a:rPr lang="ru-RU" dirty="0" err="1">
                <a:solidFill>
                  <a:srgbClr val="000000"/>
                </a:solidFill>
                <a:latin typeface="Segoe UI"/>
                <a:ea typeface="Times New Roman"/>
              </a:rPr>
              <a:t>вмораживанием</a:t>
            </a:r>
            <a:r>
              <a:rPr lang="ru-RU" dirty="0">
                <a:solidFill>
                  <a:srgbClr val="000000"/>
                </a:solidFill>
                <a:latin typeface="Segoe UI"/>
                <a:ea typeface="Times New Roman"/>
              </a:rPr>
              <a:t> монеток в пьедесталы ледовых символов года, стало особым традиционным церемониалом для жителей Каменска.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935" y="1778000"/>
            <a:ext cx="2722797" cy="17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899" y="3347864"/>
            <a:ext cx="2359025" cy="163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9" y="1778000"/>
            <a:ext cx="2750628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8019" y="4981401"/>
            <a:ext cx="623583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000000"/>
                </a:solidFill>
                <a:latin typeface="times new roman"/>
              </a:rPr>
              <a:t>Даже были  пригласительные билеты на открытие городков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:   </a:t>
            </a:r>
            <a:r>
              <a:rPr lang="ru-RU" u="sng" dirty="0" smtClean="0">
                <a:solidFill>
                  <a:srgbClr val="000000"/>
                </a:solidFill>
                <a:latin typeface="times new roman"/>
              </a:rPr>
              <a:t>Зима 1999-2000г.г.</a:t>
            </a:r>
            <a:endParaRPr lang="ru-RU" u="sng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«Каждый из нас – счастливейший человек: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Нам удалось перешагнуть из века в век!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Да что там мелочиться – новое столетие,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Мы с Вами шагнули в третье тысячелетие!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И вот в конце уходящего года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Вас приглашаем в новогодний городок завода.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Он, как всегда, наряден и празднично освещен.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На сей раз юбилею родного города посвящен.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На диво полюбуйтесь, оцените нашу работу,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Городок – юбилейный – 35-й по счету!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Юбилеи, юбилеи – вот новый год каков!..</a:t>
            </a:r>
            <a:endParaRPr lang="ru-RU" dirty="0">
              <a:solidFill>
                <a:srgbClr val="000000"/>
              </a:solidFill>
              <a:latin typeface="Arial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Как жили раньше горожане без наших городков?!»</a:t>
            </a:r>
            <a:endParaRPr lang="ru-RU" b="0" i="0" dirty="0">
              <a:solidFill>
                <a:srgbClr val="000000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4993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2795" y="2339752"/>
            <a:ext cx="58326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 в заключение несколько цифровых фактов. Новогодние городки дважды показывали по Центральному телевидению в программе «Время». Тогда это была самая высокая оценка труда! А за 40 лет их строительства (данные на 2005 год) 25 раз </a:t>
            </a:r>
            <a:r>
              <a:rPr lang="ru-RU" dirty="0" err="1"/>
              <a:t>КУМЗовская</a:t>
            </a:r>
            <a:r>
              <a:rPr lang="ru-RU" dirty="0"/>
              <a:t> елка и городок при ней занимали первое место в городском смотре-конкурсе елочных городков. К примеру, первого места удостаивались городки 1969-1970, 1974-1975, 1980-1981 годов. Гран-при получал городок в 1990-1991, 1992-1993 годах, причем в 1991 году Гран-при был вручен впервые, о чем уже упоминалось выше. И по достоинству его первыми получили именно </a:t>
            </a:r>
            <a:r>
              <a:rPr lang="ru-RU" dirty="0" err="1"/>
              <a:t>кумзовцы</a:t>
            </a:r>
            <a:r>
              <a:rPr lang="ru-RU" dirty="0"/>
              <a:t>!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50" y="323528"/>
            <a:ext cx="2865438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984" y="337861"/>
            <a:ext cx="3109912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173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614" y="2195736"/>
            <a:ext cx="2748504" cy="18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77" y="2195736"/>
            <a:ext cx="2704225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6228184"/>
            <a:ext cx="5904656" cy="2632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dirty="0" smtClean="0">
                <a:solidFill>
                  <a:srgbClr val="000000"/>
                </a:solidFill>
              </a:rPr>
              <a:t>Новогодние городки города в 2022году открылись:</a:t>
            </a:r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ru-RU" sz="1600" dirty="0" smtClean="0">
                <a:solidFill>
                  <a:srgbClr val="000000"/>
                </a:solidFill>
              </a:rPr>
              <a:t>площадь </a:t>
            </a:r>
            <a:r>
              <a:rPr lang="ru-RU" sz="1600" dirty="0">
                <a:solidFill>
                  <a:srgbClr val="000000"/>
                </a:solidFill>
              </a:rPr>
              <a:t>у ДК «Металлург</a:t>
            </a:r>
            <a:r>
              <a:rPr lang="ru-RU" sz="1600" dirty="0" smtClean="0">
                <a:solidFill>
                  <a:srgbClr val="000000"/>
                </a:solidFill>
              </a:rPr>
              <a:t>»</a:t>
            </a:r>
            <a:endParaRPr lang="ru-RU" sz="16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дворовый городок </a:t>
            </a:r>
            <a:r>
              <a:rPr lang="ru-RU" sz="1600" dirty="0" smtClean="0">
                <a:solidFill>
                  <a:srgbClr val="000000"/>
                </a:solidFill>
              </a:rPr>
              <a:t>Каменская 101</a:t>
            </a:r>
            <a:endParaRPr lang="ru-RU" sz="16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площадь у ДК «</a:t>
            </a:r>
            <a:r>
              <a:rPr lang="ru-RU" sz="1600" dirty="0" smtClean="0">
                <a:solidFill>
                  <a:srgbClr val="000000"/>
                </a:solidFill>
              </a:rPr>
              <a:t>Современник»</a:t>
            </a:r>
            <a:endParaRPr lang="ru-RU" sz="16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парк </a:t>
            </a:r>
            <a:r>
              <a:rPr lang="ru-RU" sz="1600" dirty="0" smtClean="0">
                <a:solidFill>
                  <a:srgbClr val="000000"/>
                </a:solidFill>
              </a:rPr>
              <a:t>Трубников</a:t>
            </a:r>
            <a:endParaRPr lang="ru-RU" sz="16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площадь Ленинского комсомола </a:t>
            </a:r>
            <a:endParaRPr lang="ru-RU" sz="1600" dirty="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ru-RU" sz="1600" b="0" i="0" dirty="0" smtClean="0">
                <a:effectLst/>
              </a:rPr>
              <a:t> Парк УАЗа</a:t>
            </a:r>
            <a:endParaRPr lang="ru-RU" sz="1600" b="0" i="0" dirty="0">
              <a:effectLst/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848" y="4183318"/>
            <a:ext cx="28575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68" y="179512"/>
            <a:ext cx="2757244" cy="18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40" y="179512"/>
            <a:ext cx="2952328" cy="1804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564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6281" y="1454812"/>
            <a:ext cx="653472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6280" y="3456270"/>
            <a:ext cx="58550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 </a:t>
            </a:r>
            <a:r>
              <a:rPr lang="en-US" dirty="0" smtClean="0"/>
              <a:t>https</a:t>
            </a:r>
            <a:r>
              <a:rPr lang="en-US" dirty="0"/>
              <a:t>://</a:t>
            </a:r>
            <a:r>
              <a:rPr lang="en-US" dirty="0" smtClean="0"/>
              <a:t>newdaynews.ru/ekaterinburg/746205.html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https://kamensk-uralskiy.com/</a:t>
            </a:r>
          </a:p>
          <a:p>
            <a:r>
              <a:rPr lang="ru-RU" dirty="0" smtClean="0"/>
              <a:t>3.</a:t>
            </a:r>
            <a:r>
              <a:rPr lang="en-US" dirty="0"/>
              <a:t> https://sukharev-y.ru/</a:t>
            </a:r>
            <a:r>
              <a:rPr lang="ru-RU" dirty="0" err="1"/>
              <a:t>сарабанская</a:t>
            </a:r>
            <a:r>
              <a:rPr lang="ru-RU" dirty="0"/>
              <a:t>-л-а-</a:t>
            </a:r>
            <a:r>
              <a:rPr lang="ru-RU" dirty="0" err="1"/>
              <a:t>пуголовкина</a:t>
            </a:r>
            <a:r>
              <a:rPr lang="ru-RU" dirty="0"/>
              <a:t>-н-а-</a:t>
            </a:r>
            <a:r>
              <a:rPr lang="ru-RU" dirty="0" err="1"/>
              <a:t>новог</a:t>
            </a:r>
            <a:r>
              <a:rPr lang="ru-RU" dirty="0" smtClean="0"/>
              <a:t>/</a:t>
            </a:r>
          </a:p>
          <a:p>
            <a:r>
              <a:rPr lang="ru-RU" dirty="0" smtClean="0"/>
              <a:t>4.</a:t>
            </a:r>
            <a:r>
              <a:rPr lang="en-US" dirty="0"/>
              <a:t> https://k-ur.info</a:t>
            </a:r>
            <a:r>
              <a:rPr lang="en-US" dirty="0" smtClean="0"/>
              <a:t>/</a:t>
            </a:r>
            <a:endParaRPr lang="ru-RU" dirty="0" smtClean="0"/>
          </a:p>
          <a:p>
            <a:pPr lvl="0"/>
            <a:r>
              <a:rPr lang="ru-RU" dirty="0" smtClean="0"/>
              <a:t>5.</a:t>
            </a:r>
            <a:r>
              <a:rPr lang="ru-RU" dirty="0">
                <a:solidFill>
                  <a:prstClr val="black"/>
                </a:solidFill>
              </a:rPr>
              <a:t> https://</a:t>
            </a:r>
            <a:r>
              <a:rPr lang="ru-RU" dirty="0" smtClean="0">
                <a:solidFill>
                  <a:prstClr val="black"/>
                </a:solidFill>
              </a:rPr>
              <a:t>kamrab.ru/proekty/labirinty-istorii/ledovy_gorodki.html</a:t>
            </a:r>
          </a:p>
          <a:p>
            <a:pPr lvl="0"/>
            <a:endParaRPr lang="ru-RU" dirty="0" smtClean="0">
              <a:solidFill>
                <a:prstClr val="black"/>
              </a:solidFill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6.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5531231"/>
            <a:ext cx="463867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3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1901</TotalTime>
  <Words>1009</Words>
  <Application>Microsoft Office PowerPoint</Application>
  <PresentationFormat>Экран (4:3)</PresentationFormat>
  <Paragraphs>80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«Новогодняя сказка» в городе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в конституцию</dc:title>
  <cp:lastModifiedBy>1</cp:lastModifiedBy>
  <cp:revision>180</cp:revision>
  <dcterms:modified xsi:type="dcterms:W3CDTF">2022-01-14T11:45:20Z</dcterms:modified>
</cp:coreProperties>
</file>