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16"/>
  </p:notesMasterIdLst>
  <p:sldIdLst>
    <p:sldId id="277" r:id="rId2"/>
    <p:sldId id="279" r:id="rId3"/>
    <p:sldId id="291" r:id="rId4"/>
    <p:sldId id="280" r:id="rId5"/>
    <p:sldId id="281" r:id="rId6"/>
    <p:sldId id="289" r:id="rId7"/>
    <p:sldId id="282" r:id="rId8"/>
    <p:sldId id="288" r:id="rId9"/>
    <p:sldId id="283" r:id="rId10"/>
    <p:sldId id="287" r:id="rId11"/>
    <p:sldId id="284" r:id="rId12"/>
    <p:sldId id="285" r:id="rId13"/>
    <p:sldId id="292" r:id="rId14"/>
    <p:sldId id="286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8" autoAdjust="0"/>
    <p:restoredTop sz="94660"/>
  </p:normalViewPr>
  <p:slideViewPr>
    <p:cSldViewPr snapToGrid="0">
      <p:cViewPr varScale="1">
        <p:scale>
          <a:sx n="91" d="100"/>
          <a:sy n="91" d="100"/>
        </p:scale>
        <p:origin x="-1260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1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2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643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644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48645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6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92" tIns="45745" rIns="91492" bIns="45745" numCol="1" anchor="b" anchorCtr="0" compatLnSpc="1">
            <a:prstTxWarp prst="textNoShape">
              <a:avLst/>
            </a:prstTxWarp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1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582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altLang="zh-CN"/>
              <a:t>Образец подзаголовка</a:t>
            </a:r>
            <a:endParaRPr lang="en-US" dirty="0"/>
          </a:p>
        </p:txBody>
      </p:sp>
      <p:sp>
        <p:nvSpPr>
          <p:cNvPr id="104858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58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8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59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en-US" dirty="0"/>
          </a:p>
        </p:txBody>
      </p:sp>
      <p:sp>
        <p:nvSpPr>
          <p:cNvPr id="1048599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600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3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614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104861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61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619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en-US" dirty="0"/>
          </a:p>
        </p:txBody>
      </p:sp>
      <p:sp>
        <p:nvSpPr>
          <p:cNvPr id="1048620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en-US" dirty="0"/>
          </a:p>
        </p:txBody>
      </p:sp>
      <p:sp>
        <p:nvSpPr>
          <p:cNvPr id="1048621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622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23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4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625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1048626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en-US" dirty="0"/>
          </a:p>
        </p:txBody>
      </p:sp>
      <p:sp>
        <p:nvSpPr>
          <p:cNvPr id="1048627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1048628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en-US" dirty="0"/>
          </a:p>
        </p:txBody>
      </p:sp>
      <p:sp>
        <p:nvSpPr>
          <p:cNvPr id="104862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63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589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590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1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63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3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636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en-US" dirty="0"/>
          </a:p>
        </p:txBody>
      </p:sp>
      <p:sp>
        <p:nvSpPr>
          <p:cNvPr id="1048637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104863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639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4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60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altLang="zh-CN"/>
              <a:t>Вставка рисунка</a:t>
            </a:r>
            <a:endParaRPr lang="en-US" dirty="0"/>
          </a:p>
        </p:txBody>
      </p:sp>
      <p:sp>
        <p:nvSpPr>
          <p:cNvPr id="104860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altLang="zh-CN"/>
              <a:t>Образец текста</a:t>
            </a:r>
          </a:p>
        </p:txBody>
      </p:sp>
      <p:sp>
        <p:nvSpPr>
          <p:cNvPr id="104860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60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0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609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en-US" dirty="0"/>
          </a:p>
        </p:txBody>
      </p:sp>
      <p:sp>
        <p:nvSpPr>
          <p:cNvPr id="10486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6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6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59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en-US" dirty="0"/>
          </a:p>
        </p:txBody>
      </p:sp>
      <p:sp>
        <p:nvSpPr>
          <p:cNvPr id="104859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59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04859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altLang="zh-CN"/>
              <a:t>Образец заголовка</a:t>
            </a:r>
            <a:endParaRPr lang="en-US" dirty="0"/>
          </a:p>
        </p:txBody>
      </p:sp>
      <p:sp>
        <p:nvSpPr>
          <p:cNvPr id="1048577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altLang="zh-CN"/>
              <a:t>Образец текста</a:t>
            </a:r>
          </a:p>
          <a:p>
            <a:pPr lvl="1"/>
            <a:r>
              <a:rPr lang="ru-RU" altLang="zh-CN"/>
              <a:t>Второй уровень</a:t>
            </a:r>
          </a:p>
          <a:p>
            <a:pPr lvl="2"/>
            <a:r>
              <a:rPr lang="ru-RU" altLang="zh-CN"/>
              <a:t>Третий уровень</a:t>
            </a:r>
          </a:p>
          <a:p>
            <a:pPr lvl="3"/>
            <a:r>
              <a:rPr lang="ru-RU" altLang="zh-CN"/>
              <a:t>Четвертый уровень</a:t>
            </a:r>
          </a:p>
          <a:p>
            <a:pPr lvl="4"/>
            <a:r>
              <a:rPr lang="ru-RU" altLang="zh-CN"/>
              <a:t>Пятый уровень</a:t>
            </a:r>
            <a:endParaRPr lang="en-US" dirty="0"/>
          </a:p>
        </p:txBody>
      </p:sp>
      <p:sp>
        <p:nvSpPr>
          <p:cNvPr id="1048578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9C8F3-725A-4F9A-A507-94E9D5D4F6DB}" type="datetimeFigureOut">
              <a:rPr lang="zh-CN" altLang="en-US" smtClean="0"/>
              <a:pPr/>
              <a:t>2022/1/19</a:t>
            </a:fld>
            <a:endParaRPr lang="zh-CN" altLang="en-US"/>
          </a:p>
        </p:txBody>
      </p:sp>
      <p:sp>
        <p:nvSpPr>
          <p:cNvPr id="104857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04858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E40409-DAE8-4674-9087-DC3CFB3688B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  <p:sldLayoutId id="2147483654" r:id="rId3"/>
    <p:sldLayoutId id="2147483655" r:id="rId4"/>
    <p:sldLayoutId id="2147483656" r:id="rId5"/>
    <p:sldLayoutId id="2147483657" r:id="rId6"/>
    <p:sldLayoutId id="2147483658" r:id="rId7"/>
    <p:sldLayoutId id="2147483659" r:id="rId8"/>
    <p:sldLayoutId id="2147483660" r:id="rId9"/>
    <p:sldLayoutId id="2147483661" r:id="rId10"/>
    <p:sldLayoutId id="214748366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NUL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feb-web.ru/feb/slt/abc/" TargetMode="External"/><Relationship Id="rId2" Type="http://schemas.openxmlformats.org/officeDocument/2006/relationships/hyperlink" Target="http://www.sampaseka.ru/propolis.html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ru.wikipedia.org/wiki/%D0%92%D0%B8%D0%BA%D0%B8%D0%BF%D0%B5%D0%B4%D0%B8%D1%8F:%D0%98%D1%81%D1%82%D0%BE%D1%87%D0%BD%D0%B8%D0%BA%D0%B8_%D0%B8%D0%BD%D1%84%D0%BE%D1%80%D0%BC%D0%B0%D1%86%D0%B8%D0%B8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6" name="Заголовок 1"/>
          <p:cNvSpPr>
            <a:spLocks noGrp="1"/>
          </p:cNvSpPr>
          <p:nvPr>
            <p:ph type="ctrTitle"/>
          </p:nvPr>
        </p:nvSpPr>
        <p:spPr>
          <a:xfrm>
            <a:off x="685799" y="367862"/>
            <a:ext cx="7772400" cy="1776248"/>
          </a:xfrm>
        </p:spPr>
        <p:txBody>
          <a:bodyPr>
            <a:normAutofit/>
          </a:bodyPr>
          <a:lstStyle/>
          <a:p>
            <a:r>
              <a:rPr lang="ru" altLang="en-US" sz="1800" b="1" dirty="0" smtClean="0"/>
              <a:t>Направление Школы пожилого возраста «Обучение навыкам ухода»</a:t>
            </a:r>
            <a:br>
              <a:rPr lang="ru" altLang="en-US" sz="1800" b="1" dirty="0" smtClean="0"/>
            </a:br>
            <a:r>
              <a:rPr lang="ru" altLang="en-US" sz="1800" b="1" dirty="0" smtClean="0"/>
              <a:t>тема: </a:t>
            </a:r>
            <a:br>
              <a:rPr lang="ru" altLang="en-US" sz="1800" b="1" dirty="0" smtClean="0"/>
            </a:br>
            <a:r>
              <a:rPr lang="ru" altLang="en-US" sz="3600" b="1" dirty="0" smtClean="0"/>
              <a:t>Впечатляющие</a:t>
            </a:r>
            <a:r>
              <a:rPr lang="en-US" altLang="ru" sz="3600" b="1" dirty="0" smtClean="0"/>
              <a:t> </a:t>
            </a:r>
            <a:r>
              <a:rPr lang="ru" altLang="ru" sz="3600" b="1" dirty="0"/>
              <a:t>свойства</a:t>
            </a:r>
            <a:r>
              <a:rPr lang="en-US" altLang="ru" sz="3600" b="1" dirty="0"/>
              <a:t> </a:t>
            </a:r>
            <a:r>
              <a:rPr lang="ru" altLang="ru" sz="3600" b="1" dirty="0"/>
              <a:t>прополиса</a:t>
            </a:r>
            <a:r>
              <a:rPr lang="en-US" altLang="ru" sz="3600" b="1" dirty="0"/>
              <a:t> </a:t>
            </a:r>
            <a:endParaRPr lang="ru-RU" altLang="en-US" sz="3600" b="1" dirty="0"/>
          </a:p>
        </p:txBody>
      </p:sp>
      <p:sp>
        <p:nvSpPr>
          <p:cNvPr id="1048587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2999" y="2387600"/>
            <a:ext cx="6858000" cy="1655762"/>
          </a:xfrm>
        </p:spPr>
        <p:txBody>
          <a:bodyPr/>
          <a:lstStyle/>
          <a:p>
            <a:r>
              <a:rPr lang="ru" altLang="en-US" dirty="0"/>
              <a:t>Презентацию</a:t>
            </a:r>
            <a:r>
              <a:rPr lang="en-US" altLang="ru" dirty="0"/>
              <a:t> </a:t>
            </a:r>
            <a:r>
              <a:rPr lang="ru" altLang="ru" dirty="0"/>
              <a:t>подготовила</a:t>
            </a:r>
            <a:r>
              <a:rPr lang="en-US" altLang="ru" dirty="0"/>
              <a:t> </a:t>
            </a:r>
            <a:r>
              <a:rPr lang="ru" altLang="ru" dirty="0"/>
              <a:t>специалист</a:t>
            </a:r>
            <a:r>
              <a:rPr lang="en-US" altLang="ru" dirty="0"/>
              <a:t> </a:t>
            </a:r>
            <a:r>
              <a:rPr lang="ru" altLang="ru" dirty="0"/>
              <a:t>по</a:t>
            </a:r>
            <a:r>
              <a:rPr lang="en-US" altLang="ru" dirty="0"/>
              <a:t> </a:t>
            </a:r>
            <a:r>
              <a:rPr lang="ru" altLang="ru" dirty="0"/>
              <a:t>социальной</a:t>
            </a:r>
            <a:r>
              <a:rPr lang="en-US" altLang="ru" dirty="0"/>
              <a:t> </a:t>
            </a:r>
            <a:r>
              <a:rPr lang="ru" altLang="ru" dirty="0"/>
              <a:t>работе</a:t>
            </a:r>
            <a:endParaRPr lang="ru-RU" altLang="en-US" dirty="0"/>
          </a:p>
          <a:p>
            <a:r>
              <a:rPr lang="ru" altLang="en-US" dirty="0"/>
              <a:t>Осинцева</a:t>
            </a:r>
            <a:r>
              <a:rPr lang="en-US" altLang="ru" dirty="0"/>
              <a:t> </a:t>
            </a:r>
            <a:r>
              <a:rPr lang="ru" altLang="ru" dirty="0"/>
              <a:t>Елизавета</a:t>
            </a:r>
            <a:r>
              <a:rPr lang="en-US" altLang="ru" dirty="0"/>
              <a:t> </a:t>
            </a:r>
            <a:r>
              <a:rPr lang="ru" altLang="ru" dirty="0"/>
              <a:t>Ильясовна</a:t>
            </a:r>
            <a:r>
              <a:rPr lang="en-US" altLang="ru" dirty="0"/>
              <a:t> </a:t>
            </a:r>
            <a:endParaRPr lang="ru-RU" altLang="en-US" dirty="0"/>
          </a:p>
        </p:txBody>
      </p:sp>
      <p:pic>
        <p:nvPicPr>
          <p:cNvPr id="2097152" name="Рисунок 209715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8626" y="3786154"/>
            <a:ext cx="6762372" cy="2614598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Заголовок 1048646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" sz="4400"/>
              <a:t>Прополис - это продукт пчеловодства, который содержит внушительное количество биологически активных веществ.</a:t>
            </a:r>
            <a:endParaRPr lang="ru-RU" sz="4400"/>
          </a:p>
        </p:txBody>
      </p:sp>
      <p:sp>
        <p:nvSpPr>
          <p:cNvPr id="1048648" name="Подзаголовок 104864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53" name="Рисунок 2097152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5889" y="3429000"/>
            <a:ext cx="5312222" cy="30495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2" name="Заголовок 104867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73" name="Подзаголовок 104867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65" name="Рисунок 2097164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1448" y="684936"/>
            <a:ext cx="7061104" cy="5488128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Заголовок 1048648"/>
          <p:cNvSpPr>
            <a:spLocks noGrp="1"/>
          </p:cNvSpPr>
          <p:nvPr>
            <p:ph type="ctrTitle"/>
          </p:nvPr>
        </p:nvSpPr>
        <p:spPr>
          <a:xfrm>
            <a:off x="711704" y="-313386"/>
            <a:ext cx="7720592" cy="4188316"/>
          </a:xfrm>
        </p:spPr>
        <p:txBody>
          <a:bodyPr>
            <a:noAutofit/>
          </a:bodyPr>
          <a:lstStyle/>
          <a:p>
            <a:r>
              <a:rPr lang="ru-RU" sz="3200"/>
              <a:t>Пчёлы - одни из самых ценных насекомых на нашей планете, поскольку их колонии обеспечивают людей огромным количеством полезных продуктов, в число которых входят мед, прополис, пчелиный воск, пчелиная пыльца, перга, трутневое молочко, пчелиный яд, забрус и другие.</a:t>
            </a:r>
          </a:p>
        </p:txBody>
      </p:sp>
      <p:sp>
        <p:nvSpPr>
          <p:cNvPr id="1048650" name="Подзаголовок 1048649"/>
          <p:cNvSpPr>
            <a:spLocks noGrp="1"/>
          </p:cNvSpPr>
          <p:nvPr>
            <p:ph type="subTitle" idx="1"/>
          </p:nvPr>
        </p:nvSpPr>
        <p:spPr>
          <a:xfrm>
            <a:off x="1142999" y="5202238"/>
            <a:ext cx="6858000" cy="1655762"/>
          </a:xfrm>
        </p:spPr>
        <p:txBody>
          <a:bodyPr/>
          <a:lstStyle/>
          <a:p>
            <a:endParaRPr lang="ru-RU"/>
          </a:p>
        </p:txBody>
      </p:sp>
      <p:pic>
        <p:nvPicPr>
          <p:cNvPr id="2097154" name="Рисунок 2097153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06874" y="4097379"/>
            <a:ext cx="4106313" cy="276062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1" name="Заголовок 1048650"/>
          <p:cNvSpPr>
            <a:spLocks noGrp="1"/>
          </p:cNvSpPr>
          <p:nvPr>
            <p:ph type="ctrTitle"/>
          </p:nvPr>
        </p:nvSpPr>
        <p:spPr>
          <a:xfrm>
            <a:off x="400412" y="1951671"/>
            <a:ext cx="7772400" cy="2387600"/>
          </a:xfrm>
        </p:spPr>
        <p:txBody>
          <a:bodyPr>
            <a:noAutofit/>
          </a:bodyPr>
          <a:lstStyle/>
          <a:p>
            <a:r>
              <a:rPr lang="ru" sz="4000"/>
              <a:t>В настоящее время прополис используется в самых разнообразных средствах по уходу за кожей, включая кремы и экстракты. Также прополис используют в форме биологически активных добавок к пище.</a:t>
            </a:r>
            <a:endParaRPr lang="ru-RU" sz="4000"/>
          </a:p>
        </p:txBody>
      </p:sp>
      <p:sp>
        <p:nvSpPr>
          <p:cNvPr id="1048652" name="Подзаголовок 1048651"/>
          <p:cNvSpPr>
            <a:spLocks noGrp="1"/>
          </p:cNvSpPr>
          <p:nvPr>
            <p:ph type="subTitle" idx="1"/>
          </p:nvPr>
        </p:nvSpPr>
        <p:spPr>
          <a:xfrm>
            <a:off x="400413" y="8500369"/>
            <a:ext cx="6858000" cy="1655762"/>
          </a:xfrm>
        </p:spPr>
        <p:txBody>
          <a:bodyPr/>
          <a:lstStyle/>
          <a:p>
            <a:endParaRPr lang="ru-RU"/>
          </a:p>
        </p:txBody>
      </p:sp>
      <p:pic>
        <p:nvPicPr>
          <p:cNvPr id="2097155" name="Рисунок 2097154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6408" y="4339270"/>
            <a:ext cx="3180408" cy="2122788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Заголовок 104866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69" name="Подзаголовок 104866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62" name="Рисунок 2097161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3591" y="797334"/>
            <a:ext cx="7654609" cy="468831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3" name="Заголовок 1048652"/>
          <p:cNvSpPr>
            <a:spLocks noGrp="1"/>
          </p:cNvSpPr>
          <p:nvPr>
            <p:ph type="ctrTitle"/>
          </p:nvPr>
        </p:nvSpPr>
        <p:spPr>
          <a:xfrm>
            <a:off x="564912" y="-1437761"/>
            <a:ext cx="7737861" cy="3341905"/>
          </a:xfrm>
        </p:spPr>
        <p:txBody>
          <a:bodyPr/>
          <a:lstStyle/>
          <a:p>
            <a:r>
              <a:rPr lang="ru-RU"/>
              <a:t>Полезные свойства прополиса.</a:t>
            </a:r>
          </a:p>
        </p:txBody>
      </p:sp>
      <p:sp>
        <p:nvSpPr>
          <p:cNvPr id="1048654" name="Подзаголовок 1048653"/>
          <p:cNvSpPr>
            <a:spLocks noGrp="1"/>
          </p:cNvSpPr>
          <p:nvPr>
            <p:ph type="subTitle" idx="1"/>
          </p:nvPr>
        </p:nvSpPr>
        <p:spPr>
          <a:xfrm>
            <a:off x="314066" y="3685778"/>
            <a:ext cx="8515867" cy="2904101"/>
          </a:xfrm>
        </p:spPr>
        <p:txBody>
          <a:bodyPr>
            <a:noAutofit/>
          </a:bodyPr>
          <a:lstStyle/>
          <a:p>
            <a:r>
              <a:rPr lang="ru" sz="3600"/>
              <a:t>В состав прополиса входят многочисленные активные соединения, такие как флавоноиды, ароматические кислоты, дитерпеноидные кислоты, тритерпеноиды и фенолы. </a:t>
            </a:r>
            <a:endParaRPr lang="ru-RU" sz="3600"/>
          </a:p>
        </p:txBody>
      </p:sp>
      <p:pic>
        <p:nvPicPr>
          <p:cNvPr id="2097156" name="Рисунок 2097155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1476" y="1756977"/>
            <a:ext cx="3133024" cy="1928801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6" name="Заголовок 104866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67" name="Подзаголовок 104866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61" name="Рисунок 2097160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44838" y="691347"/>
            <a:ext cx="7254325" cy="499319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6" name="Заголовок 1048655"/>
          <p:cNvSpPr>
            <a:spLocks noGrp="1"/>
          </p:cNvSpPr>
          <p:nvPr>
            <p:ph type="ctrTitle"/>
          </p:nvPr>
        </p:nvSpPr>
        <p:spPr>
          <a:xfrm>
            <a:off x="228600" y="-3015733"/>
            <a:ext cx="7772400" cy="2387600"/>
          </a:xfrm>
        </p:spPr>
        <p:txBody>
          <a:bodyPr/>
          <a:lstStyle/>
          <a:p>
            <a:endParaRPr lang="ru-RU"/>
          </a:p>
        </p:txBody>
      </p:sp>
      <p:sp>
        <p:nvSpPr>
          <p:cNvPr id="1048657" name="Подзаголовок 1048656"/>
          <p:cNvSpPr>
            <a:spLocks noGrp="1"/>
          </p:cNvSpPr>
          <p:nvPr>
            <p:ph type="subTitle" idx="1"/>
          </p:nvPr>
        </p:nvSpPr>
        <p:spPr>
          <a:xfrm>
            <a:off x="228599" y="159382"/>
            <a:ext cx="8610714" cy="4882062"/>
          </a:xfrm>
        </p:spPr>
        <p:txBody>
          <a:bodyPr>
            <a:noAutofit/>
          </a:bodyPr>
          <a:lstStyle/>
          <a:p>
            <a:r>
              <a:rPr lang="ru" sz="3600"/>
              <a:t>Прополис может способствовать поддержанию здоровья полости рта, поскольку он содержит антибактериальные свойства, которые могут быть полезны для борьбы с гингивитом и другими проблемами полости рта. </a:t>
            </a:r>
            <a:endParaRPr lang="ru-RU" sz="3600"/>
          </a:p>
        </p:txBody>
      </p:sp>
      <p:pic>
        <p:nvPicPr>
          <p:cNvPr id="2097157" name="Рисунок 2097156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3805" y="3633868"/>
            <a:ext cx="4980301" cy="322413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4" name="Заголовок 104866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48665" name="Подзаголовок 104866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60" name="Рисунок 2097159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4232" y="490474"/>
            <a:ext cx="7372522" cy="587705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8" name="Заголовок 1048657"/>
          <p:cNvSpPr>
            <a:spLocks noGrp="1"/>
          </p:cNvSpPr>
          <p:nvPr>
            <p:ph type="ctrTitle"/>
          </p:nvPr>
        </p:nvSpPr>
        <p:spPr>
          <a:xfrm>
            <a:off x="1142999" y="-3063248"/>
            <a:ext cx="7772400" cy="2387600"/>
          </a:xfrm>
        </p:spPr>
        <p:txBody>
          <a:bodyPr/>
          <a:lstStyle/>
          <a:p>
            <a:endParaRPr lang="ru-RU"/>
          </a:p>
        </p:txBody>
      </p:sp>
      <p:sp>
        <p:nvSpPr>
          <p:cNvPr id="1048659" name="Подзаголовок 1048658"/>
          <p:cNvSpPr>
            <a:spLocks noGrp="1"/>
          </p:cNvSpPr>
          <p:nvPr>
            <p:ph type="subTitle" idx="1"/>
          </p:nvPr>
        </p:nvSpPr>
        <p:spPr>
          <a:xfrm>
            <a:off x="422154" y="336482"/>
            <a:ext cx="8645389" cy="4584393"/>
          </a:xfrm>
        </p:spPr>
        <p:txBody>
          <a:bodyPr/>
          <a:lstStyle/>
          <a:p>
            <a:r>
              <a:rPr lang="ru-RU" sz="4000"/>
              <a:t>Прополис часто используется в дерматологических средствах, поскольку он обладает противовоспалительным и антимикробным свойствам.</a:t>
            </a:r>
          </a:p>
        </p:txBody>
      </p:sp>
      <p:pic>
        <p:nvPicPr>
          <p:cNvPr id="2097158" name="Рисунок 2097157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9463" y="3382470"/>
            <a:ext cx="4425074" cy="3076809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0" name="Заголовок 1048659"/>
          <p:cNvSpPr>
            <a:spLocks noGrp="1"/>
          </p:cNvSpPr>
          <p:nvPr>
            <p:ph type="ctrTitle"/>
          </p:nvPr>
        </p:nvSpPr>
        <p:spPr>
          <a:xfrm>
            <a:off x="953477" y="-3483602"/>
            <a:ext cx="7772400" cy="2387600"/>
          </a:xfrm>
        </p:spPr>
        <p:txBody>
          <a:bodyPr/>
          <a:lstStyle/>
          <a:p>
            <a:endParaRPr lang="ru-RU"/>
          </a:p>
        </p:txBody>
      </p:sp>
      <p:sp>
        <p:nvSpPr>
          <p:cNvPr id="1048661" name="Подзаголовок 1048660"/>
          <p:cNvSpPr>
            <a:spLocks noGrp="1"/>
          </p:cNvSpPr>
          <p:nvPr>
            <p:ph type="subTitle" idx="1"/>
          </p:nvPr>
        </p:nvSpPr>
        <p:spPr>
          <a:xfrm>
            <a:off x="0" y="301786"/>
            <a:ext cx="8848304" cy="4956874"/>
          </a:xfrm>
        </p:spPr>
        <p:txBody>
          <a:bodyPr/>
          <a:lstStyle/>
          <a:p>
            <a:r>
              <a:rPr lang="ru-RU" sz="3600" dirty="0"/>
              <a:t>Прополис, являясь натуральным продуктом, относительно безопасен для большинства людей. Тем не менее, существуют определенные противопоказания, связанные с недостатком исследований и аллергическими реакциями.</a:t>
            </a:r>
          </a:p>
        </p:txBody>
      </p:sp>
      <p:pic>
        <p:nvPicPr>
          <p:cNvPr id="2097159" name="Рисунок 2097158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49910" y="4050976"/>
            <a:ext cx="3948484" cy="2415369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036B3F0-36F8-4A43-BB68-FC903C4ADC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/>
              <a:t>Источники информации: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B588A35-CE56-4EA9-8BEE-0197D1EEF44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798320" indent="0" algn="ctr">
              <a:lnSpc>
                <a:spcPct val="107000"/>
              </a:lnSpc>
              <a:spcAft>
                <a:spcPts val="800"/>
              </a:spcAft>
              <a:buNone/>
            </a:pPr>
            <a:r>
              <a:rPr lang="ru-RU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В работе были использованы материалы из: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0" algn="just" fontAlgn="base">
              <a:buNone/>
            </a:pPr>
            <a:r>
              <a:rPr lang="ru-RU" sz="1800" dirty="0">
                <a:solidFill>
                  <a:srgbClr val="333333"/>
                </a:solidFill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ru-RU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Большая иллюстрированная энциклопедия знаний/ пер. с англ. </a:t>
            </a:r>
            <a:r>
              <a:rPr lang="ru-RU" sz="1800" b="0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М.Каракан</a:t>
            </a: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.- М.,2008</a:t>
            </a:r>
            <a:endParaRPr lang="ru-RU" sz="18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228600" algn="just" fontAlgn="base"/>
            <a:r>
              <a:rPr lang="ru-RU" sz="1800" b="1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Интернет – ресурсы:</a:t>
            </a:r>
            <a:endParaRPr lang="ru-RU" sz="12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457200" algn="just" fontAlgn="base">
              <a:buFont typeface="+mj-lt"/>
              <a:buAutoNum type="arabicPeriod"/>
            </a:pPr>
            <a:r>
              <a:rPr lang="ru-RU" sz="1800" b="0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www</a:t>
            </a: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. ru.wikipedia.org/</a:t>
            </a:r>
            <a:r>
              <a:rPr lang="ru-RU" sz="1800" b="0" i="0" u="none" strike="noStrike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wiki</a:t>
            </a: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</a:rPr>
              <a:t>/Прополис</a:t>
            </a:r>
            <a:endParaRPr lang="ru-RU" sz="1800" b="0" i="0" dirty="0">
              <a:solidFill>
                <a:srgbClr val="000000"/>
              </a:solidFill>
              <a:effectLst/>
              <a:latin typeface="Times New Roman" panose="02020603050405020304" pitchFamily="18" charset="0"/>
            </a:endParaRPr>
          </a:p>
          <a:p>
            <a:pPr marL="457200" algn="just" fontAlgn="base">
              <a:buFont typeface="+mj-lt"/>
              <a:buAutoNum type="arabicPeriod"/>
            </a:pPr>
            <a:r>
              <a:rPr lang="ru-RU" sz="1800" b="0" i="0" u="none" strike="noStrike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hlinkClick r:id="rId2"/>
              </a:rPr>
              <a:t>www.sampaseka.ru/propolis.html</a:t>
            </a:r>
            <a:endParaRPr lang="ru-RU" sz="1800" u="none" strike="noStrike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marL="457200" algn="just" fontAlgn="base">
              <a:buFont typeface="+mj-lt"/>
              <a:buAutoNum type="arabicPeriod"/>
            </a:pPr>
            <a:r>
              <a:rPr lang="ru-RU" sz="1800" dirty="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u="none" strike="noStrike" dirty="0">
                <a:solidFill>
                  <a:srgbClr val="3366B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Словарь литературных терминов </a:t>
            </a:r>
            <a:r>
              <a:rPr lang="ru-RU" sz="1800" u="none" strike="noStrike">
                <a:solidFill>
                  <a:srgbClr val="3366B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(1925)</a:t>
            </a:r>
            <a:endParaRPr lang="ru-RU" sz="1800" u="none" strike="noStrike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just" fontAlgn="base">
              <a:buFont typeface="+mj-lt"/>
              <a:buAutoNum type="arabicPeriod"/>
            </a:pPr>
            <a:r>
              <a:rPr lang="ru-RU" sz="1800">
                <a:solidFill>
                  <a:srgbClr val="333333"/>
                </a:solidFill>
                <a:effectLst/>
                <a:latin typeface="Roboto" panose="02000000000000000000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r>
              <a:rPr lang="ru-RU" sz="1800" u="none" strike="noStrike">
                <a:solidFill>
                  <a:srgbClr val="3366B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 tooltip="w:Википедия:Источники информации"/>
              </a:rPr>
              <a:t> </a:t>
            </a:r>
            <a:r>
              <a:rPr lang="ru-RU" sz="1800" u="none" strike="noStrike" dirty="0" err="1">
                <a:solidFill>
                  <a:srgbClr val="3366B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 tooltip="w:Википедия:Источники информации"/>
              </a:rPr>
              <a:t>Википедия:Источники</a:t>
            </a:r>
            <a:r>
              <a:rPr lang="ru-RU" sz="1800" u="none" strike="noStrike" dirty="0">
                <a:solidFill>
                  <a:srgbClr val="3366BB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 tooltip="w:Википедия:Источники информации"/>
              </a:rPr>
              <a:t> информации</a:t>
            </a:r>
            <a:r>
              <a:rPr lang="ru-RU" sz="1800" dirty="0">
                <a:solidFill>
                  <a:srgbClr val="202122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800" dirty="0">
              <a:solidFill>
                <a:srgbClr val="202122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48164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2" name="Заголовок 1048661"/>
          <p:cNvSpPr>
            <a:spLocks noGrp="1"/>
          </p:cNvSpPr>
          <p:nvPr>
            <p:ph type="ctrTitle"/>
          </p:nvPr>
        </p:nvSpPr>
        <p:spPr>
          <a:xfrm>
            <a:off x="685800" y="769608"/>
            <a:ext cx="7772400" cy="2387600"/>
          </a:xfrm>
        </p:spPr>
        <p:txBody>
          <a:bodyPr/>
          <a:lstStyle/>
          <a:p>
            <a:r>
              <a:rPr lang="ru" sz="7200"/>
              <a:t>Спасибо</a:t>
            </a:r>
            <a:r>
              <a:rPr lang="en-US" altLang="ru" sz="7200"/>
              <a:t> </a:t>
            </a:r>
            <a:r>
              <a:rPr lang="ru" altLang="ru" sz="7200"/>
              <a:t>за</a:t>
            </a:r>
            <a:r>
              <a:rPr lang="en-US" altLang="ru" sz="7200"/>
              <a:t> </a:t>
            </a:r>
            <a:r>
              <a:rPr lang="ru" altLang="ru" sz="7200"/>
              <a:t>внимание</a:t>
            </a:r>
            <a:r>
              <a:rPr lang="en-US" altLang="ru" sz="7200"/>
              <a:t>! </a:t>
            </a:r>
            <a:endParaRPr lang="ru-RU" sz="7200"/>
          </a:p>
        </p:txBody>
      </p:sp>
      <p:sp>
        <p:nvSpPr>
          <p:cNvPr id="1048663" name="Подзаголовок 104866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97163" name="Рисунок 2097162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34528" y="3088589"/>
            <a:ext cx="7176311" cy="337485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244</Words>
  <Application>Microsoft Office PowerPoint</Application>
  <PresentationFormat>Экран (4:3)</PresentationFormat>
  <Paragraphs>20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Направление Школы пожилого возраста «Обучение навыкам ухода» тема:  Впечатляющие свойства прополиса </vt:lpstr>
      <vt:lpstr>Прополис - это продукт пчеловодства, который содержит внушительное количество биологически активных веществ.</vt:lpstr>
      <vt:lpstr>Слайд 3</vt:lpstr>
      <vt:lpstr>Пчёлы - одни из самых ценных насекомых на нашей планете, поскольку их колонии обеспечивают людей огромным количеством полезных продуктов, в число которых входят мед, прополис, пчелиный воск, пчелиная пыльца, перга, трутневое молочко, пчелиный яд, забрус и другие.</vt:lpstr>
      <vt:lpstr>В настоящее время прополис используется в самых разнообразных средствах по уходу за кожей, включая кремы и экстракты. Также прополис используют в форме биологически активных добавок к пище.</vt:lpstr>
      <vt:lpstr>Слайд 6</vt:lpstr>
      <vt:lpstr>Полезные свойства прополиса.</vt:lpstr>
      <vt:lpstr>Слайд 8</vt:lpstr>
      <vt:lpstr>Слайд 9</vt:lpstr>
      <vt:lpstr>Слайд 10</vt:lpstr>
      <vt:lpstr>Слайд 11</vt:lpstr>
      <vt:lpstr>Слайд 12</vt:lpstr>
      <vt:lpstr>Источники информации:</vt:lpstr>
      <vt:lpstr>Спасибо за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Впечатляющие свойства прополиса </dc:title>
  <dc:creator>M2004J19C</dc:creator>
  <cp:lastModifiedBy>Maksunova_EV</cp:lastModifiedBy>
  <cp:revision>7</cp:revision>
  <dcterms:created xsi:type="dcterms:W3CDTF">2015-05-11T23:36:16Z</dcterms:created>
  <dcterms:modified xsi:type="dcterms:W3CDTF">2022-01-19T05:26:37Z</dcterms:modified>
</cp:coreProperties>
</file>