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25022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0452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058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3092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183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4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4239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797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4754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318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9399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821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588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567936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9022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72189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646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89CC0EB-DD28-47C0-9459-7ADBFD64CE20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4970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4%D0%B8%D0%B0%D1%80%D0%B5%D1%8F" TargetMode="External"/><Relationship Id="rId2" Type="http://schemas.openxmlformats.org/officeDocument/2006/relationships/hyperlink" Target="https://ru.wikipedia.org/wiki/%D0%91%D0%BE%D0%BB%D0%B5%D0%B7%D0%BD%D0%B8_%D0%BF%D0%B8%D1%89%D0%B5%D0%B2%D0%BE%D0%B3%D0%BE_%D0%BF%D1%80%D0%BE%D0%B8%D1%81%D1%85%D0%BE%D0%B6%D0%B4%D0%B5%D0%BD%D0%B8%D1%8F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s://ru.wikipedia.org/wiki/%D0%9F%D1%80%D0%BE%D0%B4%D0%BE%D0%B2%D0%BE%D0%BB%D1%8C%D1%81%D1%82%D0%B2%D0%B5%D0%BD%D0%BD%D0%B0%D1%8F_%D0%B1%D0%B5%D0%B7%D0%BE%D0%BF%D0%B0%D1%81%D0%BD%D0%BE%D1%81%D1%82%D1%8C" TargetMode="External"/><Relationship Id="rId4" Type="http://schemas.openxmlformats.org/officeDocument/2006/relationships/hyperlink" Target="https://ru.wikipedia.org/wiki/%D0%9E%D0%BD%D0%BA%D0%BE%D0%BB%D0%BE%D0%B3%D0%B8%D1%8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tportal.ru/wp-content/uploads/2013/12/bc8e66d878814a04896e6c4426c7673e.jpg" TargetMode="External"/><Relationship Id="rId2" Type="http://schemas.openxmlformats.org/officeDocument/2006/relationships/hyperlink" Target="https://ru.wikipedia.org/wiki/&#1041;&#1077;&#1079;&#1086;&#1087;&#1072;&#1089;&#1085;&#1086;&#1089;&#1090;&#1100;_&#1087;&#1080;&#1097;&#1077;&#1074;&#1099;&#1093;_&#1087;&#1088;&#1086;&#1076;&#1091;&#1082;&#1090;&#1086;&#1074;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&#1091;&#1074;&#1072;&#1090;-&#1082;&#1094;&#1089;&#1086;&#1085;.&#1088;&#1092;/tinybrowser/fulls/files/dokumety/2019/3b89c939cfad7021d160af579acd8b3a-5.jpg" TargetMode="External"/><Relationship Id="rId5" Type="http://schemas.openxmlformats.org/officeDocument/2006/relationships/hyperlink" Target="https://ferrum-body.ru/wp-content/uploads/2017/02/3r9gVvQ.jpg" TargetMode="External"/><Relationship Id="rId4" Type="http://schemas.openxmlformats.org/officeDocument/2006/relationships/hyperlink" Target="https://vuzopedia.ru/storage/app/uploads/public/5e1/092/cf7/5e1092cf785f3460077662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78377" y="-89264"/>
            <a:ext cx="12340046" cy="3473595"/>
          </a:xfrm>
        </p:spPr>
        <p:txBody>
          <a:bodyPr>
            <a:normAutofit/>
          </a:bodyPr>
          <a:lstStyle/>
          <a:p>
            <a:pPr algn="ctr"/>
            <a: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Каменска-Уральского».</a:t>
            </a:r>
            <a: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</a:t>
            </a:r>
            <a:b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Пищевая безопасность.</a:t>
            </a:r>
            <a:r>
              <a:rPr lang="ru-RU" sz="25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5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  <a:b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cap="none" dirty="0" err="1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18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  <a:endParaRPr lang="ru-RU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863" y="3335890"/>
            <a:ext cx="5328181" cy="334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3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42" y="211726"/>
            <a:ext cx="11521441" cy="648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573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3212" y="81622"/>
            <a:ext cx="61308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02122"/>
                </a:solidFill>
                <a:latin typeface="Arial" panose="020B0604020202020204" pitchFamily="34" charset="0"/>
              </a:rPr>
              <a:t>Безопасность пищевых продуктов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 — научная дисциплина, описывающая обработку, приготовление и хранение пищевых продуктов способами, предотвращающими заражение болезнями пищевого происхождения. Возникновение двух или более случаев схожих заболеваний в результате приема обычной пищи известно как вспышка </a:t>
            </a:r>
            <a:r>
              <a:rPr lang="ru-RU" dirty="0">
                <a:solidFill>
                  <a:srgbClr val="0645AD"/>
                </a:solidFill>
                <a:latin typeface="Arial" panose="020B0604020202020204" pitchFamily="34" charset="0"/>
                <a:hlinkClick r:id="rId2" tooltip="Болезни пищевого происхождения"/>
              </a:rPr>
              <a:t>болезней пищевого </a:t>
            </a:r>
            <a:r>
              <a:rPr lang="ru-RU" dirty="0" smtClean="0">
                <a:solidFill>
                  <a:srgbClr val="0645AD"/>
                </a:solidFill>
                <a:latin typeface="Arial" panose="020B0604020202020204" pitchFamily="34" charset="0"/>
                <a:hlinkClick r:id="rId2" tooltip="Болезни пищевого происхождения"/>
              </a:rPr>
              <a:t>происхождения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ru-RU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Небезопасная пища — это пища, содержащая болезнетворные бактерии, вирусы, паразитов или вредные химические вещества, она вызывает более 200 заболеваний от </a:t>
            </a:r>
            <a:r>
              <a:rPr lang="ru-RU" dirty="0">
                <a:solidFill>
                  <a:srgbClr val="0645AD"/>
                </a:solidFill>
                <a:latin typeface="Arial" panose="020B0604020202020204" pitchFamily="34" charset="0"/>
                <a:hlinkClick r:id="rId3" tooltip="Диарея"/>
              </a:rPr>
              <a:t>диареи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 до </a:t>
            </a:r>
            <a:r>
              <a:rPr lang="ru-RU" dirty="0">
                <a:solidFill>
                  <a:srgbClr val="0645AD"/>
                </a:solidFill>
                <a:latin typeface="Arial" panose="020B0604020202020204" pitchFamily="34" charset="0"/>
                <a:hlinkClick r:id="rId4" tooltip="Онкология"/>
              </a:rPr>
              <a:t>онкологических заболеваний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 и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инвалидизирующих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инфекционных 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заболеваний.</a:t>
            </a:r>
            <a:endParaRPr lang="ru-RU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Безопасность пищевых продуктов, питания и </a:t>
            </a:r>
            <a:r>
              <a:rPr lang="ru-RU" dirty="0">
                <a:solidFill>
                  <a:srgbClr val="0645AD"/>
                </a:solidFill>
                <a:latin typeface="Arial" panose="020B0604020202020204" pitchFamily="34" charset="0"/>
                <a:hlinkClick r:id="rId5" tooltip="Продовольственная безопасность"/>
              </a:rPr>
              <a:t>продовольственной безопасности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 неразрывно связаны. Небезопасные продукты вызывают замкнутый круг неполноценного питания и болезней, что особенно затрагивает детей раннего и грудного возраста, пожилых и больных 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людей.</a:t>
            </a:r>
            <a:endParaRPr lang="ru-RU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2350" y="1963270"/>
            <a:ext cx="6349650" cy="423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45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052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92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998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69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18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49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711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3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69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677" y="177996"/>
            <a:ext cx="1205132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Источники:</a:t>
            </a:r>
          </a:p>
          <a:p>
            <a:endParaRPr lang="ru-RU" dirty="0" smtClean="0"/>
          </a:p>
          <a:p>
            <a:r>
              <a:rPr lang="en-US" dirty="0" smtClean="0">
                <a:hlinkClick r:id="rId2"/>
              </a:rPr>
              <a:t>https://ru.wikipedia.org/wiki/</a:t>
            </a:r>
            <a:r>
              <a:rPr lang="ru-RU" dirty="0" err="1" smtClean="0">
                <a:hlinkClick r:id="rId2"/>
              </a:rPr>
              <a:t>Безопасность_пищевых_продуктов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smtClean="0">
                <a:hlinkClick r:id="rId3"/>
              </a:rPr>
              <a:t>https://pitportal.ru/wp-content/uploads/2013/12/bc8e66d878814a04896e6c4426c7673e.jpg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smtClean="0">
                <a:hlinkClick r:id="rId4"/>
              </a:rPr>
              <a:t>https://vuzopedia.ru/storage/app/uploads/public/5e1/092/cf7/5e1092cf785f3460077662.jpg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smtClean="0">
                <a:hlinkClick r:id="rId5"/>
              </a:rPr>
              <a:t>https://ferrum-body.ru/wp-content/uploads/2017/02/3r9gVvQ.jpg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6"/>
              </a:rPr>
              <a:t>http://www.</a:t>
            </a:r>
            <a:r>
              <a:rPr lang="ru-RU" dirty="0" err="1">
                <a:hlinkClick r:id="rId6"/>
              </a:rPr>
              <a:t>уват-кцсон.рф</a:t>
            </a:r>
            <a:r>
              <a:rPr lang="ru-RU" dirty="0">
                <a:hlinkClick r:id="rId6"/>
              </a:rPr>
              <a:t>/</a:t>
            </a:r>
            <a:r>
              <a:rPr lang="en-US" dirty="0" err="1" smtClean="0">
                <a:hlinkClick r:id="rId6"/>
              </a:rPr>
              <a:t>tinybrowser</a:t>
            </a:r>
            <a:r>
              <a:rPr lang="en-US" dirty="0" smtClean="0">
                <a:hlinkClick r:id="rId6"/>
              </a:rPr>
              <a:t>/</a:t>
            </a:r>
            <a:r>
              <a:rPr lang="en-US" dirty="0" err="1" smtClean="0">
                <a:hlinkClick r:id="rId6"/>
              </a:rPr>
              <a:t>fulls</a:t>
            </a:r>
            <a:r>
              <a:rPr lang="en-US" dirty="0" smtClean="0">
                <a:hlinkClick r:id="rId6"/>
              </a:rPr>
              <a:t>/files/</a:t>
            </a:r>
            <a:r>
              <a:rPr lang="en-US" dirty="0" err="1" smtClean="0">
                <a:hlinkClick r:id="rId6"/>
              </a:rPr>
              <a:t>dokumety</a:t>
            </a:r>
            <a:r>
              <a:rPr lang="en-US" dirty="0" smtClean="0">
                <a:hlinkClick r:id="rId6"/>
              </a:rPr>
              <a:t>/2019/3b89c939cfad7021d160af579acd8b3a-5.jpg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7649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96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69</TotalTime>
  <Words>29</Words>
  <Application>Microsoft Office PowerPoint</Application>
  <PresentationFormat>Произвольный</PresentationFormat>
  <Paragraphs>15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Сектор</vt:lpstr>
      <vt:lpstr>ГАУ «КЦСОН города Каменска-Уральского».  ШКОЛА ПОЖИЛОГО ВОЗРАСТА  ПО НАПРАВЛЕНИЮ: «Безопасная жизнедеятельность» Тема: Пищевая безопасность. Руководитель: специалист по социальной работе  Бабинова Н.Д.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«Безопасная жизнедеятельность» Тема: Факторы, угрожающие здоровью и жизни человека в повседневных условиях быта. Исполнитель: специалист по социальной работе  Бабинова Н.Д.</dc:title>
  <dc:creator>ДНС</dc:creator>
  <cp:lastModifiedBy>Shafikova_GA</cp:lastModifiedBy>
  <cp:revision>9</cp:revision>
  <dcterms:created xsi:type="dcterms:W3CDTF">2021-09-08T14:51:10Z</dcterms:created>
  <dcterms:modified xsi:type="dcterms:W3CDTF">2022-01-20T05:29:19Z</dcterms:modified>
</cp:coreProperties>
</file>