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1" r:id="rId2"/>
    <p:sldId id="264" r:id="rId3"/>
    <p:sldId id="257" r:id="rId4"/>
    <p:sldId id="269" r:id="rId5"/>
    <p:sldId id="259" r:id="rId6"/>
    <p:sldId id="270" r:id="rId7"/>
    <p:sldId id="260" r:id="rId8"/>
    <p:sldId id="261" r:id="rId9"/>
    <p:sldId id="262" r:id="rId10"/>
    <p:sldId id="263" r:id="rId11"/>
    <p:sldId id="279" r:id="rId12"/>
    <p:sldId id="280" r:id="rId13"/>
    <p:sldId id="278" r:id="rId14"/>
    <p:sldId id="267" r:id="rId15"/>
    <p:sldId id="284" r:id="rId16"/>
    <p:sldId id="285" r:id="rId17"/>
    <p:sldId id="281" r:id="rId18"/>
    <p:sldId id="286" r:id="rId19"/>
    <p:sldId id="283" r:id="rId20"/>
    <p:sldId id="266" r:id="rId21"/>
    <p:sldId id="288" r:id="rId22"/>
    <p:sldId id="289" r:id="rId23"/>
    <p:sldId id="290" r:id="rId24"/>
    <p:sldId id="291" r:id="rId25"/>
    <p:sldId id="287" r:id="rId26"/>
    <p:sldId id="275" r:id="rId27"/>
    <p:sldId id="276" r:id="rId28"/>
    <p:sldId id="277" r:id="rId29"/>
    <p:sldId id="292" r:id="rId30"/>
    <p:sldId id="272" r:id="rId31"/>
    <p:sldId id="273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4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2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9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pedia.org/wiki/%D0%9F%D0%BE%D0%BB%D1%8F%D0%BA" TargetMode="External"/><Relationship Id="rId3" Type="http://schemas.openxmlformats.org/officeDocument/2006/relationships/hyperlink" Target="https://ru.wikipedia.org/wiki/%D0%9A%D0%B0%D0%B7%D0%B0%D0%BD%D1%81%D0%BA%D0%B0%D1%8F_%D0%B8%D0%BA%D0%BE%D0%BD%D0%B0_%D0%91%D0%BE%D0%B6%D0%B8%D0%B5%D0%B9_%D0%9C%D0%B0%D1%82%D0%B5%D1%80%D0%B8" TargetMode="External"/><Relationship Id="rId7" Type="http://schemas.openxmlformats.org/officeDocument/2006/relationships/hyperlink" Target="https://ru.wikipedia.org/wiki/%D0%AF%D1%80%D0%BE%D1%81%D0%BB%D0%B0%D0%B2%D0%BB%D1%8C" TargetMode="External"/><Relationship Id="rId2" Type="http://schemas.openxmlformats.org/officeDocument/2006/relationships/hyperlink" Target="https://ru.wikipedia.org/wiki/1588_%D0%B3%D0%BE%D0%B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1609_%D0%B3%D0%BE%D0%B4" TargetMode="External"/><Relationship Id="rId5" Type="http://schemas.openxmlformats.org/officeDocument/2006/relationships/hyperlink" Target="https://ru.wikipedia.org/wiki/%D0%A0%D0%BE%D0%BC%D0%B0%D0%BD%D0%BE%D0%B2_(%D0%B3%D0%BE%D1%80%D0%BE%D0%B4)" TargetMode="External"/><Relationship Id="rId10" Type="http://schemas.openxmlformats.org/officeDocument/2006/relationships/hyperlink" Target="https://ru.wikipedia.org/wiki/1610_%D0%B3%D0%BE%D0%B4" TargetMode="External"/><Relationship Id="rId4" Type="http://schemas.openxmlformats.org/officeDocument/2006/relationships/hyperlink" Target="https://ru.wikipedia.org/wiki/%D0%9A%D0%B0%D0%B7%D0%B0%D0%BD%D1%81%D0%BA%D0%B8%D0%B9_%D0%BC%D0%BE%D0%BD%D0%B0%D1%81%D1%82%D1%8B%D1%80%D1%8C_(%D0%AF%D1%80%D0%BE%D1%81%D0%BB%D0%B0%D0%B2%D0%BB%D1%8C)" TargetMode="External"/><Relationship Id="rId9" Type="http://schemas.openxmlformats.org/officeDocument/2006/relationships/hyperlink" Target="https://ru.wikipedia.org/wiki/%D0%91%D0%BE%D0%B3%D0%BE%D1%80%D0%BE%D0%B4%D0%B8%D1%86%D0%B0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F%D1%80%D0%BE%D1%81%D0%BB%D0%B0%D0%B2%D0%BB%D1%8C" TargetMode="External"/><Relationship Id="rId2" Type="http://schemas.openxmlformats.org/officeDocument/2006/relationships/hyperlink" Target="https://ru.wikipedia.org/wiki/%D0%9F%D1%80%D0%B0%D0%B2%D0%BE%D1%81%D0%BB%D0%B0%D0%B2%D0%BD%D1%8B%D0%B9_%D1%85%D1%80%D0%B0%D0%BC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ru.wikipedia.org/wiki/%D0%91%D0%BE%D0%B3%D0%BE%D1%8F%D0%B2%D0%BB%D0%B5%D0%BD%D1%81%D0%BA%D0%B0%D1%8F_%D0%BF%D0%BB%D0%BE%D1%89%D0%B0%D0%B4%D1%8C_(%D0%AF%D1%80%D0%BE%D1%81%D0%BB%D0%B0%D0%B2%D0%BB%D1%8C)" TargetMode="External"/><Relationship Id="rId4" Type="http://schemas.openxmlformats.org/officeDocument/2006/relationships/hyperlink" Target="https://ru.wikipedia.org/wiki/%D0%93%D0%BE%D1%81%D1%82%D0%B8%D0%BD%D0%B0%D1%8F_%D1%81%D0%BE%D1%82%D0%BD%D1%8F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s://ru.wikipedia.org/w/index.php?title=%D0%9C%D1%83%D0%B7%D0%B5%D0%B9_%D0%B4%D1%80%D0%B5%D0%B2%D0%BD%D0%B5%D1%80%D1%83%D1%81%D1%81%D0%BA%D0%BE%D0%B3%D0%BE_%D0%B8%D1%81%D0%BA%D1%83%D1%81%D1%81%D1%82%D0%B2%D0%B0&amp;action=edit&amp;redlink=1" TargetMode="External"/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ru.wikisource.org/wiki/%D0%A1%D0%BA%D0%B0%D0%B7%D0%B0%D0%BD%D0%B8%D0%B5_%D0%BE_%D0%BF%D0%BE%D1%81%D1%82%D1%80%D0%BE%D0%B5%D0%BD%D0%B8%D0%B8_%D0%B3%D1%80%D0%B0%D0%B4%D0%B0_%D0%AF%D1%80%D0%BE%D1%81%D0%BB%D0%B0%D0%B2%D0%BB%D1%8F" TargetMode="External"/><Relationship Id="rId3" Type="http://schemas.openxmlformats.org/officeDocument/2006/relationships/hyperlink" Target="https://ru.wikipedia.org/wiki/%D0%A1%D0%BE%D0%B2%D0%B5%D1%82%D1%81%D0%BA%D0%B0%D1%8F_%D0%BF%D0%BB%D0%BE%D1%89%D0%B0%D0%B4%D1%8C_(%D0%AF%D1%80%D0%BE%D1%81%D0%BB%D0%B0%D0%B2%D0%BB%D1%8C)" TargetMode="External"/><Relationship Id="rId7" Type="http://schemas.openxmlformats.org/officeDocument/2006/relationships/hyperlink" Target="https://ru.wikipedia.org/wiki/%D0%98%D0%BB%D0%B8%D1%8F_(%D0%BF%D1%80%D0%BE%D1%80%D0%BE%D0%BA)" TargetMode="External"/><Relationship Id="rId2" Type="http://schemas.openxmlformats.org/officeDocument/2006/relationships/hyperlink" Target="https://ru.wikipedia.org/wiki/%D0%AF%D1%80%D0%BE%D1%81%D0%BB%D0%B0%D0%B2%D0%BB%D1%8C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ru.wikipedia.org/wiki/%D0%AF%D1%80%D0%BE%D1%81%D0%BB%D0%B0%D0%B2%D1%81%D0%BA%D0%B8%D0%B9_%D0%BC%D1%83%D0%B7%D0%B5%D0%B9-%D0%B7%D0%B0%D0%BF%D0%BE%D0%B2%D0%B5%D0%B4%D0%BD%D0%B8%D0%BA" TargetMode="External"/><Relationship Id="rId5" Type="http://schemas.openxmlformats.org/officeDocument/2006/relationships/hyperlink" Target="https://ru.wikipedia.org/wiki/%D0%AF%D1%80%D0%BE%D1%81%D0%BB%D0%B0%D0%B2%D1%81%D0%BA%D0%B0%D1%8F_%D0%B5%D0%BF%D0%B0%D1%80%D1%85%D0%B8%D1%8F" TargetMode="External"/><Relationship Id="rId4" Type="http://schemas.openxmlformats.org/officeDocument/2006/relationships/hyperlink" Target="https://ru.wikipedia.org/wiki/%D0%90%D1%80%D1%85%D0%B8%D1%82%D0%B5%D0%BA%D1%82%D1%83%D1%80%D0%B0" TargetMode="External"/><Relationship Id="rId9" Type="http://schemas.openxmlformats.org/officeDocument/2006/relationships/hyperlink" Target="https://ru.wikipedia.org/wiki/%D0%98%D0%BB%D1%8C%D0%B8%D0%BD%D1%81%D0%BA%D0%BE-%D0%A2%D0%B8%D1%85%D0%BE%D0%BD%D0%BE%D0%B2%D1%81%D0%BA%D0%B0%D1%8F_%D1%86%D0%B5%D1%80%D0%BA%D0%BE%D0%B2%D1%8C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8364" y="263236"/>
            <a:ext cx="990600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ГАУ «КЦСОН города Каменска-Уральского»</a:t>
            </a:r>
          </a:p>
          <a:p>
            <a:pPr algn="ctr"/>
            <a:endParaRPr lang="ru-RU" sz="2000" dirty="0" smtClean="0"/>
          </a:p>
          <a:p>
            <a:pPr algn="ctr"/>
            <a:r>
              <a:rPr lang="ru-RU" sz="3200" dirty="0" smtClean="0"/>
              <a:t>Школа </a:t>
            </a:r>
            <a:r>
              <a:rPr lang="ru-RU" sz="3200" dirty="0" smtClean="0"/>
              <a:t>пожилого возраста по направлению:</a:t>
            </a:r>
            <a:br>
              <a:rPr lang="ru-RU" sz="3200" dirty="0" smtClean="0"/>
            </a:br>
            <a:r>
              <a:rPr lang="ru-RU" sz="3200" b="1" dirty="0" smtClean="0"/>
              <a:t> </a:t>
            </a:r>
            <a:r>
              <a:rPr lang="ru-RU" sz="3200" dirty="0" smtClean="0"/>
              <a:t>«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Социальный туризм»</a:t>
            </a:r>
          </a:p>
          <a:p>
            <a:pPr algn="ctr"/>
            <a:endParaRPr lang="ru-RU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Тема: </a:t>
            </a:r>
            <a:r>
              <a:rPr lang="ru-RU" sz="3200" dirty="0" smtClean="0"/>
              <a:t>«</a:t>
            </a:r>
            <a:r>
              <a:rPr lang="ru-RU" sz="3200" b="1" dirty="0" smtClean="0"/>
              <a:t>Золотое </a:t>
            </a:r>
            <a:r>
              <a:rPr lang="ru-RU" sz="3200" b="1" dirty="0" smtClean="0"/>
              <a:t>кольцо </a:t>
            </a:r>
            <a:r>
              <a:rPr lang="ru-RU" sz="3200" b="1" dirty="0" smtClean="0"/>
              <a:t>России-</a:t>
            </a:r>
            <a:endParaRPr lang="ru-RU" sz="3200" b="1" dirty="0" smtClean="0"/>
          </a:p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город </a:t>
            </a:r>
            <a:r>
              <a:rPr lang="ru-RU" sz="3200" b="1" dirty="0" smtClean="0"/>
              <a:t>Ярославль»</a:t>
            </a:r>
            <a:endParaRPr lang="ru-RU" sz="3200" b="1" dirty="0" smtClean="0"/>
          </a:p>
          <a:p>
            <a:pPr algn="ctr"/>
            <a:endParaRPr lang="ru-RU" sz="3200" dirty="0" smtClean="0"/>
          </a:p>
          <a:p>
            <a:pPr algn="ctr"/>
            <a:endParaRPr lang="ru-RU" sz="3200" dirty="0" smtClean="0"/>
          </a:p>
          <a:p>
            <a:pPr algn="ctr"/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800" dirty="0" smtClean="0"/>
              <a:t>руководитель: </a:t>
            </a:r>
            <a:r>
              <a:rPr lang="ru-RU" sz="2800" dirty="0" smtClean="0"/>
              <a:t>специалист по </a:t>
            </a:r>
            <a:r>
              <a:rPr lang="ru-RU" sz="2800" smtClean="0"/>
              <a:t>социальной работе </a:t>
            </a:r>
            <a:r>
              <a:rPr lang="ru-RU" sz="2800" dirty="0" err="1" smtClean="0"/>
              <a:t>Пучкова</a:t>
            </a:r>
            <a:r>
              <a:rPr lang="ru-RU" sz="2800" dirty="0" smtClean="0"/>
              <a:t> </a:t>
            </a:r>
            <a:r>
              <a:rPr lang="ru-RU" sz="2800" dirty="0" smtClean="0"/>
              <a:t>Марина Викторовна</a:t>
            </a:r>
            <a:endParaRPr lang="ru-RU"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7683" y="1268041"/>
            <a:ext cx="5296639" cy="1802706"/>
          </a:xfrm>
        </p:spPr>
        <p:txBody>
          <a:bodyPr>
            <a:normAutofit/>
          </a:bodyPr>
          <a:lstStyle/>
          <a:p>
            <a:r>
              <a:rPr lang="ru-RU" sz="2000" b="1" dirty="0" err="1"/>
              <a:t>Яросла́вль</a:t>
            </a:r>
            <a:r>
              <a:rPr lang="ru-RU" sz="2000" dirty="0"/>
              <a:t> — город в </a:t>
            </a:r>
            <a:r>
              <a:rPr lang="ru-RU" sz="2000" dirty="0" smtClean="0"/>
              <a:t>России, третий </a:t>
            </a:r>
            <a:r>
              <a:rPr lang="ru-RU" sz="2000" dirty="0"/>
              <a:t>по </a:t>
            </a:r>
            <a:r>
              <a:rPr lang="ru-RU" sz="2000" dirty="0" smtClean="0"/>
              <a:t>величине населения город Центрального федерального округа Российской </a:t>
            </a:r>
            <a:r>
              <a:rPr lang="ru-RU" sz="2000" dirty="0"/>
              <a:t>Федерации. </a:t>
            </a:r>
            <a:endParaRPr lang="ru-RU" sz="2000" dirty="0" smtClean="0"/>
          </a:p>
        </p:txBody>
      </p:sp>
      <p:pic>
        <p:nvPicPr>
          <p:cNvPr id="2050" name="Picture 2" descr="https://omoimot.ru/photos/user/6745/posts/new/15307024748628_2668_strelk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281" y="628649"/>
            <a:ext cx="4937956" cy="275069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primetygorodov.ru/wp-content/uploads/2016/04/Yaroslavl-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467" y="3379345"/>
            <a:ext cx="4505069" cy="29897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485186" y="3512694"/>
            <a:ext cx="506414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 Ярославль — один из старейших русских городов, основанный в </a:t>
            </a:r>
            <a:r>
              <a:rPr lang="ru-RU" dirty="0" smtClean="0"/>
              <a:t>11 </a:t>
            </a:r>
            <a:r>
              <a:rPr lang="ru-RU" dirty="0"/>
              <a:t>веке и достигший своего расцвета в 18 веке; в 2010 году город отметил своё </a:t>
            </a:r>
            <a:r>
              <a:rPr lang="ru-RU" dirty="0" smtClean="0"/>
              <a:t>1000-летие</a:t>
            </a:r>
            <a:r>
              <a:rPr lang="ru-RU" dirty="0"/>
              <a:t>. </a:t>
            </a:r>
            <a:endParaRPr lang="ru-RU" dirty="0" smtClean="0"/>
          </a:p>
          <a:p>
            <a:r>
              <a:rPr lang="ru-RU" dirty="0" smtClean="0"/>
              <a:t>Исторический </a:t>
            </a:r>
            <a:r>
              <a:rPr lang="ru-RU" dirty="0"/>
              <a:t>центр </a:t>
            </a:r>
            <a:r>
              <a:rPr lang="ru-RU" dirty="0" smtClean="0"/>
              <a:t>города, расположенный у слияния рек Волги и Которосли, является</a:t>
            </a:r>
            <a:r>
              <a:rPr lang="ru-RU" dirty="0"/>
              <a:t> объектом Всемирного наследия ЮНЕСКО. Ярославль претендует на статус «столицы» Золотого кольца России.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2759677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43599" y="1287504"/>
            <a:ext cx="5429251" cy="4827546"/>
          </a:xfrm>
        </p:spPr>
        <p:txBody>
          <a:bodyPr>
            <a:normAutofit fontScale="90000"/>
          </a:bodyPr>
          <a:lstStyle/>
          <a:p>
            <a:r>
              <a:rPr lang="en-US" sz="2000" dirty="0" smtClean="0">
                <a:latin typeface="+mn-lt"/>
              </a:rPr>
              <a:t>	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История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создания города Ярославля уходит корнями в глубокую древность. Этот город начинается с места, которое именуется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Стрелкой</a:t>
            </a:r>
            <a:r>
              <a:rPr lang="en-GB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Так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называют длинную косу, мыс при слиянии двух рек. Именно здесь, на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стрелке</a:t>
            </a:r>
            <a:r>
              <a:rPr lang="en-GB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образованной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впадением в Волгу реки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Которосли</a:t>
            </a:r>
            <a:r>
              <a:rPr lang="en-GB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возник город Ярославль.</a:t>
            </a:r>
            <a:r>
              <a:rPr lang="en-US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en-US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	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Одно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из преданий о том, как возник этот город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н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азывается "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Сказание о построении града Ярославля". Дошло это предание до нас в записках Самуила </a:t>
            </a:r>
            <a:r>
              <a:rPr lang="ru-RU" sz="2200" dirty="0" err="1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Миславского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ростовского архиепископа. </a:t>
            </a:r>
            <a:r>
              <a:rPr lang="ru-RU" sz="2200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	</a:t>
            </a:r>
            <a:endParaRPr lang="ru-RU" sz="2200" b="1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idx="1"/>
          </p:nvPr>
        </p:nvSpPr>
        <p:spPr>
          <a:xfrm>
            <a:off x="1987996" y="5961341"/>
            <a:ext cx="2687638" cy="5918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Медвежий угол</a:t>
            </a:r>
            <a:endParaRPr lang="ru-RU" sz="2000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2626177" y="357447"/>
            <a:ext cx="8354936" cy="123859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300" dirty="0" smtClean="0"/>
              <a:t>	</a:t>
            </a:r>
            <a:endParaRPr lang="ru-RU" sz="16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573311" y="335152"/>
            <a:ext cx="9419012" cy="7065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Легенда об основании Ярославля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815" y="1287504"/>
            <a:ext cx="3788000" cy="46738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2373287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3311" y="1367444"/>
            <a:ext cx="4617939" cy="4629150"/>
          </a:xfrm>
        </p:spPr>
        <p:txBody>
          <a:bodyPr>
            <a:normAutofit fontScale="90000"/>
          </a:bodyPr>
          <a:lstStyle/>
          <a:p>
            <a:pPr algn="just"/>
            <a:r>
              <a:rPr lang="en-US" sz="1300" dirty="0" smtClean="0"/>
              <a:t>	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История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герба города Ярославля следующая. На нем изображен медведь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В "Сказании..." 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говорится о </a:t>
            </a:r>
            <a:r>
              <a:rPr lang="ru-RU" sz="2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том, что когда после установления дани с жителей Медвежьего угла Ярослав Мудрый приехал вновь в эти места из Ростова, то жители на него напустили "люта зверя и псов". Но князь победил зверя. Местные жители испугались силы Ярослава Мудрого и пали перед ним ниц</a:t>
            </a:r>
            <a:r>
              <a:rPr lang="ru-RU" sz="2200" dirty="0" smtClean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А Медвежий угол стал называться по имени Ярослава Мудрого - Ярославлем. </a:t>
            </a:r>
            <a:endParaRPr lang="ru-RU" sz="2200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50" y="1367444"/>
            <a:ext cx="3637665" cy="4663937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626177" y="357447"/>
            <a:ext cx="8354936" cy="1238597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1300" dirty="0" smtClean="0"/>
              <a:t>	</a:t>
            </a:r>
            <a:endParaRPr lang="ru-RU" sz="1600" b="1" dirty="0">
              <a:solidFill>
                <a:schemeClr val="accent1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173511" y="357447"/>
            <a:ext cx="5627589" cy="7065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История герба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095895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1282308"/>
            <a:ext cx="3656597" cy="5385192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В городе находится первый в России общедоступный	 театр</a:t>
            </a:r>
            <a:r>
              <a:rPr lang="en-GB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,</a:t>
            </a:r>
            <a:r>
              <a:rPr lang="en-US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основанный Федором Григорьевичем Волковым. Именно по этому Ярославль называют родиной русского театра. Волковский театр отпраздновал в 2010 г 260-летний юбилей. Первой поставленной пьесой была «Эсфирь»</a:t>
            </a:r>
            <a:r>
              <a:rPr lang="en-US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созданная Росином и переведенная самим Волковым.</a:t>
            </a:r>
            <a:endParaRPr lang="ru-RU" sz="2000" dirty="0">
              <a:solidFill>
                <a:srgbClr val="7030A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5070" y="1282308"/>
            <a:ext cx="6718110" cy="4478740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173511" y="357447"/>
            <a:ext cx="5703789" cy="7065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Родина русского театра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57913194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09542" y="1797726"/>
            <a:ext cx="3366246" cy="3714127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В Ярославле установлен памятник великому русскому поэту и писателю Николаю Алексеевичу Некрасову. Здесь учился писатель. </a:t>
            </a:r>
            <a:b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А детство писателя прошло в </a:t>
            </a:r>
            <a:r>
              <a:rPr lang="ru-RU" sz="20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родовом имении Некрасовых, в деревне </a:t>
            </a:r>
            <a:r>
              <a:rPr lang="ru-RU" sz="2000" dirty="0" err="1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Грешнево</a:t>
            </a:r>
            <a:r>
              <a:rPr lang="ru-RU" sz="20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 Ярославской </a:t>
            </a:r>
            <a:r>
              <a:rPr lang="ru-RU" sz="2000" dirty="0" smtClean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губернии. </a:t>
            </a:r>
            <a:endParaRPr lang="ru-RU" sz="2000" dirty="0">
              <a:solidFill>
                <a:srgbClr val="7030A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3135411" y="605097"/>
            <a:ext cx="5703789" cy="706582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	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Памятник Н.  А. Некрасову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369" y="1622763"/>
            <a:ext cx="6137082" cy="411184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98166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94235" y="704850"/>
            <a:ext cx="9473865" cy="815608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chemeClr val="accent5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Природные достопримечательности</a:t>
            </a:r>
            <a:endParaRPr lang="ru-RU" dirty="0">
              <a:solidFill>
                <a:schemeClr val="accent5">
                  <a:lumMod val="75000"/>
                </a:schemeClr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6852" y="1925173"/>
            <a:ext cx="4007017" cy="113360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Arial" panose="020B0604020202020204" pitchFamily="34" charset="0"/>
              </a:rPr>
              <a:t>Петропавловский парк – один из старейших парков в Ярославле. </a:t>
            </a:r>
            <a:endParaRPr lang="ru-RU" sz="2000" dirty="0">
              <a:solidFill>
                <a:srgbClr val="002060"/>
              </a:solidFill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485" y="1746616"/>
            <a:ext cx="3892374" cy="26836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852" y="3058777"/>
            <a:ext cx="4007017" cy="300180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895164" y="4656383"/>
            <a:ext cx="394969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0070C0"/>
                </a:solidFill>
                <a:cs typeface="Arial" panose="020B0604020202020204" pitchFamily="34" charset="0"/>
              </a:rPr>
              <a:t>«Стрелка»</a:t>
            </a:r>
            <a:r>
              <a:rPr lang="en-US" sz="2000" dirty="0" smtClean="0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cs typeface="Arial" panose="020B0604020202020204" pitchFamily="34" charset="0"/>
              </a:rPr>
              <a:t>является исторической частью города</a:t>
            </a:r>
            <a:r>
              <a:rPr lang="en-GB" sz="2000" dirty="0">
                <a:solidFill>
                  <a:srgbClr val="0070C0"/>
                </a:solidFill>
                <a:cs typeface="Arial" panose="020B0604020202020204" pitchFamily="34" charset="0"/>
              </a:rPr>
              <a:t>, </a:t>
            </a:r>
            <a:r>
              <a:rPr lang="ru-RU" sz="2000" dirty="0">
                <a:solidFill>
                  <a:srgbClr val="0070C0"/>
                </a:solidFill>
                <a:cs typeface="Arial" panose="020B0604020202020204" pitchFamily="34" charset="0"/>
              </a:rPr>
              <a:t>так-же называется Рубленным городом</a:t>
            </a:r>
            <a:r>
              <a:rPr lang="en-GB" sz="2000" dirty="0">
                <a:solidFill>
                  <a:srgbClr val="0070C0"/>
                </a:solidFill>
                <a:cs typeface="Arial" panose="020B0604020202020204" pitchFamily="34" charset="0"/>
              </a:rPr>
              <a:t>,</a:t>
            </a:r>
            <a:r>
              <a:rPr lang="en-US" sz="2000" dirty="0">
                <a:solidFill>
                  <a:srgbClr val="0070C0"/>
                </a:solidFill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rgbClr val="0070C0"/>
                </a:solidFill>
                <a:cs typeface="Arial" panose="020B0604020202020204" pitchFamily="34" charset="0"/>
              </a:rPr>
              <a:t>или Ярославским кремлем.</a:t>
            </a:r>
          </a:p>
        </p:txBody>
      </p:sp>
    </p:spTree>
    <p:extLst>
      <p:ext uri="{BB962C8B-B14F-4D97-AF65-F5344CB8AC3E}">
        <p14:creationId xmlns="" xmlns:p14="http://schemas.microsoft.com/office/powerpoint/2010/main" val="3056133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01044" y="983079"/>
            <a:ext cx="9504362" cy="747490"/>
          </a:xfrm>
        </p:spPr>
        <p:txBody>
          <a:bodyPr>
            <a:normAutofit/>
          </a:bodyPr>
          <a:lstStyle/>
          <a:p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Спасо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+mn-lt"/>
                <a:cs typeface="Arial" panose="020B0604020202020204" pitchFamily="34" charset="0"/>
              </a:rPr>
              <a:t>-Преображенский монастырь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131" y="1862978"/>
            <a:ext cx="6525869" cy="4575922"/>
          </a:xfrm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7524751" y="1862978"/>
            <a:ext cx="4362450" cy="44044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ru-RU" sz="2000" dirty="0" err="1" smtClean="0">
                <a:solidFill>
                  <a:schemeClr val="tx1"/>
                </a:solidFill>
                <a:cs typeface="Arial" panose="020B0604020202020204" pitchFamily="34" charset="0"/>
              </a:rPr>
              <a:t>Спасо</a:t>
            </a: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-Преображенский монастырь - это главная достопримечательность Ярославля. Обитель была построена в 12 веке с целью защиты границ города. Впосле</a:t>
            </a:r>
            <a:r>
              <a:rPr lang="ru-RU" sz="2000" dirty="0">
                <a:solidFill>
                  <a:schemeClr val="tx1"/>
                </a:solidFill>
                <a:cs typeface="Arial" panose="020B0604020202020204" pitchFamily="34" charset="0"/>
              </a:rPr>
              <a:t>д</a:t>
            </a: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ствии в монастыре было открыто первое на северо-востоке Руси училище</a:t>
            </a:r>
            <a:r>
              <a:rPr lang="en-GB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,</a:t>
            </a:r>
            <a:r>
              <a:rPr lang="en-US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cs typeface="Arial" panose="020B0604020202020204" pitchFamily="34" charset="0"/>
              </a:rPr>
              <a:t>благодаря чему ширилось собрания славянских и греческих рукописей. Среди них был список древнерусской поэмы «Слово о полку Игореве»</a:t>
            </a:r>
            <a:r>
              <a:rPr lang="ru-RU" sz="2000" dirty="0">
                <a:solidFill>
                  <a:schemeClr val="tx1"/>
                </a:solidFill>
                <a:cs typeface="Arial" panose="020B0604020202020204" pitchFamily="34" charset="0"/>
              </a:rPr>
              <a:t>.</a:t>
            </a:r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28800" y="259526"/>
            <a:ext cx="96766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solidFill>
                  <a:schemeClr val="accent5">
                    <a:lumMod val="75000"/>
                  </a:schemeClr>
                </a:solidFill>
                <a:cs typeface="Arial" panose="020B0604020202020204" pitchFamily="34" charset="0"/>
              </a:rPr>
              <a:t>Исторические </a:t>
            </a:r>
            <a:r>
              <a:rPr lang="ru-RU" sz="3600" dirty="0">
                <a:solidFill>
                  <a:schemeClr val="accent5">
                    <a:lumMod val="75000"/>
                  </a:schemeClr>
                </a:solidFill>
                <a:cs typeface="Arial" panose="020B0604020202020204" pitchFamily="34" charset="0"/>
              </a:rPr>
              <a:t>достопримечательности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4885045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0301" y="624109"/>
            <a:ext cx="8572500" cy="917375"/>
          </a:xfrm>
        </p:spPr>
        <p:txBody>
          <a:bodyPr>
            <a:noAutofit/>
          </a:bodyPr>
          <a:lstStyle/>
          <a:p>
            <a:r>
              <a:rPr lang="ru-RU" dirty="0" smtClean="0"/>
              <a:t>Успенский кафедральный собор</a:t>
            </a:r>
            <a:endParaRPr lang="ru-RU" dirty="0"/>
          </a:p>
        </p:txBody>
      </p:sp>
      <p:pic>
        <p:nvPicPr>
          <p:cNvPr id="1026" name="Picture 2" descr="http://s3.fotokto.ru/photo/full/581/581177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179" y="1541485"/>
            <a:ext cx="6061363" cy="43887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77151" y="2093935"/>
            <a:ext cx="40767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b="1" dirty="0"/>
              <a:t>Успе́нский собо́р</a:t>
            </a:r>
            <a:r>
              <a:rPr lang="ru-RU" sz="2000" dirty="0"/>
              <a:t> — кафедральный православный храм Ярославской епархии. Находится </a:t>
            </a:r>
            <a:r>
              <a:rPr lang="ru-RU" sz="2000" dirty="0" smtClean="0"/>
              <a:t>на Стрелке Волги и</a:t>
            </a:r>
            <a:r>
              <a:rPr lang="ru-RU" sz="2000" dirty="0"/>
              <a:t> Которосли. Был разрушен в </a:t>
            </a:r>
            <a:r>
              <a:rPr lang="ru-RU" sz="2000" dirty="0" smtClean="0"/>
              <a:t>советское время. Восстановлен </a:t>
            </a:r>
            <a:r>
              <a:rPr lang="ru-RU" sz="2000" dirty="0"/>
              <a:t>по новому проекту в 2004—2010 годах; строительство приурочено к 1000-летию Ярославля.</a:t>
            </a:r>
          </a:p>
        </p:txBody>
      </p:sp>
    </p:spTree>
    <p:extLst>
      <p:ext uri="{BB962C8B-B14F-4D97-AF65-F5344CB8AC3E}">
        <p14:creationId xmlns="" xmlns:p14="http://schemas.microsoft.com/office/powerpoint/2010/main" val="36552342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1300" y="423081"/>
            <a:ext cx="8248650" cy="796119"/>
          </a:xfrm>
        </p:spPr>
        <p:txBody>
          <a:bodyPr>
            <a:normAutofit/>
          </a:bodyPr>
          <a:lstStyle/>
          <a:p>
            <a:r>
              <a:rPr lang="ru-RU" dirty="0" smtClean="0"/>
              <a:t>Памятник 1000-летие Ярославля</a:t>
            </a:r>
            <a:endParaRPr lang="ru-RU" dirty="0"/>
          </a:p>
        </p:txBody>
      </p:sp>
      <p:pic>
        <p:nvPicPr>
          <p:cNvPr id="3074" name="Picture 2" descr="https://i2.photo.2gis.com/images/geo/28/3940649686361172_45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953" y="1219200"/>
            <a:ext cx="3641845" cy="53177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530098" y="2460009"/>
            <a:ext cx="33745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/>
              <a:t>К празднику </a:t>
            </a:r>
            <a:r>
              <a:rPr lang="ru-RU" sz="2000" dirty="0"/>
              <a:t>тысячелетия города на Стрелке у места </a:t>
            </a:r>
            <a:r>
              <a:rPr lang="ru-RU" sz="2000" dirty="0" smtClean="0"/>
              <a:t>слияния рек </a:t>
            </a:r>
            <a:r>
              <a:rPr lang="ru-RU" sz="2000" dirty="0"/>
              <a:t>Волги и Которосли возведён памятник 1000-летию </a:t>
            </a:r>
            <a:r>
              <a:rPr lang="ru-RU" sz="2000" dirty="0" smtClean="0"/>
              <a:t>Ярославля.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23656661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Казанский женский монастырь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146" name="Picture 2" descr="C:\Users\user1\Desktop\800px-Ансамбль_Казанского_монастыря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842656" y="1247775"/>
            <a:ext cx="9240980" cy="5226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0" y="612845"/>
            <a:ext cx="6096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По преданию, в </a:t>
            </a:r>
            <a:r>
              <a:rPr lang="ru-RU" dirty="0" smtClean="0">
                <a:hlinkClick r:id="rId2" tooltip="1588 год"/>
              </a:rPr>
              <a:t>1588 году</a:t>
            </a:r>
            <a:r>
              <a:rPr lang="ru-RU" dirty="0" smtClean="0"/>
              <a:t> под Казанью произошло явление </a:t>
            </a:r>
            <a:r>
              <a:rPr lang="ru-RU" dirty="0" smtClean="0">
                <a:hlinkClick r:id="rId3" tooltip="Казанская икона Божией Матери"/>
              </a:rPr>
              <a:t>Казанской иконы Божией Матери</a:t>
            </a:r>
            <a:r>
              <a:rPr lang="ru-RU" baseline="30000" dirty="0" smtClean="0">
                <a:hlinkClick r:id="rId4"/>
              </a:rPr>
              <a:t>[2]</a:t>
            </a:r>
            <a:r>
              <a:rPr lang="ru-RU" dirty="0" smtClean="0"/>
              <a:t>. Вскоре икона была привезена в город </a:t>
            </a:r>
            <a:r>
              <a:rPr lang="ru-RU" dirty="0" smtClean="0">
                <a:hlinkClick r:id="rId5" tooltip="Романов (город)"/>
              </a:rPr>
              <a:t>Романов</a:t>
            </a:r>
            <a:r>
              <a:rPr lang="ru-RU" baseline="30000" dirty="0" smtClean="0">
                <a:hlinkClick r:id="rId4"/>
              </a:rPr>
              <a:t>[1]</a:t>
            </a:r>
            <a:r>
              <a:rPr lang="ru-RU" dirty="0" smtClean="0"/>
              <a:t>.</a:t>
            </a:r>
          </a:p>
          <a:p>
            <a:r>
              <a:rPr lang="ru-RU" dirty="0" smtClean="0"/>
              <a:t>За приписываемые иконе многочисленные чудесные исцеления она была богато украшена</a:t>
            </a:r>
            <a:r>
              <a:rPr lang="ru-RU" baseline="30000" dirty="0" smtClean="0">
                <a:hlinkClick r:id="rId4"/>
              </a:rPr>
              <a:t>[1]</a:t>
            </a:r>
            <a:r>
              <a:rPr lang="ru-RU" dirty="0" smtClean="0"/>
              <a:t>. При разграблении же Романова в </a:t>
            </a:r>
            <a:r>
              <a:rPr lang="ru-RU" dirty="0" smtClean="0">
                <a:hlinkClick r:id="rId6" tooltip="1609 год"/>
              </a:rPr>
              <a:t>1609 году</a:t>
            </a:r>
            <a:r>
              <a:rPr lang="ru-RU" dirty="0" smtClean="0"/>
              <a:t> её вывезли; затем икона была выкуплена в </a:t>
            </a:r>
            <a:r>
              <a:rPr lang="ru-RU" dirty="0" smtClean="0">
                <a:hlinkClick r:id="rId7" tooltip="Ярославль"/>
              </a:rPr>
              <a:t>Ярославле</a:t>
            </a:r>
            <a:r>
              <a:rPr lang="ru-RU" baseline="30000" dirty="0" smtClean="0">
                <a:hlinkClick r:id="rId4"/>
              </a:rPr>
              <a:t>[1]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тот же год, за избавление от нашествия </a:t>
            </a:r>
            <a:r>
              <a:rPr lang="ru-RU" dirty="0" smtClean="0">
                <a:hlinkClick r:id="rId8" tooltip="Поляк"/>
              </a:rPr>
              <a:t>поляков</a:t>
            </a:r>
            <a:r>
              <a:rPr lang="ru-RU" dirty="0" smtClean="0"/>
              <a:t> и снятие 24-дневной осады, связанные </a:t>
            </a:r>
            <a:r>
              <a:rPr lang="ru-RU" dirty="0" err="1" smtClean="0"/>
              <a:t>ярославцами</a:t>
            </a:r>
            <a:r>
              <a:rPr lang="ru-RU" dirty="0" smtClean="0"/>
              <a:t> с «заступничеством» иконы </a:t>
            </a:r>
            <a:r>
              <a:rPr lang="ru-RU" dirty="0" smtClean="0">
                <a:hlinkClick r:id="rId9" tooltip="Богородица"/>
              </a:rPr>
              <a:t>Божией Матери</a:t>
            </a:r>
            <a:r>
              <a:rPr lang="ru-RU" dirty="0" smtClean="0"/>
              <a:t> та стала почитаться жителями Ярославля как покровительница их города</a:t>
            </a:r>
            <a:r>
              <a:rPr lang="ru-RU" baseline="30000" dirty="0" smtClean="0">
                <a:hlinkClick r:id="rId4"/>
              </a:rPr>
              <a:t>[1]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 </a:t>
            </a:r>
            <a:r>
              <a:rPr lang="ru-RU" dirty="0" smtClean="0">
                <a:hlinkClick r:id="rId10" tooltip="1610 год"/>
              </a:rPr>
              <a:t>1610 году</a:t>
            </a:r>
            <a:r>
              <a:rPr lang="ru-RU" dirty="0" smtClean="0"/>
              <a:t>, в память об этих событиях, на северо-западной части посада началось возведение деревянного храма для Ярославского Казанского образа Божией Матери; также при храме были построены </a:t>
            </a:r>
            <a:r>
              <a:rPr lang="ru-RU" dirty="0" err="1" smtClean="0"/>
              <a:t>келии</a:t>
            </a:r>
            <a:r>
              <a:rPr lang="ru-RU" dirty="0" smtClean="0"/>
              <a:t> 72-м монахиням Рождественского монастыря, который в дни осады сожгли поляки</a:t>
            </a:r>
            <a:r>
              <a:rPr lang="ru-RU" baseline="30000" dirty="0" smtClean="0">
                <a:hlinkClick r:id="rId4"/>
              </a:rPr>
              <a:t>[1]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1\Desktop\8f8b0fbe692d08793fb292a01fb6b6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4109" y="235527"/>
            <a:ext cx="9961418" cy="62761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8291" y="5636164"/>
            <a:ext cx="7990607" cy="50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/>
              <a:t>Храм богоявления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71650" y="1273714"/>
            <a:ext cx="3532366" cy="48245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2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256" y="692727"/>
            <a:ext cx="8298872" cy="49876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590783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Церковь </a:t>
            </a:r>
            <a:r>
              <a:rPr lang="ru-RU" b="1" dirty="0" err="1" smtClean="0"/>
              <a:t>Богоявле́ния</a:t>
            </a:r>
            <a:r>
              <a:rPr lang="ru-RU" b="1" dirty="0" smtClean="0"/>
              <a:t> Господня</a:t>
            </a:r>
            <a:r>
              <a:rPr lang="ru-RU" dirty="0" smtClean="0"/>
              <a:t> — </a:t>
            </a:r>
            <a:r>
              <a:rPr lang="ru-RU" dirty="0" smtClean="0">
                <a:hlinkClick r:id="rId2" tooltip="Православный храм"/>
              </a:rPr>
              <a:t>православный храм</a:t>
            </a:r>
            <a:r>
              <a:rPr lang="ru-RU" dirty="0" smtClean="0"/>
              <a:t> в историческом центре </a:t>
            </a:r>
            <a:r>
              <a:rPr lang="ru-RU" dirty="0" smtClean="0">
                <a:hlinkClick r:id="rId3" tooltip="Ярославль"/>
              </a:rPr>
              <a:t>Ярославля</a:t>
            </a:r>
            <a:r>
              <a:rPr lang="ru-RU" dirty="0" smtClean="0"/>
              <a:t>. Построена в 1684—1693 годах на средства купца </a:t>
            </a:r>
            <a:r>
              <a:rPr lang="ru-RU" dirty="0" smtClean="0">
                <a:hlinkClick r:id="rId4" tooltip="Гостиная сотня"/>
              </a:rPr>
              <a:t>гостиной сотни</a:t>
            </a:r>
            <a:r>
              <a:rPr lang="ru-RU" dirty="0" smtClean="0"/>
              <a:t> Алексея Зубчанинова. Известна фресковой росписью и изразцовым убранством фасадов. Расположена на </a:t>
            </a:r>
            <a:r>
              <a:rPr lang="ru-RU" dirty="0" smtClean="0">
                <a:hlinkClick r:id="rId5" tooltip="Богоявленская площадь (Ярославль)"/>
              </a:rPr>
              <a:t>названной по ней площади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200" b="1" dirty="0" smtClean="0"/>
              <a:t>Стенные росписи</a:t>
            </a: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Точная дата создания росписи неизвестна. Надпись в алтаре около горнего места сообщает лишь дату освящения храма митрополитом Ростовским </a:t>
            </a:r>
            <a:r>
              <a:rPr lang="ru-RU" sz="2200" dirty="0" err="1" smtClean="0"/>
              <a:t>Иоасафом</a:t>
            </a:r>
            <a:r>
              <a:rPr lang="ru-RU" sz="2200" dirty="0" smtClean="0"/>
              <a:t> — 2 июля 1693. По-видимому, в 1693 роспись была завершена, а начата в 1692.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4034" name="Picture 2" descr="C:\Users\user1\Desktop\Dpo1uwCWwAAbb-a.jpg_large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79419" y="2133599"/>
            <a:ext cx="9781308" cy="4451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92231" y="4814455"/>
            <a:ext cx="8915400" cy="566738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2000" b="1" dirty="0" err="1" smtClean="0"/>
              <a:t>Метрополичьи</a:t>
            </a:r>
            <a:r>
              <a:rPr lang="ru-RU" sz="2000" b="1" dirty="0" smtClean="0"/>
              <a:t> палаты</a:t>
            </a:r>
            <a:endParaRPr lang="ru-RU" sz="2000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127" b="21127"/>
          <a:stretch>
            <a:fillRect/>
          </a:stretch>
        </p:blipFill>
        <p:spPr>
          <a:xfrm>
            <a:off x="2644630" y="443345"/>
            <a:ext cx="8915400" cy="4919427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89212" y="5181600"/>
            <a:ext cx="8915399" cy="1482436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 настоящее время в Митрополичьих палатах расположен </a:t>
            </a:r>
            <a:r>
              <a:rPr lang="ru-RU" b="1" dirty="0" smtClean="0">
                <a:solidFill>
                  <a:schemeClr val="tx1"/>
                </a:solidFill>
                <a:hlinkClick r:id="rId2" tooltip="Музей древнерусского искусства (страница отсутствует)"/>
              </a:rPr>
              <a:t>музей древнерусского искусства</a:t>
            </a:r>
            <a:endParaRPr lang="ru-RU" b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4" name="Picture 2" descr="C:\Users\user1\Desktop\7d9a5f17c4a4b7616a1126f182fe1cb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7129" y="318654"/>
            <a:ext cx="10127670" cy="50569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user1\Desktop\e1b52811b31173137e0f520bef70af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99" y="249383"/>
            <a:ext cx="9379527" cy="6463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¦ÐµÑÐºÐ¾Ð²Ñ ÐÐ»ÑÐ¸ ÐÑÐ¾ÑÐ¾Ðº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836" y="775855"/>
            <a:ext cx="9628908" cy="577734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804397" y="290945"/>
            <a:ext cx="31598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2000" b="1" dirty="0"/>
              <a:t>Церковь Ильи Пророка</a:t>
            </a:r>
          </a:p>
        </p:txBody>
      </p:sp>
    </p:spTree>
    <p:extLst>
      <p:ext uri="{BB962C8B-B14F-4D97-AF65-F5344CB8AC3E}">
        <p14:creationId xmlns="" xmlns:p14="http://schemas.microsoft.com/office/powerpoint/2010/main" val="25654917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90255" y="775855"/>
            <a:ext cx="97258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Це́рковь</a:t>
            </a:r>
            <a:r>
              <a:rPr lang="ru-RU" sz="2400" b="1" dirty="0" smtClean="0"/>
              <a:t> Илии́ </a:t>
            </a:r>
            <a:r>
              <a:rPr lang="ru-RU" sz="2400" b="1" dirty="0" err="1" smtClean="0"/>
              <a:t>Проро́ка</a:t>
            </a:r>
            <a:r>
              <a:rPr lang="ru-RU" sz="2400" dirty="0" smtClean="0"/>
              <a:t> — храм в центре </a:t>
            </a:r>
            <a:r>
              <a:rPr lang="ru-RU" sz="2400" dirty="0" smtClean="0">
                <a:hlinkClick r:id="rId2" tooltip="Ярославль"/>
              </a:rPr>
              <a:t>Ярославля</a:t>
            </a:r>
            <a:r>
              <a:rPr lang="ru-RU" sz="2400" dirty="0" smtClean="0"/>
              <a:t> на </a:t>
            </a:r>
            <a:r>
              <a:rPr lang="ru-RU" sz="2400" dirty="0" smtClean="0">
                <a:hlinkClick r:id="rId3" tooltip="Советская площадь (Ярославль)"/>
              </a:rPr>
              <a:t>Советской (Ильинской) площади</a:t>
            </a:r>
            <a:r>
              <a:rPr lang="ru-RU" sz="2400" dirty="0" smtClean="0"/>
              <a:t>, выдающийся памятник архитектуры Ярославской школы </a:t>
            </a:r>
            <a:r>
              <a:rPr lang="ru-RU" sz="2400" dirty="0" smtClean="0">
                <a:hlinkClick r:id="rId4" tooltip="Архитектура"/>
              </a:rPr>
              <a:t>зодчества</a:t>
            </a:r>
            <a:r>
              <a:rPr lang="ru-RU" sz="2400" dirty="0" smtClean="0"/>
              <a:t> XVII века. Находится в ведении </a:t>
            </a:r>
            <a:r>
              <a:rPr lang="ru-RU" sz="2400" dirty="0" smtClean="0">
                <a:hlinkClick r:id="rId5" tooltip="Ярославская епархия"/>
              </a:rPr>
              <a:t>Ярославской епархии</a:t>
            </a:r>
            <a:r>
              <a:rPr lang="ru-RU" sz="2400" dirty="0" smtClean="0"/>
              <a:t> и </a:t>
            </a:r>
            <a:r>
              <a:rPr lang="ru-RU" sz="2400" dirty="0" smtClean="0">
                <a:hlinkClick r:id="rId6" tooltip="Ярославский музей-заповедник"/>
              </a:rPr>
              <a:t>Ярославского музея-заповедника</a:t>
            </a:r>
            <a:r>
              <a:rPr lang="ru-RU" sz="2400" dirty="0" smtClean="0"/>
              <a:t>. </a:t>
            </a:r>
          </a:p>
          <a:p>
            <a:r>
              <a:rPr lang="ru-RU" sz="2400" dirty="0" smtClean="0"/>
              <a:t>Церковь в честь пророка </a:t>
            </a:r>
            <a:r>
              <a:rPr lang="ru-RU" sz="2400" dirty="0" smtClean="0">
                <a:hlinkClick r:id="rId7" tooltip="Илия (пророк)"/>
              </a:rPr>
              <a:t>Илии</a:t>
            </a:r>
            <a:r>
              <a:rPr lang="ru-RU" sz="2400" dirty="0" smtClean="0"/>
              <a:t> была первой церковью города, согласно «</a:t>
            </a:r>
            <a:r>
              <a:rPr lang="ru-RU" sz="2400" dirty="0" smtClean="0">
                <a:hlinkClick r:id="rId8" tooltip="s:Сказание о построении града Ярославля"/>
              </a:rPr>
              <a:t>Сказанию о построении града Ярославля</a:t>
            </a:r>
            <a:r>
              <a:rPr lang="ru-RU" sz="2400" dirty="0" smtClean="0"/>
              <a:t>» она была заложена князем Ярославом Мудрым одновременно с самим городом — в честь того, что легендарная победа князя над медведем произошла в день этого святого. Располагалась она, как предполагается, на месте современной </a:t>
            </a:r>
            <a:r>
              <a:rPr lang="ru-RU" sz="2400" dirty="0" err="1" smtClean="0">
                <a:hlinkClick r:id="rId9" tooltip="Ильинско-Тихоновская церковь"/>
              </a:rPr>
              <a:t>Ильинско-Тихоновской</a:t>
            </a:r>
            <a:r>
              <a:rPr lang="ru-RU" sz="2400" dirty="0" smtClean="0">
                <a:hlinkClick r:id="rId9" tooltip="Ильинско-Тихоновская церковь"/>
              </a:rPr>
              <a:t> церкви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user1\Desktop\2zl4dh0h7vi8wkss0cos0oo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5783" y="253278"/>
            <a:ext cx="9850582" cy="62029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user1\Desktop\Tserkov-Ili-Proro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9749" y="304801"/>
            <a:ext cx="10091305" cy="62622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user1\Desktop\388360_origin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29" y="221673"/>
            <a:ext cx="10194344" cy="6594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Музей «Музыка и время»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7" name="Picture 4" descr="ÐÑÐ·ÐµÐ¹ Â«ÐÑÐ·ÑÐºÐ° Ð¸ Ð²ÑÐµÐ¼ÑÂ»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6923" b="1692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1\Desktop\img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4836" y="0"/>
            <a:ext cx="10557164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1\Desktop\музей музыка и время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6547" y="180109"/>
            <a:ext cx="10217635" cy="6400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1\Desktop\music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0255" y="256342"/>
            <a:ext cx="9434944" cy="6388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21647" b="21647"/>
          <a:stretch>
            <a:fillRect/>
          </a:stretch>
        </p:blipFill>
        <p:spPr>
          <a:xfrm>
            <a:off x="2036619" y="263236"/>
            <a:ext cx="9467994" cy="5362112"/>
          </a:xfrm>
          <a:prstGeom prst="rect">
            <a:avLst/>
          </a:prstGeom>
        </p:spPr>
      </p:pic>
      <p:sp>
        <p:nvSpPr>
          <p:cNvPr id="8" name="Заголовок 3"/>
          <p:cNvSpPr>
            <a:spLocks noGrp="1"/>
          </p:cNvSpPr>
          <p:nvPr>
            <p:ph type="body" sz="half" idx="2"/>
          </p:nvPr>
        </p:nvSpPr>
        <p:spPr>
          <a:xfrm>
            <a:off x="2589213" y="5638800"/>
            <a:ext cx="8915400" cy="955964"/>
          </a:xfrm>
        </p:spPr>
        <p:txBody>
          <a:bodyPr>
            <a:normAutofit fontScale="97500"/>
          </a:bodyPr>
          <a:lstStyle/>
          <a:p>
            <a:r>
              <a:rPr lang="ru-RU" sz="4000" dirty="0" smtClean="0"/>
              <a:t>Волжская набережная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0581" y="2216727"/>
            <a:ext cx="7841673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Зайти на сайт можно по ссылки</a:t>
            </a:r>
            <a:r>
              <a:rPr lang="ru-RU" dirty="0" smtClean="0"/>
              <a:t>: </a:t>
            </a:r>
            <a:r>
              <a:rPr lang="en-US" dirty="0" smtClean="0"/>
              <a:t>ThtSlid.ru okruzhayushchiy-mir-zolotoe-koltso-rossii-yaroslavl-istoriya-i-dostoprimechatelnosti.pptx</a:t>
            </a:r>
            <a:endParaRPr lang="ru-RU" dirty="0" smtClean="0"/>
          </a:p>
          <a:p>
            <a:r>
              <a:rPr lang="ru-RU" dirty="0" err="1" smtClean="0"/>
              <a:t>Википедия</a:t>
            </a:r>
            <a:r>
              <a:rPr lang="ru-RU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7346" y="2549236"/>
            <a:ext cx="9537266" cy="2008908"/>
          </a:xfrm>
        </p:spPr>
        <p:txBody>
          <a:bodyPr>
            <a:normAutofit/>
          </a:bodyPr>
          <a:lstStyle/>
          <a:p>
            <a:pPr algn="ctr"/>
            <a:r>
              <a:rPr lang="ru-RU" sz="5400" b="1" i="1" dirty="0" smtClean="0"/>
              <a:t>Спасибо за внимание</a:t>
            </a:r>
            <a:endParaRPr lang="ru-RU" sz="5400" b="1" i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510</TotalTime>
  <Words>200</Words>
  <Application>Microsoft Office PowerPoint</Application>
  <PresentationFormat>Произвольный</PresentationFormat>
  <Paragraphs>54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Легкий дым</vt:lpstr>
      <vt:lpstr>Слайд 1</vt:lpstr>
      <vt:lpstr>Слайд 2</vt:lpstr>
      <vt:lpstr> История создания города Ярославля уходит корнями в глубокую древность. Этот город начинается с места, которое именуется Стрелкой. Так называют длинную косу, мыс при слиянии двух рек. Именно здесь, на стрелке, образованной впадением в Волгу реки Которосли, возник город Ярославль.  Одно из преданий о том, как возник этот город, называется "Сказание о построении града Ярославля". Дошло это предание до нас в записках Самуила Миславского, ростовского архиепископа.   </vt:lpstr>
      <vt:lpstr> История герба города Ярославля следующая. На нем изображен медведь. В "Сказании..." говорится о том, что когда после установления дани с жителей Медвежьего угла Ярослав Мудрый приехал вновь в эти места из Ростова, то жители на него напустили "люта зверя и псов". Но князь победил зверя. Местные жители испугались силы Ярослава Мудрого и пали перед ним ниц. А Медвежий угол стал называться по имени Ярослава Мудрого - Ярославлем. </vt:lpstr>
      <vt:lpstr>В городе находится первый в России общедоступный  театр, основанный Федором Григорьевичем Волковым. Именно по этому Ярославль называют родиной русского театра. Волковский театр отпраздновал в 2010 г 260-летний юбилей. Первой поставленной пьесой была «Эсфирь», созданная Росином и переведенная самим Волковым.</vt:lpstr>
      <vt:lpstr>В Ярославле установлен памятник великому русскому поэту и писателю Николаю Алексеевичу Некрасову. Здесь учился писатель.  А детство писателя прошло в родовом имении Некрасовых, в деревне Грешнево Ярославской губернии. </vt:lpstr>
      <vt:lpstr>Природные достопримечательности</vt:lpstr>
      <vt:lpstr>Спасо-Преображенский монастырь</vt:lpstr>
      <vt:lpstr>Успенский кафедральный собор</vt:lpstr>
      <vt:lpstr>Памятник 1000-летие Ярославля</vt:lpstr>
      <vt:lpstr>Казанский женский монастырь </vt:lpstr>
      <vt:lpstr>Слайд 12</vt:lpstr>
      <vt:lpstr>Слайд 13</vt:lpstr>
      <vt:lpstr>Храм богоявления</vt:lpstr>
      <vt:lpstr>Церковь Богоявле́ния Господня — православный храм в историческом центре Ярославля. Построена в 1684—1693 годах на средства купца гостиной сотни Алексея Зубчанинова. Известна фресковой росписью и изразцовым убранством фасадов. Расположена на названной по ней площади.  </vt:lpstr>
      <vt:lpstr>Стенные росписи Точная дата создания росписи неизвестна. Надпись в алтаре около горнего места сообщает лишь дату освящения храма митрополитом Ростовским Иоасафом — 2 июля 1693. По-видимому, в 1693 роспись была завершена, а начата в 1692. </vt:lpstr>
      <vt:lpstr>  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 </vt:lpstr>
      <vt:lpstr>Слайд 26</vt:lpstr>
      <vt:lpstr>Слайд 27</vt:lpstr>
      <vt:lpstr>Слайд 28</vt:lpstr>
      <vt:lpstr> </vt:lpstr>
      <vt:lpstr>Слайд 30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Ярославль</dc:title>
  <dc:creator>олег абдюшев</dc:creator>
  <cp:lastModifiedBy>Shafikova_GA</cp:lastModifiedBy>
  <cp:revision>49</cp:revision>
  <dcterms:created xsi:type="dcterms:W3CDTF">2019-04-12T17:55:46Z</dcterms:created>
  <dcterms:modified xsi:type="dcterms:W3CDTF">2022-01-24T04:48:29Z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552151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