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38414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74106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84674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32207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809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57247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64495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88632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0234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66745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48684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794447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64544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977446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165817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256290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18871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FCD1B70-2265-4CA7-A28F-B0CC488297E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B292B624-82ED-45FD-8BEF-83BD15C51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53754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tel:+73433124343" TargetMode="External"/><Relationship Id="rId5" Type="http://schemas.openxmlformats.org/officeDocument/2006/relationships/hyperlink" Target="https://yeltsin.ru/museum/" TargetMode="Externa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ekb.galileopark.ru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ripadvisor.ru/Attractions-g2323977-Activities-c49-Sverdlovsk_Oblast_Urals_District.html" TargetMode="External"/><Relationship Id="rId2" Type="http://schemas.openxmlformats.org/officeDocument/2006/relationships/hyperlink" Target="http://www.gbuksoigmm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ripadvisor.ru/Attraction_Review-g4227119-d10739406-Reviews-Museum_of_Gold-Beryozovsky_Beryozovsky_Urban_Okrug_Sverdlovsk_Oblast_Urals_Dist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21680" y="1908639"/>
            <a:ext cx="9274002" cy="2677648"/>
          </a:xfrm>
        </p:spPr>
        <p:txBody>
          <a:bodyPr/>
          <a:lstStyle/>
          <a:p>
            <a:pPr algn="ctr"/>
            <a:r>
              <a:rPr lang="ru-RU" dirty="0" smtClean="0"/>
              <a:t>Тема: «МУЗЕИ </a:t>
            </a:r>
            <a:br>
              <a:rPr lang="ru-RU" dirty="0" smtClean="0"/>
            </a:br>
            <a:r>
              <a:rPr lang="ru-RU" dirty="0" smtClean="0"/>
              <a:t>СВЕРДЛОВСКОЙ ОБЛАСТИ»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81849" y="4777380"/>
            <a:ext cx="3733801" cy="86142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Руководитель: СПЕЦИАЛИСТ ПО </a:t>
            </a:r>
            <a:r>
              <a:rPr lang="ru-RU" dirty="0" err="1" smtClean="0"/>
              <a:t>СОЦиальной</a:t>
            </a:r>
            <a:r>
              <a:rPr lang="ru-RU" dirty="0" smtClean="0"/>
              <a:t>  </a:t>
            </a:r>
            <a:r>
              <a:rPr lang="ru-RU" dirty="0" smtClean="0"/>
              <a:t>РАБОТЕ </a:t>
            </a:r>
          </a:p>
          <a:p>
            <a:r>
              <a:rPr lang="ru-RU" dirty="0" smtClean="0"/>
              <a:t>ХАЛТУРИНА А.В.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10047" y="1238312"/>
            <a:ext cx="104489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cap="all" dirty="0" smtClean="0">
                <a:solidFill>
                  <a:schemeClr val="bg1"/>
                </a:solidFill>
              </a:rPr>
              <a:t>ГАУ </a:t>
            </a:r>
            <a:r>
              <a:rPr lang="ru-RU" sz="1400" cap="all" dirty="0" smtClean="0">
                <a:solidFill>
                  <a:schemeClr val="bg1"/>
                </a:solidFill>
              </a:rPr>
              <a:t>«КЦСОН </a:t>
            </a:r>
            <a:r>
              <a:rPr lang="ru-RU" sz="1400" cap="all" dirty="0" smtClean="0">
                <a:solidFill>
                  <a:schemeClr val="bg1"/>
                </a:solidFill>
              </a:rPr>
              <a:t>города Каменска-Уральского»</a:t>
            </a:r>
            <a:r>
              <a:rPr lang="ru-RU" sz="1400" cap="all" dirty="0" smtClean="0">
                <a:solidFill>
                  <a:schemeClr val="bg1"/>
                </a:solidFill>
              </a:rPr>
              <a:t>»</a:t>
            </a:r>
            <a:r>
              <a:rPr lang="ru-RU" sz="1400" dirty="0">
                <a:solidFill>
                  <a:schemeClr val="bg1"/>
                </a:solidFill>
              </a:rPr>
              <a:t/>
            </a:r>
            <a:br>
              <a:rPr lang="ru-RU" sz="1400" dirty="0">
                <a:solidFill>
                  <a:schemeClr val="bg1"/>
                </a:solidFill>
              </a:rPr>
            </a:br>
            <a:endParaRPr lang="ru-RU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6160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ПРЕЗИДЕНТСКИЙ ЦЕНТР БОРИСА ЕЛЬЦИНА</a:t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1026" name="Picture 2" descr="https://dynamic-media-cdn.tripadvisor.com/media/photo-o/13/16/74/86/20180525-214854-largejpg.jpg?w=900&amp;h=-1&amp;s=1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0984"/>
          <a:stretch/>
        </p:blipFill>
        <p:spPr bwMode="auto">
          <a:xfrm>
            <a:off x="0" y="1530324"/>
            <a:ext cx="6638924" cy="30291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dynamic-media-cdn.tripadvisor.com/media/photo-o/13/d2/95/ec/caption.jpg?w=1200&amp;h=-1&amp;s=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4271"/>
          <a:stretch/>
        </p:blipFill>
        <p:spPr bwMode="auto">
          <a:xfrm>
            <a:off x="6638924" y="1530324"/>
            <a:ext cx="5581652" cy="37092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dynamic-media-cdn.tripadvisor.com/media/photo-o/13/8e/1c/65/photo1jpg.jpg?w=1200&amp;h=-1&amp;s=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4947" b="29856"/>
          <a:stretch/>
        </p:blipFill>
        <p:spPr bwMode="auto">
          <a:xfrm>
            <a:off x="6593418" y="4200525"/>
            <a:ext cx="5598582" cy="27336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6674" y="4728369"/>
            <a:ext cx="652674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Музей Бориса Ельцина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в Екатеринбурге — новый для России проект, положивший начало систематическому изучению, сохранению и популяризации исторического наследия российских президентов. Используя новейшие технологии, музей современным языком рассказывает о жизни первого президента России и важнейших этапах его политической биографии.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968597" y="4789925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Figgins"/>
              </a:rPr>
              <a:t/>
            </a:r>
            <a:br>
              <a:rPr lang="ru-RU" b="0" i="0" u="none" strike="noStrike" dirty="0" smtClean="0">
                <a:solidFill>
                  <a:srgbClr val="000000"/>
                </a:solidFill>
                <a:effectLst/>
                <a:latin typeface="Figgins"/>
              </a:rPr>
            </a:br>
            <a:r>
              <a:rPr lang="ru-RU" b="1" i="0" u="none" strike="noStrik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ggins"/>
              </a:rPr>
              <a:t>Вт-</a:t>
            </a:r>
            <a:r>
              <a:rPr lang="ru-RU" b="1" i="0" u="none" strike="noStrike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ggins"/>
              </a:rPr>
              <a:t>Вс</a:t>
            </a:r>
            <a:r>
              <a:rPr lang="ru-RU" b="1" i="0" u="none" strike="noStrik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ggins"/>
              </a:rPr>
              <a:t>: </a:t>
            </a:r>
            <a:r>
              <a:rPr lang="ru-RU" b="1" i="0" u="none" strike="noStrik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10:00 – 21:00</a:t>
            </a:r>
            <a:endParaRPr lang="ru-RU" b="1" i="0" u="none" strike="noStrik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ggins"/>
            </a:endParaRPr>
          </a:p>
          <a:p>
            <a:pPr fontAlgn="base"/>
            <a:r>
              <a:rPr lang="ru-RU" b="1" i="0" u="none" strike="noStrik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ggins"/>
              </a:rPr>
              <a:t>Понедельник: </a:t>
            </a:r>
            <a:r>
              <a:rPr lang="ru-RU" b="1" i="0" u="none" strike="noStrik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выходной</a:t>
            </a:r>
            <a:endParaRPr lang="ru-RU" b="1" i="0" u="none" strike="noStrik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ggins"/>
            </a:endParaRPr>
          </a:p>
          <a:p>
            <a:pPr fontAlgn="base"/>
            <a:r>
              <a:rPr lang="ru-RU" b="1" i="0" u="none" strike="noStrik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Екатеринбург</a:t>
            </a:r>
            <a:endParaRPr lang="ru-RU" b="1" i="0" u="none" strike="noStrik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ggins"/>
            </a:endParaRPr>
          </a:p>
          <a:p>
            <a:pPr fontAlgn="base"/>
            <a:r>
              <a:rPr lang="ru-RU" b="1" i="0" u="none" strike="noStrik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ggins"/>
              </a:rPr>
              <a:t> ул. Бориса Ельцина, 3</a:t>
            </a:r>
          </a:p>
          <a:p>
            <a:pPr fontAlgn="base"/>
            <a:r>
              <a:rPr lang="ru-RU" b="1" i="0" u="none" strike="noStrik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hlinkClick r:id="rId6"/>
              </a:rPr>
              <a:t>+7 (343) 312-43-43; +7 (909) </a:t>
            </a:r>
            <a:r>
              <a:rPr lang="ru-RU" b="1" i="0" u="none" strike="noStrike" dirty="0" smtClean="0">
                <a:solidFill>
                  <a:schemeClr val="bg1"/>
                </a:solidFill>
                <a:effectLst/>
                <a:latin typeface="inherit"/>
                <a:hlinkClick r:id="rId6"/>
              </a:rPr>
              <a:t>006-70-70</a:t>
            </a:r>
            <a:endParaRPr lang="ru-RU" b="1" i="0" dirty="0">
              <a:solidFill>
                <a:schemeClr val="bg1"/>
              </a:solidFill>
              <a:effectLst/>
              <a:latin typeface="Figgin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51140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dynamic-media-cdn.tripadvisor.com/media/photo-o/12/d5/7d/78/caption.jpg?w=1200&amp;h=-1&amp;s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650" y="3263646"/>
            <a:ext cx="5384800" cy="35943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3375" y="365125"/>
            <a:ext cx="11020425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ЕКАТЕРИНБУРГСКИЙ МУЗЕЙ В.С. ВЫСОЦКОГО</a:t>
            </a:r>
            <a:endParaRPr lang="ru-RU" dirty="0"/>
          </a:p>
        </p:txBody>
      </p:sp>
      <p:pic>
        <p:nvPicPr>
          <p:cNvPr id="2050" name="Picture 2" descr="https://dynamic-media-cdn.tripadvisor.com/media/photo-o/21/bb/de/65/caption.jpg?w=1200&amp;h=-1&amp;s=1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84" y="1640172"/>
            <a:ext cx="5099482" cy="35908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dynamic-media-cdn.tripadvisor.com/media/photo-o/07/2e/f5/33/caption.jpg?w=1200&amp;h=-1&amp;s=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690688"/>
            <a:ext cx="5603875" cy="37359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08955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1475" y="2506662"/>
            <a:ext cx="11658600" cy="4351338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sz="3700" dirty="0"/>
              <a:t>Для всех поклонников творчества известного поэта в небоскребе «Высоцкий» открыт Екатеринбургский музей Владимира Высоцкого.</a:t>
            </a:r>
          </a:p>
          <a:p>
            <a:pPr marL="0" indent="0">
              <a:buNone/>
            </a:pPr>
            <a:r>
              <a:rPr lang="ru-RU" sz="3700" dirty="0"/>
              <a:t>Концепция музея уникальна, вехами показана вся жизнь поэта и актера. В основу экспозиции вошли личные вещи Владимира Высоцкого, полностью восстановлен гостиничный номер, в котором он проживал, будучи на гастролях в Екатеринбурге. В екатеринбургском музее представлен ряд экспонатов, которых нет нигде в мире: это и легендарный </a:t>
            </a:r>
            <a:r>
              <a:rPr lang="ru-RU" sz="3700" dirty="0" err="1"/>
              <a:t>Mercedes</a:t>
            </a:r>
            <a:r>
              <a:rPr lang="ru-RU" sz="3700" dirty="0"/>
              <a:t> 350 W 116, принадлежавший Владимиру Высоцкому с 1976 года; и восковая фигура Владимира Высоцкого, созданная скульптором Александром </a:t>
            </a:r>
            <a:r>
              <a:rPr lang="ru-RU" sz="3700" dirty="0" err="1"/>
              <a:t>Сильницким</a:t>
            </a:r>
            <a:r>
              <a:rPr lang="ru-RU" sz="3700" dirty="0"/>
              <a:t> по заказу екатеринбургского музея.</a:t>
            </a:r>
          </a:p>
          <a:p>
            <a:pPr marL="0" indent="0">
              <a:buNone/>
            </a:pPr>
            <a:r>
              <a:rPr lang="ru-RU" sz="3700" dirty="0"/>
              <a:t>В январе 2016 года экспозиция музея пополнилась уникальными вещами с аукциона в Париже, который организовала вдова Владимира Высоцкого французская актриса Марина Влади.</a:t>
            </a:r>
          </a:p>
          <a:p>
            <a:pPr marL="0" indent="0">
              <a:buNone/>
            </a:pPr>
            <a:r>
              <a:rPr lang="ru-RU" sz="3700" dirty="0"/>
              <a:t>Специально для музея были выкуплены 37 лотов, среди которых иконы, картины и украшения, которые принадлежали семье Высоцкого- Влади.</a:t>
            </a:r>
          </a:p>
          <a:p>
            <a:pPr marL="0" indent="0">
              <a:buNone/>
            </a:pPr>
            <a:r>
              <a:rPr lang="ru-RU" sz="3700" dirty="0"/>
              <a:t>Самый ценный экспонат -  последнее стихотворение </a:t>
            </a:r>
            <a:r>
              <a:rPr lang="ru-RU" sz="3700" dirty="0" err="1"/>
              <a:t>В.Высоцкого</a:t>
            </a:r>
            <a:r>
              <a:rPr lang="ru-RU" sz="3700" dirty="0"/>
              <a:t>, которое он написал за полтора месяца до своей смерти и посвятил  Марине Влади. Этому документу  присвоена категория «Культурная ценность Российской Федерации».</a:t>
            </a:r>
          </a:p>
          <a:p>
            <a:pPr marL="0" indent="0">
              <a:buNone/>
            </a:pPr>
            <a:r>
              <a:rPr lang="ru-RU" sz="3700" b="1" dirty="0" smtClean="0"/>
              <a:t>Стоимость </a:t>
            </a:r>
            <a:r>
              <a:rPr lang="ru-RU" sz="3700" b="1" dirty="0"/>
              <a:t>билетов:</a:t>
            </a:r>
            <a:endParaRPr lang="ru-RU" sz="3700" dirty="0"/>
          </a:p>
          <a:p>
            <a:pPr marL="0" indent="0">
              <a:buNone/>
            </a:pPr>
            <a:r>
              <a:rPr lang="ru-RU" sz="3700" dirty="0"/>
              <a:t>Входной билет - 200 рублей;</a:t>
            </a:r>
          </a:p>
          <a:p>
            <a:pPr marL="0" indent="0">
              <a:buNone/>
            </a:pPr>
            <a:r>
              <a:rPr lang="ru-RU" sz="3700" dirty="0"/>
              <a:t>Льготный билет - 100 рублей</a:t>
            </a:r>
            <a:r>
              <a:rPr lang="ru-RU" sz="3700" dirty="0" smtClean="0"/>
              <a:t>;</a:t>
            </a:r>
            <a:endParaRPr lang="ru-RU" sz="3700" dirty="0"/>
          </a:p>
        </p:txBody>
      </p:sp>
      <p:pic>
        <p:nvPicPr>
          <p:cNvPr id="3074" name="Picture 2" descr="Посмотреть фотогалере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dynamic-media-cdn.tripadvisor.com/media/photo-o/1b/58/86/f8/caption.jpg?w=1200&amp;h=-1&amp;s=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052" b="35840"/>
          <a:stretch/>
        </p:blipFill>
        <p:spPr bwMode="auto">
          <a:xfrm>
            <a:off x="465180" y="290513"/>
            <a:ext cx="11250570" cy="20859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85353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https://dynamic-media-cdn.tripadvisor.com/media/photo-o/19/e3/de/c6/caption.jpg?w=1100&amp;h=-1&amp;s=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8972" y="2131018"/>
            <a:ext cx="3521069" cy="47269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МУЗЕЙ ИСТОРИИ КАМНЕРЕЗНОГО И ЮВЕЛИРНОГО ИСКУССТВА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https://dynamic-media-cdn.tripadvisor.com/media/photo-o/16/74/f6/85/museum-of-history-of.jpg?w=800&amp;h=-1&amp;s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1018"/>
            <a:ext cx="3359750" cy="47269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dynamic-media-cdn.tripadvisor.com/media/photo-s/02/e1/a7/85/museum-of-hardstone-carving.jpg?w=400&amp;h=-1&amp;s=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750" y="2131018"/>
            <a:ext cx="3209925" cy="47269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dynamic-media-cdn.tripadvisor.com/media/photo-o/19/e3/e2/24/caption.jpg?w=1100&amp;h=-1&amp;s=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675" y="2131018"/>
            <a:ext cx="3544432" cy="47269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135357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type="body" idx="1"/>
          </p:nvPr>
        </p:nvSpPr>
        <p:spPr>
          <a:xfrm>
            <a:off x="647700" y="2053253"/>
            <a:ext cx="5633429" cy="22838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Идея создания такого музея в самоцветной столице России возникла еще в конце XIX века в Уральском обществе любителей естествознания. А в 1920-е гг. «устроить в Екатеринбурге музей ископаемых богатств» страстно желал знаменитый художник – живописец, минералог, камнерез, предприниматель и патриот – А. К. Денисов-Уральский. Очень долгое время все попытки терпели неудачу, оставаясь лишь бумажными проектами. Реализовать столь востребованную идею в 1992 году удалось президенту Музея Надежде Петровне Пахомовой, а тогда – главному хранителю Свердловского областного краеведческого музея, члену Президиума Свердловского отделения Советского фонда культуры. Помощь в создании нового в России государственного учреждения культуры оказали профильные предприятия «Русские самоцветы», «</a:t>
            </a:r>
            <a:r>
              <a:rPr lang="ru-RU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Уралкварцсамоцветы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», «Ювелиры Урала» и «Завод ОЦМ».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848475" y="2782805"/>
            <a:ext cx="50673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Предметом гордости музейного собрания являются камнерезные и ювелирные изделия всемирно известной фирмы </a:t>
            </a:r>
            <a:r>
              <a:rPr lang="ru-RU" sz="1400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К.Фаберже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(их можно увидеть в «Золотой кладовой»). А с 2015 года в Музее большой популярностью пользуется «Изумрудная комната». Для юных посетителей постоянно работает «</a:t>
            </a:r>
            <a:r>
              <a:rPr lang="ru-RU" sz="1400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Бажовский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зал», объединивший удивительные произведения из металла и камня мира </a:t>
            </a:r>
            <a:r>
              <a:rPr lang="ru-RU" sz="1400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бажовских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сказов и уникальный памятник культуры начала XXI века –большие расписные лаковые панно – работы палехских мастеров. Каждый месяц в Музее открываются новые выставки разнообразной тематики по профилю коллекций, проводятся лекции, творческие встречи и мастер-классы</a:t>
            </a:r>
            <a:r>
              <a:rPr lang="ru-RU" sz="1400" dirty="0">
                <a:solidFill>
                  <a:srgbClr val="4F4A4A"/>
                </a:solidFill>
              </a:rPr>
              <a:t>.</a:t>
            </a:r>
            <a:endParaRPr lang="ru-RU" sz="1400" dirty="0"/>
          </a:p>
        </p:txBody>
      </p:sp>
      <p:pic>
        <p:nvPicPr>
          <p:cNvPr id="5124" name="Picture 4" descr="Лог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8127"/>
          <a:stretch/>
        </p:blipFill>
        <p:spPr bwMode="auto">
          <a:xfrm>
            <a:off x="6521450" y="0"/>
            <a:ext cx="5546725" cy="27389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49050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ПАРК ЧУДЕС ГАЛИЛЕО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1504" y="2571750"/>
            <a:ext cx="3445621" cy="34163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cap="all" dirty="0"/>
              <a:t>РЕЖИМ РАБОТЫ</a:t>
            </a:r>
          </a:p>
          <a:p>
            <a:pPr marL="0" indent="0">
              <a:buNone/>
            </a:pPr>
            <a:r>
              <a:rPr lang="ru-RU" dirty="0"/>
              <a:t>Ежедневно, с 10:00 до 20:00.</a:t>
            </a:r>
            <a:br>
              <a:rPr lang="ru-RU" dirty="0"/>
            </a:br>
            <a:r>
              <a:rPr lang="ru-RU" dirty="0"/>
              <a:t>Касса работает до 19:00.</a:t>
            </a:r>
          </a:p>
          <a:p>
            <a:pPr marL="0" indent="0">
              <a:buNone/>
            </a:pPr>
            <a:r>
              <a:rPr lang="ru-RU" b="1" cap="all" dirty="0"/>
              <a:t>ЦЕНЫ В ПАРКЕ ГАЛИЛЕО</a:t>
            </a:r>
          </a:p>
          <a:p>
            <a:pPr marL="0" indent="0">
              <a:buNone/>
            </a:pPr>
            <a:r>
              <a:rPr lang="ru-RU" dirty="0"/>
              <a:t>Детям (4-16 лет) — 400 рублей, до 3 лет — бесплатно. Взрослым — 500 рублей. Для студентов, курсантов, пенсионеров — 400 рублей.</a:t>
            </a:r>
            <a:br>
              <a:rPr lang="ru-RU" dirty="0"/>
            </a:br>
            <a:endParaRPr lang="ru-RU" dirty="0"/>
          </a:p>
          <a:p>
            <a:pPr marL="0" indent="0">
              <a:buNone/>
            </a:pPr>
            <a:r>
              <a:rPr lang="ru-RU" b="1" cap="all" dirty="0"/>
              <a:t>ТЕЛЕФОН</a:t>
            </a:r>
          </a:p>
          <a:p>
            <a:pPr marL="0" indent="0">
              <a:buNone/>
            </a:pPr>
            <a:r>
              <a:rPr lang="ru-RU" dirty="0"/>
              <a:t>+7 (343) 2-06-06-07</a:t>
            </a:r>
          </a:p>
          <a:p>
            <a:pPr marL="0" indent="0">
              <a:buNone/>
            </a:pPr>
            <a:r>
              <a:rPr lang="ru-RU" b="1" cap="all" dirty="0"/>
              <a:t>ОФИЦИАЛЬНЫЙ САЙТ ПАРКА ГАЛИЛЕО В ЕКАТЕРИНБУРГЕ</a:t>
            </a:r>
          </a:p>
          <a:p>
            <a:pPr marL="0" indent="0">
              <a:buNone/>
            </a:pPr>
            <a:r>
              <a:rPr lang="ru-RU" dirty="0">
                <a:hlinkClick r:id="rId2"/>
              </a:rPr>
              <a:t>http://ekb.galileopark.ru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146" name="Picture 2" descr="Парк чудес «Галилео» в Екатеринбург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1876425"/>
            <a:ext cx="8286750" cy="4286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58405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14300" y="184150"/>
            <a:ext cx="5743575" cy="3416300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Парк чудес «Галилео» — сеть развлекательных центров с образовательным уклоном. Один из таких располагается и в Екатеринбурге. Основной экспозицией интерактивного проекта являются фокусы и иллюзии, а также увлекательные презентации физических явлений. В каждом помещении парка чудес размещена та или иная инсталляция, и каждый из залов ведет в огромный зеркальный лабиринт. По словам посетителей, в парке можно не только отдохнуть всей семьей, но и узнать множество познавательных и образовательных фактов из физики и других наук.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019800" y="1347257"/>
            <a:ext cx="6096000" cy="535531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353535"/>
                </a:solidFill>
                <a:latin typeface="Roboto"/>
              </a:rPr>
              <a:t>Основной формат посещения парка чудес — экскурсия по залам. В ходе экскурсии гости становятся очевидцами необыкновенных фокусов, участниками различных </a:t>
            </a:r>
            <a:r>
              <a:rPr lang="ru-RU" dirty="0" err="1">
                <a:solidFill>
                  <a:srgbClr val="353535"/>
                </a:solidFill>
                <a:latin typeface="Roboto"/>
              </a:rPr>
              <a:t>перфомансов</a:t>
            </a:r>
            <a:r>
              <a:rPr lang="ru-RU" dirty="0">
                <a:solidFill>
                  <a:srgbClr val="353535"/>
                </a:solidFill>
                <a:latin typeface="Roboto"/>
              </a:rPr>
              <a:t> и посетителями необыкновенных аттракционов. В перечень развлечений, которые предлагает галерея, входят: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12121"/>
                </a:solidFill>
                <a:latin typeface="Roboto"/>
              </a:rPr>
              <a:t>«Необычный кролик»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12121"/>
                </a:solidFill>
                <a:latin typeface="Roboto"/>
              </a:rPr>
              <a:t>«Задумчивое зеркало»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12121"/>
                </a:solidFill>
                <a:latin typeface="Roboto"/>
              </a:rPr>
              <a:t>Комната-перевертыш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12121"/>
                </a:solidFill>
                <a:latin typeface="Roboto"/>
              </a:rPr>
              <a:t>Зеркальный лабиринт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12121"/>
                </a:solidFill>
                <a:latin typeface="Roboto"/>
              </a:rPr>
              <a:t>Интерактивная географическая карта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12121"/>
                </a:solidFill>
                <a:latin typeface="Roboto"/>
              </a:rPr>
              <a:t>Комната страха</a:t>
            </a:r>
          </a:p>
          <a:p>
            <a:r>
              <a:rPr lang="ru-RU" dirty="0">
                <a:solidFill>
                  <a:srgbClr val="353535"/>
                </a:solidFill>
                <a:latin typeface="Roboto"/>
              </a:rPr>
              <a:t>Одним из наиболее популярных аттракционов парка чудес «Галилео» является «</a:t>
            </a:r>
            <a:r>
              <a:rPr lang="ru-RU" dirty="0" err="1">
                <a:solidFill>
                  <a:srgbClr val="353535"/>
                </a:solidFill>
                <a:latin typeface="Roboto"/>
              </a:rPr>
              <a:t>Разномер</a:t>
            </a:r>
            <a:r>
              <a:rPr lang="ru-RU" dirty="0">
                <a:solidFill>
                  <a:srgbClr val="353535"/>
                </a:solidFill>
                <a:latin typeface="Roboto"/>
              </a:rPr>
              <a:t>», оценивающий возможности тела человека. Например, с помощью закона золотого сечения Да Винчи, он может «угадать» рост человека, измерив только руки. Также во время экскурсии по парку можно узнать занимательные факты о создании анимации в мультфильмах.</a:t>
            </a:r>
            <a:endParaRPr lang="ru-RU" b="0" i="0" dirty="0">
              <a:solidFill>
                <a:srgbClr val="353535"/>
              </a:solidFill>
              <a:effectLst/>
              <a:latin typeface="Roboto"/>
            </a:endParaRPr>
          </a:p>
        </p:txBody>
      </p:sp>
      <p:pic>
        <p:nvPicPr>
          <p:cNvPr id="7170" name="Picture 2" descr="Парк чудес «Галилео» в Екатеринбург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479" r="18199"/>
          <a:stretch/>
        </p:blipFill>
        <p:spPr bwMode="auto">
          <a:xfrm>
            <a:off x="623887" y="3600450"/>
            <a:ext cx="4724400" cy="4267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494560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ИРБИТСКИЙ ГОСУДАРСТВЕННЫЙ МУЗЕЙ МОТОЦИКЛОВ</a:t>
            </a:r>
            <a:endParaRPr lang="ru-RU" b="1" dirty="0"/>
          </a:p>
        </p:txBody>
      </p:sp>
      <p:pic>
        <p:nvPicPr>
          <p:cNvPr id="8196" name="Picture 4" descr="https://dynamic-media-cdn.tripadvisor.com/media/photo-o/15/2d/6a/ba/caption.jpg?w=1200&amp;h=-1&amp;s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476" y="2193132"/>
            <a:ext cx="6499224" cy="48744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Grp="1" noChangeArrowheads="1"/>
          </p:cNvSpPr>
          <p:nvPr>
            <p:ph idx="1"/>
          </p:nvPr>
        </p:nvSpPr>
        <p:spPr bwMode="auto">
          <a:xfrm flipH="1">
            <a:off x="484187" y="2632743"/>
            <a:ext cx="5278437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err="1" smtClean="0">
                <a:ln>
                  <a:noFill/>
                </a:ln>
                <a:solidFill>
                  <a:srgbClr val="241F1F"/>
                </a:solidFill>
                <a:effectLst/>
                <a:latin typeface="+mn-lt"/>
                <a:cs typeface="Arial" panose="020B0604020202020204" pitchFamily="34" charset="0"/>
              </a:rPr>
              <a:t>Ирбитский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241F1F"/>
                </a:solidFill>
                <a:effectLst/>
                <a:latin typeface="+mn-lt"/>
                <a:cs typeface="Arial" panose="020B0604020202020204" pitchFamily="34" charset="0"/>
              </a:rPr>
              <a:t> музей мотоциклов официально открылся 25 июня 2004 года. Основой для создания послужила коллекция </a:t>
            </a:r>
            <a:r>
              <a:rPr kumimoji="0" lang="ru-RU" altLang="ru-RU" sz="1600" b="0" i="0" u="none" strike="noStrike" cap="none" normalizeH="0" baseline="0" dirty="0" err="1" smtClean="0">
                <a:ln>
                  <a:noFill/>
                </a:ln>
                <a:solidFill>
                  <a:srgbClr val="241F1F"/>
                </a:solidFill>
                <a:effectLst/>
                <a:latin typeface="+mn-lt"/>
                <a:cs typeface="Arial" panose="020B0604020202020204" pitchFamily="34" charset="0"/>
              </a:rPr>
              <a:t>мототехники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241F1F"/>
                </a:solidFill>
                <a:effectLst/>
                <a:latin typeface="+mn-lt"/>
                <a:cs typeface="Arial" panose="020B0604020202020204" pitchFamily="34" charset="0"/>
              </a:rPr>
              <a:t> </a:t>
            </a:r>
            <a:r>
              <a:rPr kumimoji="0" lang="ru-RU" altLang="ru-RU" sz="1600" b="0" i="0" u="none" strike="noStrike" cap="none" normalizeH="0" baseline="0" dirty="0" err="1" smtClean="0">
                <a:ln>
                  <a:noFill/>
                </a:ln>
                <a:solidFill>
                  <a:srgbClr val="241F1F"/>
                </a:solidFill>
                <a:effectLst/>
                <a:latin typeface="+mn-lt"/>
                <a:cs typeface="Arial" panose="020B0604020202020204" pitchFamily="34" charset="0"/>
              </a:rPr>
              <a:t>Ирбитского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241F1F"/>
                </a:solidFill>
                <a:effectLst/>
                <a:latin typeface="+mn-lt"/>
                <a:cs typeface="Arial" panose="020B0604020202020204" pitchFamily="34" charset="0"/>
              </a:rPr>
              <a:t> мотоциклетного завода, собранная в отделе главного конструктора за 60 лет существования предприятия.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241F1F"/>
                </a:solidFill>
                <a:effectLst/>
                <a:latin typeface="+mn-lt"/>
                <a:cs typeface="Arial" panose="020B0604020202020204" pitchFamily="34" charset="0"/>
              </a:rPr>
              <a:t>     В музейных экспозициях представлена не только отечественная </a:t>
            </a:r>
            <a:r>
              <a:rPr kumimoji="0" lang="ru-RU" altLang="ru-RU" sz="1600" b="0" i="0" u="none" strike="noStrike" cap="none" normalizeH="0" baseline="0" dirty="0" err="1" smtClean="0">
                <a:ln>
                  <a:noFill/>
                </a:ln>
                <a:solidFill>
                  <a:srgbClr val="241F1F"/>
                </a:solidFill>
                <a:effectLst/>
                <a:latin typeface="+mn-lt"/>
                <a:cs typeface="Arial" panose="020B0604020202020204" pitchFamily="34" charset="0"/>
              </a:rPr>
              <a:t>мототехника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241F1F"/>
                </a:solidFill>
                <a:effectLst/>
                <a:latin typeface="+mn-lt"/>
                <a:cs typeface="Arial" panose="020B0604020202020204" pitchFamily="34" charset="0"/>
              </a:rPr>
              <a:t> тяжелого класса начиная с 40-х годов ХХ столетия, но и зарубежные модели ведущих мотоциклетных фирм Англии, Германии, США, Японии 1935-1989 годов выпуска.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241F1F"/>
                </a:solidFill>
                <a:effectLst/>
                <a:latin typeface="+mn-lt"/>
                <a:cs typeface="Arial" panose="020B0604020202020204" pitchFamily="34" charset="0"/>
              </a:rPr>
              <a:t>     </a:t>
            </a:r>
            <a:r>
              <a:rPr kumimoji="0" lang="ru-RU" altLang="ru-RU" sz="1600" b="0" i="0" u="none" strike="noStrike" cap="none" normalizeH="0" baseline="0" dirty="0" err="1" smtClean="0">
                <a:ln>
                  <a:noFill/>
                </a:ln>
                <a:solidFill>
                  <a:srgbClr val="241F1F"/>
                </a:solidFill>
                <a:effectLst/>
                <a:latin typeface="+mn-lt"/>
                <a:cs typeface="Arial" panose="020B0604020202020204" pitchFamily="34" charset="0"/>
              </a:rPr>
              <a:t>Ирбитская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241F1F"/>
                </a:solidFill>
                <a:effectLst/>
                <a:latin typeface="+mn-lt"/>
                <a:cs typeface="Arial" panose="020B0604020202020204" pitchFamily="34" charset="0"/>
              </a:rPr>
              <a:t> коллекция уникальна — она отражает основные тенденции развития отечественного и мирового </a:t>
            </a:r>
            <a:r>
              <a:rPr kumimoji="0" lang="ru-RU" altLang="ru-RU" sz="1600" b="0" i="0" u="none" strike="noStrike" cap="none" normalizeH="0" baseline="0" dirty="0" err="1" smtClean="0">
                <a:ln>
                  <a:noFill/>
                </a:ln>
                <a:solidFill>
                  <a:srgbClr val="241F1F"/>
                </a:solidFill>
                <a:effectLst/>
                <a:latin typeface="+mn-lt"/>
                <a:cs typeface="Arial" panose="020B0604020202020204" pitchFamily="34" charset="0"/>
              </a:rPr>
              <a:t>мотоциклостроения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241F1F"/>
                </a:solidFill>
                <a:effectLst/>
                <a:latin typeface="+mn-lt"/>
                <a:cs typeface="Arial" panose="020B0604020202020204" pitchFamily="34" charset="0"/>
              </a:rPr>
              <a:t>.</a:t>
            </a:r>
            <a:endParaRPr kumimoji="0" lang="ru-RU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5575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 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ИСТОЧНИКИ ИНФОРМАЦИИ:</a:t>
            </a:r>
          </a:p>
          <a:p>
            <a:r>
              <a:rPr lang="en-US" dirty="0">
                <a:hlinkClick r:id="rId2"/>
              </a:rPr>
              <a:t>http://www.gbuksoigmm.ru</a:t>
            </a:r>
            <a:r>
              <a:rPr lang="en-US" dirty="0" smtClean="0">
                <a:hlinkClick r:id="rId2"/>
              </a:rPr>
              <a:t>/</a:t>
            </a:r>
            <a:endParaRPr lang="ru-RU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www.tripadvisor.ru/Attractions-g2323977-Activities-c49-Sverdlovsk_Oblast_Urals_District.html</a:t>
            </a:r>
            <a:endParaRPr lang="ru-RU" dirty="0" smtClean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www.tripadvisor.ru/Attraction_Review-g4227119-d10739406-Reviews-Museum_of_Gold-Beryozovsky_Beryozovsky_Urban_Okrug_Sverdlovsk_Oblast_Urals_Dist.html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2951022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Совет директоров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Совет директоров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вет директоров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182</TotalTime>
  <Words>637</Words>
  <Application>Microsoft Office PowerPoint</Application>
  <PresentationFormat>Произвольный</PresentationFormat>
  <Paragraphs>50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Совет директоров</vt:lpstr>
      <vt:lpstr>Тема: «МУЗЕИ  СВЕРДЛОВСКОЙ ОБЛАСТИ»</vt:lpstr>
      <vt:lpstr>ПРЕЗИДЕНТСКИЙ ЦЕНТР БОРИСА ЕЛЬЦИНА </vt:lpstr>
      <vt:lpstr>ЕКАТЕРИНБУРГСКИЙ МУЗЕЙ В.С. ВЫСОЦКОГО</vt:lpstr>
      <vt:lpstr>Слайд 4</vt:lpstr>
      <vt:lpstr>МУЗЕЙ ИСТОРИИ КАМНЕРЕЗНОГО И ЮВЕЛИРНОГО ИСКУССТВА</vt:lpstr>
      <vt:lpstr>Слайд 6</vt:lpstr>
      <vt:lpstr>ПАРК ЧУДЕС ГАЛИЛЕО</vt:lpstr>
      <vt:lpstr>Слайд 8</vt:lpstr>
      <vt:lpstr>ИРБИТСКИЙ ГОСУДАРСТВЕННЫЙ МУЗЕЙ МОТОЦИКЛОВ</vt:lpstr>
      <vt:lpstr>СПАСИБО ЗА ВНИМАНИЕ 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Shafikova_GA</cp:lastModifiedBy>
  <cp:revision>7</cp:revision>
  <dcterms:created xsi:type="dcterms:W3CDTF">2022-01-11T01:56:40Z</dcterms:created>
  <dcterms:modified xsi:type="dcterms:W3CDTF">2022-01-25T04:13:15Z</dcterms:modified>
</cp:coreProperties>
</file>