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67912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9899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34506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0435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838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02025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6549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18922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59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4465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94231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49148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5983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560753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939648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979612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84360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34E0E17-C1B9-4086-9282-4049E4592714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2C036CA-189A-451A-94D5-0B36DEAC04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4532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nashural.ru/sobytiya/festival-kamensk-uralskij-kolokolnaya-stolitsa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89;&#1086;&#1073;&#1086;&#1088;-&#1089;&#1074;&#1103;&#1090;&#1086;-&#1090;&#1088;&#1086;&#1080;&#1094;&#1082;&#1080;&#1081;.&#1088;&#1092;/" TargetMode="External"/><Relationship Id="rId2" Type="http://schemas.openxmlformats.org/officeDocument/2006/relationships/hyperlink" Target="https://nashural.ru/news/na-yuzhnom-urale-vremenno-zakryta-askynskaya-ledyanaya-peshhera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urizmkamensk.ru/sight/hramy-cerkvi" TargetMode="External"/><Relationship Id="rId2" Type="http://schemas.openxmlformats.org/officeDocument/2006/relationships/hyperlink" Target="https://nashural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94994" y="1157288"/>
            <a:ext cx="7610476" cy="2387600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ГАУ «КЦСОН города Каменска-Уральского»</a:t>
            </a:r>
            <a:b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Церковь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центр духовной жизни</a:t>
            </a:r>
            <a:b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Церкви нашего города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397" y="3544888"/>
            <a:ext cx="6815669" cy="1320802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Специалист по </a:t>
            </a:r>
            <a:r>
              <a:rPr lang="ru-RU" dirty="0" smtClean="0"/>
              <a:t>социальной </a:t>
            </a:r>
            <a:r>
              <a:rPr lang="ru-RU" dirty="0" smtClean="0"/>
              <a:t>работе </a:t>
            </a:r>
          </a:p>
          <a:p>
            <a:pPr algn="r"/>
            <a:r>
              <a:rPr lang="ru-RU" dirty="0" smtClean="0"/>
              <a:t>Халтурина А.В.</a:t>
            </a:r>
          </a:p>
          <a:p>
            <a:pPr algn="r"/>
            <a:r>
              <a:rPr lang="ru-RU" dirty="0" smtClean="0"/>
              <a:t>02.12.2021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589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1253065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dirty="0"/>
              <a:t>Храм во имя святого благоверного великого князя Александра Невского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Маленький</a:t>
            </a:r>
            <a:r>
              <a:rPr lang="ru-RU" dirty="0"/>
              <a:t>, но очень заметный храм на </a:t>
            </a:r>
            <a:r>
              <a:rPr lang="ru-RU" b="1" dirty="0"/>
              <a:t>главной площади Каменска-Уральского </a:t>
            </a:r>
            <a:r>
              <a:rPr lang="ru-RU" dirty="0"/>
              <a:t>стал символом </a:t>
            </a:r>
            <a:r>
              <a:rPr lang="ru-RU" b="1" dirty="0"/>
              <a:t>Каменска</a:t>
            </a:r>
            <a:r>
              <a:rPr lang="ru-RU" dirty="0"/>
              <a:t> и связью города с великим князем </a:t>
            </a:r>
            <a:r>
              <a:rPr lang="ru-RU" b="1" dirty="0"/>
              <a:t>Александром Невским</a:t>
            </a:r>
            <a:r>
              <a:rPr lang="ru-RU" dirty="0"/>
              <a:t> – устроителем всей земли Русской.</a:t>
            </a:r>
            <a:br>
              <a:rPr lang="ru-RU" dirty="0"/>
            </a:br>
            <a:r>
              <a:rPr lang="ru-RU" dirty="0"/>
              <a:t>В 1999 году на </a:t>
            </a:r>
            <a:r>
              <a:rPr lang="ru-RU" b="1" dirty="0"/>
              <a:t>площади Ленинского комсомола</a:t>
            </a:r>
            <a:r>
              <a:rPr lang="ru-RU" dirty="0"/>
              <a:t> было освящено место под строительство часовни и уже в 2001 году, к 300-летию </a:t>
            </a:r>
            <a:r>
              <a:rPr lang="ru-RU" b="1" dirty="0"/>
              <a:t>Каменска</a:t>
            </a:r>
            <a:r>
              <a:rPr lang="ru-RU" dirty="0"/>
              <a:t>, на городской площади была открыта и освещена часовня. На сегодня часовня получила статус храма.</a:t>
            </a:r>
            <a:br>
              <a:rPr lang="ru-RU" dirty="0"/>
            </a:br>
            <a:r>
              <a:rPr lang="ru-RU" dirty="0"/>
              <a:t>Здание поставлено по проекту </a:t>
            </a:r>
            <a:r>
              <a:rPr lang="ru-RU" b="1" dirty="0"/>
              <a:t>Александра Долгова</a:t>
            </a:r>
            <a:r>
              <a:rPr lang="ru-RU" dirty="0"/>
              <a:t> и объединяет в себе черты, как классического храмового сооружения, так и современного архитектурного стиля. Ежегодно в июле храм становится главной площадкой для проведения всероссийского фестиваля колокольного звона «</a:t>
            </a:r>
            <a:r>
              <a:rPr lang="ru-RU" b="1" dirty="0">
                <a:hlinkClick r:id="rId2"/>
              </a:rPr>
              <a:t>Каменск-Уральский — колокольная столица</a:t>
            </a:r>
            <a:r>
              <a:rPr lang="ru-RU" dirty="0"/>
              <a:t>».</a:t>
            </a:r>
          </a:p>
          <a:p>
            <a:r>
              <a:rPr lang="ru-RU" b="1" dirty="0"/>
              <a:t>Контактная информация: проспект Победы, 1б.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4540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nashural.ru/assets/uploads/hram-nevskogo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950" y="457200"/>
            <a:ext cx="11245850" cy="592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8462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Спасо</a:t>
            </a:r>
            <a:r>
              <a:rPr lang="ru-RU" dirty="0"/>
              <a:t>-Преображенский монастырь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300" y="1828800"/>
            <a:ext cx="11201400" cy="45339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900" b="1" dirty="0" err="1" smtClean="0"/>
              <a:t>Спасо</a:t>
            </a:r>
            <a:r>
              <a:rPr lang="ru-RU" sz="2900" b="1" dirty="0" smtClean="0"/>
              <a:t>-Преображенский </a:t>
            </a:r>
            <a:r>
              <a:rPr lang="ru-RU" sz="2900" b="1" dirty="0"/>
              <a:t>монастырь</a:t>
            </a:r>
            <a:r>
              <a:rPr lang="ru-RU" sz="2900" dirty="0"/>
              <a:t> — архитектурный памятник регионального значения. Он расположен на высоком левом берегу </a:t>
            </a:r>
            <a:r>
              <a:rPr lang="ru-RU" sz="2900" b="1" dirty="0"/>
              <a:t>реки Каменка</a:t>
            </a:r>
            <a:r>
              <a:rPr lang="ru-RU" sz="2900" dirty="0"/>
              <a:t>.</a:t>
            </a:r>
          </a:p>
          <a:p>
            <a:pPr marL="0" indent="0">
              <a:buNone/>
            </a:pPr>
            <a:r>
              <a:rPr lang="ru-RU" sz="2900" dirty="0"/>
              <a:t>Изначально монастырь был женским. На его территории стояли два культовых здания: небольшая часовня и домовая </a:t>
            </a:r>
            <a:r>
              <a:rPr lang="ru-RU" sz="2900" b="1" dirty="0"/>
              <a:t>церковь во имя Казанской иконы Божией Матери</a:t>
            </a:r>
            <a:r>
              <a:rPr lang="ru-RU" sz="2900" dirty="0"/>
              <a:t>. Строительство ныне стоящего </a:t>
            </a:r>
            <a:r>
              <a:rPr lang="ru-RU" sz="2900" b="1" dirty="0"/>
              <a:t>Преображенского храма</a:t>
            </a:r>
            <a:r>
              <a:rPr lang="ru-RU" sz="2900" dirty="0"/>
              <a:t> началось в 1872 году. Освятили его в 1878 году.</a:t>
            </a:r>
          </a:p>
          <a:p>
            <a:pPr marL="0" indent="0">
              <a:buNone/>
            </a:pPr>
            <a:r>
              <a:rPr lang="ru-RU" sz="2900" b="1" dirty="0"/>
              <a:t>Преображенский монастырь</a:t>
            </a:r>
            <a:r>
              <a:rPr lang="ru-RU" sz="2900" dirty="0"/>
              <a:t> стал первым культовым учреждением </a:t>
            </a:r>
            <a:r>
              <a:rPr lang="ru-RU" sz="2900" b="1" dirty="0"/>
              <a:t>Каменска</a:t>
            </a:r>
            <a:r>
              <a:rPr lang="ru-RU" sz="2900" dirty="0"/>
              <a:t>, которое закрыла советская власть. В кельях монастыря расположился уездный военкомат и уездное земельное управление. По соседству был расквартирован гарнизон солдат. В здании храма проходили сельскохозяйственные курсы и… богослужения. Службы прекратили из-за доноса, будто монахини разлагающе действовали на красноармейцев, работников военкомата и курсантов.</a:t>
            </a:r>
          </a:p>
          <a:p>
            <a:pPr marL="0" indent="0">
              <a:buNone/>
            </a:pPr>
            <a:r>
              <a:rPr lang="ru-RU" sz="2900" dirty="0"/>
              <a:t>В 1998 году </a:t>
            </a:r>
            <a:r>
              <a:rPr lang="ru-RU" sz="2900" b="1" dirty="0"/>
              <a:t>патриарх Алексий II</a:t>
            </a:r>
            <a:r>
              <a:rPr lang="ru-RU" sz="2900" dirty="0"/>
              <a:t> принял решение основать в </a:t>
            </a:r>
            <a:r>
              <a:rPr lang="ru-RU" sz="2900" b="1" dirty="0"/>
              <a:t>Каменске</a:t>
            </a:r>
            <a:r>
              <a:rPr lang="ru-RU" sz="2900" dirty="0"/>
              <a:t> мужской монастырь . Весной 2001 года в город на постоянное место послушания прибыли монахи.</a:t>
            </a:r>
            <a:br>
              <a:rPr lang="ru-RU" sz="2900" dirty="0"/>
            </a:br>
            <a:r>
              <a:rPr lang="ru-RU" sz="2900" dirty="0"/>
              <a:t>На данный момент в монастыре хранится пять святынь: частицы мощей </a:t>
            </a:r>
            <a:r>
              <a:rPr lang="ru-RU" sz="2900" b="1" dirty="0"/>
              <a:t>Николая Чудотворца</a:t>
            </a:r>
            <a:r>
              <a:rPr lang="ru-RU" sz="2900" dirty="0"/>
              <a:t>, </a:t>
            </a:r>
            <a:r>
              <a:rPr lang="ru-RU" sz="2900" b="1" dirty="0" err="1"/>
              <a:t>Симеона</a:t>
            </a:r>
            <a:r>
              <a:rPr lang="ru-RU" sz="2900" b="1" dirty="0"/>
              <a:t> Верхотурского</a:t>
            </a:r>
            <a:r>
              <a:rPr lang="ru-RU" sz="2900" dirty="0"/>
              <a:t>, </a:t>
            </a:r>
            <a:r>
              <a:rPr lang="ru-RU" sz="2900" b="1" dirty="0"/>
              <a:t>Димитрия и Исаии Ростовских</a:t>
            </a:r>
            <a:r>
              <a:rPr lang="ru-RU" sz="2900" dirty="0"/>
              <a:t> и патриарха </a:t>
            </a:r>
            <a:r>
              <a:rPr lang="ru-RU" sz="2900" b="1" dirty="0"/>
              <a:t>Московского Тихона</a:t>
            </a:r>
            <a:r>
              <a:rPr lang="ru-RU" sz="2900" dirty="0"/>
              <a:t>.</a:t>
            </a:r>
          </a:p>
          <a:p>
            <a:pPr marL="0" indent="0">
              <a:buNone/>
            </a:pPr>
            <a:r>
              <a:rPr lang="ru-RU" sz="2900" dirty="0"/>
              <a:t>Храм и келейное здание связывает подземный ход. Есть легенда, что другой ход шел на территорию чугунолитейного завода и в сторону </a:t>
            </a:r>
            <a:r>
              <a:rPr lang="ru-RU" sz="2900" b="1" dirty="0"/>
              <a:t>Покровской</a:t>
            </a:r>
            <a:r>
              <a:rPr lang="ru-RU" sz="2900" dirty="0"/>
              <a:t> (верхней) церкви.</a:t>
            </a:r>
          </a:p>
          <a:p>
            <a:r>
              <a:rPr lang="ru-RU" sz="2600" b="1" dirty="0"/>
              <a:t>Контактная информация: улица Кирова 14-16.</a:t>
            </a:r>
            <a:endParaRPr lang="ru-RU" sz="2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0217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nashural.ru/assets/uploads/preobrazhenskij-monasty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899" y="463550"/>
            <a:ext cx="11255375" cy="590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7603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Церковь Покрова Божией </a:t>
            </a:r>
            <a:r>
              <a:rPr lang="ru-RU" dirty="0" smtClean="0"/>
              <a:t>Матери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Церковь </a:t>
            </a:r>
            <a:r>
              <a:rPr lang="ru-RU" b="1" dirty="0"/>
              <a:t>Покрова Божией Матери</a:t>
            </a:r>
            <a:r>
              <a:rPr lang="ru-RU" dirty="0"/>
              <a:t> является архитектурным памятником регионального значения. Она была возведена в 1883 году. Колокольня построена в 1905 году. В 1930-е годы храм был закрыт для богослужений, а в годы войны здание использовалось для содержания заключенных, затем как складское помещение.</a:t>
            </a:r>
          </a:p>
          <a:p>
            <a:pPr marL="0" indent="0">
              <a:buNone/>
            </a:pPr>
            <a:r>
              <a:rPr lang="ru-RU" dirty="0"/>
              <a:t>В 1991 году церковь была возвращена прихожанам. В 2012 году на территории храма открыли памятник в честь победы русского народа в </a:t>
            </a:r>
            <a:r>
              <a:rPr lang="ru-RU" b="1" dirty="0"/>
              <a:t>Отечественной войне</a:t>
            </a:r>
            <a:r>
              <a:rPr lang="ru-RU" dirty="0"/>
              <a:t> 1812 года. По соседству с храмом находится колокольный завод «</a:t>
            </a:r>
            <a:r>
              <a:rPr lang="ru-RU" b="1" dirty="0"/>
              <a:t>Пятков и К</a:t>
            </a:r>
            <a:r>
              <a:rPr lang="ru-RU" dirty="0"/>
              <a:t>».</a:t>
            </a:r>
          </a:p>
          <a:p>
            <a:r>
              <a:rPr lang="ru-RU" b="1" dirty="0"/>
              <a:t>Контактная информация: улица Революционная, 45.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61854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nashural.ru/assets/uploads/tserkov-pokro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899" y="471488"/>
            <a:ext cx="11236325" cy="590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76959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Свято-Троицкий кафедральный </a:t>
            </a:r>
            <a:r>
              <a:rPr lang="ru-RU" dirty="0" smtClean="0"/>
              <a:t>собор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774" y="2114551"/>
            <a:ext cx="11210925" cy="425767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Свято-Троицкий </a:t>
            </a:r>
            <a:r>
              <a:rPr lang="ru-RU" b="1" dirty="0"/>
              <a:t>кафедральный собор</a:t>
            </a:r>
            <a:r>
              <a:rPr lang="ru-RU" dirty="0"/>
              <a:t> — это главный храм </a:t>
            </a:r>
            <a:r>
              <a:rPr lang="ru-RU" b="1" dirty="0"/>
              <a:t>Каменской</a:t>
            </a:r>
            <a:r>
              <a:rPr lang="ru-RU" dirty="0"/>
              <a:t> и </a:t>
            </a:r>
            <a:r>
              <a:rPr lang="ru-RU" b="1" dirty="0" err="1"/>
              <a:t>Алапаевской</a:t>
            </a:r>
            <a:r>
              <a:rPr lang="ru-RU" b="1" dirty="0"/>
              <a:t> епархии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Собор является памятником архитектуры регионального значения. Изначально на его месте стоял деревянный храм, который несколько раз горел. Каменный был построен спустя 112 лет, в 1813 году. Через несколько лет храм пришлось реконструировать, потому что появилась угроза обрушения новой колокольни. За проект взялся известный уральский архитектор </a:t>
            </a:r>
            <a:r>
              <a:rPr lang="ru-RU" b="1" dirty="0"/>
              <a:t>Михаил Павлович Малахов</a:t>
            </a:r>
            <a:r>
              <a:rPr lang="ru-RU" dirty="0"/>
              <a:t> и церковь перестроили. Архитектор обогатил пластику церкви двумя приделами с юга и с севера, надстроил трапезную вторым этажом, заменил старую колокольню новой. Колокольня стала более величественной, её завершал выразительный четырехгранный обелиск. Общая тональность всего сооружения поставила </a:t>
            </a:r>
            <a:r>
              <a:rPr lang="ru-RU" b="1" dirty="0"/>
              <a:t>Свято-Троицкую церковь</a:t>
            </a:r>
            <a:r>
              <a:rPr lang="ru-RU" dirty="0"/>
              <a:t> в </a:t>
            </a:r>
            <a:r>
              <a:rPr lang="ru-RU" b="1" dirty="0"/>
              <a:t>Каменске</a:t>
            </a:r>
            <a:r>
              <a:rPr lang="ru-RU" dirty="0"/>
              <a:t> в один ряд с лучшими произведениями культового зодчества первой половины XIX века не только на </a:t>
            </a:r>
            <a:r>
              <a:rPr lang="ru-RU" b="1" dirty="0">
                <a:hlinkClick r:id="rId2"/>
              </a:rPr>
              <a:t>Урале</a:t>
            </a:r>
            <a:r>
              <a:rPr lang="ru-RU" dirty="0"/>
              <a:t>, но и во всей </a:t>
            </a:r>
            <a:r>
              <a:rPr lang="ru-RU" b="1" dirty="0"/>
              <a:t>России</a:t>
            </a:r>
            <a:r>
              <a:rPr lang="ru-RU" dirty="0"/>
              <a:t>. В 1912 году </a:t>
            </a:r>
            <a:r>
              <a:rPr lang="ru-RU" b="1" dirty="0"/>
              <a:t>Свято-Троицкий храм Каменского завода,</a:t>
            </a:r>
            <a:r>
              <a:rPr lang="ru-RU" dirty="0"/>
              <a:t> наряду еще с пятью приходскими храмами </a:t>
            </a:r>
            <a:r>
              <a:rPr lang="ru-RU" b="1" dirty="0"/>
              <a:t>Екатеринбургской епархии</a:t>
            </a:r>
            <a:r>
              <a:rPr lang="ru-RU" dirty="0"/>
              <a:t>, получил статус собора.</a:t>
            </a:r>
          </a:p>
          <a:p>
            <a:r>
              <a:rPr lang="ru-RU" b="1" dirty="0"/>
              <a:t>Контактная информация: улица Ленина, 126.</a:t>
            </a:r>
            <a:endParaRPr lang="ru-RU" dirty="0"/>
          </a:p>
          <a:p>
            <a:r>
              <a:rPr lang="ru-RU" b="1" dirty="0"/>
              <a:t>Сайт: </a:t>
            </a:r>
            <a:r>
              <a:rPr lang="ru-RU" b="1" dirty="0">
                <a:hlinkClick r:id="rId3"/>
              </a:rPr>
              <a:t>https://собор-свято-троицкий.рф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00957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nashural.ru/wp-content/cache/image/1024x768--center-bd0cedb64ee3bdc5dcc1f232050879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425" y="467782"/>
            <a:ext cx="11226800" cy="595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3482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Церковь Михаила Архангела в Южном </a:t>
            </a:r>
            <a:r>
              <a:rPr lang="ru-RU" dirty="0" smtClean="0"/>
              <a:t>микрорайоне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84088162"/>
              </p:ext>
            </p:extLst>
          </p:nvPr>
        </p:nvGraphicFramePr>
        <p:xfrm>
          <a:off x="981076" y="2619374"/>
          <a:ext cx="10391773" cy="2543714"/>
        </p:xfrm>
        <a:graphic>
          <a:graphicData uri="http://schemas.openxmlformats.org/drawingml/2006/table">
            <a:tbl>
              <a:tblPr/>
              <a:tblGrid>
                <a:gridCol w="2718309">
                  <a:extLst>
                    <a:ext uri="{9D8B030D-6E8A-4147-A177-3AD203B41FA5}">
                      <a16:colId xmlns="" xmlns:a16="http://schemas.microsoft.com/office/drawing/2014/main" val="341908648"/>
                    </a:ext>
                  </a:extLst>
                </a:gridCol>
                <a:gridCol w="7673464">
                  <a:extLst>
                    <a:ext uri="{9D8B030D-6E8A-4147-A177-3AD203B41FA5}">
                      <a16:colId xmlns="" xmlns:a16="http://schemas.microsoft.com/office/drawing/2014/main" val="4162024059"/>
                    </a:ext>
                  </a:extLst>
                </a:gridCol>
              </a:tblGrid>
              <a:tr h="298304">
                <a:tc>
                  <a:txBody>
                    <a:bodyPr/>
                    <a:lstStyle/>
                    <a:p>
                      <a:r>
                        <a:rPr lang="ru-RU" sz="1800" b="1" dirty="0">
                          <a:effectLst/>
                          <a:latin typeface="+mn-lt"/>
                        </a:rPr>
                        <a:t>Статус</a:t>
                      </a:r>
                    </a:p>
                  </a:txBody>
                  <a:tcPr marL="16264" marR="16264" marT="16264" marB="1626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</a:rPr>
                        <a:t>действ.</a:t>
                      </a:r>
                    </a:p>
                  </a:txBody>
                  <a:tcPr marL="16264" marR="16264" marT="16264" marB="1626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5420434"/>
                  </a:ext>
                </a:extLst>
              </a:tr>
              <a:tr h="564986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Современный адрес</a:t>
                      </a:r>
                    </a:p>
                  </a:txBody>
                  <a:tcPr marL="16264" marR="16264" marT="16264" marB="1626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</a:rPr>
                        <a:t>Свердловская обл., г. Каменск-Уральский, </a:t>
                      </a:r>
                      <a:r>
                        <a:rPr lang="ru-RU" sz="1800" dirty="0" err="1">
                          <a:effectLst/>
                          <a:latin typeface="+mn-lt"/>
                        </a:rPr>
                        <a:t>мкрн</a:t>
                      </a:r>
                      <a:r>
                        <a:rPr lang="ru-RU" sz="1800" dirty="0">
                          <a:effectLst/>
                          <a:latin typeface="+mn-lt"/>
                        </a:rPr>
                        <a:t>. Южный, ул. Каменская</a:t>
                      </a:r>
                    </a:p>
                  </a:txBody>
                  <a:tcPr marL="16264" marR="16264" marT="16264" marB="1626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18122171"/>
                  </a:ext>
                </a:extLst>
              </a:tr>
              <a:tr h="1365032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Краткое описание</a:t>
                      </a:r>
                    </a:p>
                  </a:txBody>
                  <a:tcPr marL="16264" marR="16264" marT="16264" marB="1626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</a:rPr>
                        <a:t>Деревянная церковь, заложенная в 2010 и освященная 21.11.2012. Построена как первая церковь комплекса духовно-просветительского центра Каменской епархии с каменным храмом Иоанна Богослова. </a:t>
                      </a:r>
                      <a:r>
                        <a:rPr lang="ru-RU" sz="1800" dirty="0" err="1">
                          <a:effectLst/>
                          <a:latin typeface="+mn-lt"/>
                        </a:rPr>
                        <a:t>Клетская</a:t>
                      </a:r>
                      <a:r>
                        <a:rPr lang="ru-RU" sz="1800" dirty="0">
                          <a:effectLst/>
                          <a:latin typeface="+mn-lt"/>
                        </a:rPr>
                        <a:t> одноглавая постройка с шатровой звонницей.</a:t>
                      </a:r>
                    </a:p>
                  </a:txBody>
                  <a:tcPr marL="16264" marR="16264" marT="16264" marB="1626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05695733"/>
                  </a:ext>
                </a:extLst>
              </a:tr>
              <a:tr h="298304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Престол</a:t>
                      </a:r>
                    </a:p>
                  </a:txBody>
                  <a:tcPr marL="16264" marR="16264" marT="16264" marB="1626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u="none" strike="noStrike" dirty="0" smtClean="0">
                          <a:solidFill>
                            <a:srgbClr val="778899"/>
                          </a:solidFill>
                          <a:effectLst/>
                          <a:latin typeface="+mn-lt"/>
                        </a:rPr>
                        <a:t>Михаил </a:t>
                      </a:r>
                      <a:r>
                        <a:rPr lang="ru-RU" sz="1800" u="none" strike="noStrike" dirty="0">
                          <a:solidFill>
                            <a:srgbClr val="778899"/>
                          </a:solidFill>
                          <a:effectLst/>
                          <a:latin typeface="+mn-lt"/>
                        </a:rPr>
                        <a:t>Архангела</a:t>
                      </a:r>
                      <a:endParaRPr lang="ru-RU" sz="1800" dirty="0">
                        <a:solidFill>
                          <a:srgbClr val="999999"/>
                        </a:solidFill>
                        <a:effectLst/>
                        <a:latin typeface="+mn-lt"/>
                      </a:endParaRPr>
                    </a:p>
                  </a:txBody>
                  <a:tcPr marL="16264" marR="16264" marT="16264" marB="1626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480884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88418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Храм Архистратига Михаила в новом жилом микрорайоне Южный Каменска-Уральского. Фотография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425" y="457200"/>
            <a:ext cx="11226800" cy="593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2776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Преображенский Каменский </a:t>
            </a:r>
            <a:r>
              <a:rPr lang="ru-RU" dirty="0" smtClean="0"/>
              <a:t>             женский монастырь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13224093"/>
              </p:ext>
            </p:extLst>
          </p:nvPr>
        </p:nvGraphicFramePr>
        <p:xfrm>
          <a:off x="695325" y="2419350"/>
          <a:ext cx="10801350" cy="3647380"/>
        </p:xfrm>
        <a:graphic>
          <a:graphicData uri="http://schemas.openxmlformats.org/drawingml/2006/table">
            <a:tbl>
              <a:tblPr/>
              <a:tblGrid>
                <a:gridCol w="2499828">
                  <a:extLst>
                    <a:ext uri="{9D8B030D-6E8A-4147-A177-3AD203B41FA5}">
                      <a16:colId xmlns="" xmlns:a16="http://schemas.microsoft.com/office/drawing/2014/main" val="39643100"/>
                    </a:ext>
                  </a:extLst>
                </a:gridCol>
                <a:gridCol w="8301522">
                  <a:extLst>
                    <a:ext uri="{9D8B030D-6E8A-4147-A177-3AD203B41FA5}">
                      <a16:colId xmlns="" xmlns:a16="http://schemas.microsoft.com/office/drawing/2014/main" val="2427261706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r>
                        <a:rPr lang="ru-RU" sz="1800" b="1" dirty="0">
                          <a:effectLst/>
                          <a:latin typeface="+mn-lt"/>
                        </a:rPr>
                        <a:t>Дата основания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1892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23089133"/>
                  </a:ext>
                </a:extLst>
              </a:tr>
              <a:tr h="363724">
                <a:tc>
                  <a:txBody>
                    <a:bodyPr/>
                    <a:lstStyle/>
                    <a:p>
                      <a:r>
                        <a:rPr lang="ru-RU" sz="1800" b="1" dirty="0">
                          <a:effectLst/>
                          <a:latin typeface="+mn-lt"/>
                        </a:rPr>
                        <a:t>Историческое исповедание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Православный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93691878"/>
                  </a:ext>
                </a:extLst>
              </a:tr>
              <a:tr h="363724">
                <a:tc>
                  <a:txBody>
                    <a:bodyPr/>
                    <a:lstStyle/>
                    <a:p>
                      <a:r>
                        <a:rPr lang="ru-RU" sz="1800" b="1" dirty="0">
                          <a:effectLst/>
                          <a:latin typeface="+mn-lt"/>
                        </a:rPr>
                        <a:t>Современная принадлежность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РПЦ МП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7306574"/>
                  </a:ext>
                </a:extLst>
              </a:tr>
              <a:tr h="204040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Статус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действ.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61546673"/>
                  </a:ext>
                </a:extLst>
              </a:tr>
              <a:tr h="240087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Адрес на 1917 г.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Пермская губ., Камышловский у., Каменский Завод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8537767"/>
                  </a:ext>
                </a:extLst>
              </a:tr>
              <a:tr h="363724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Современный адрес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Свердловская обл., г. Каменск-Уральский, ул. Кирова, 18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65395645"/>
                  </a:ext>
                </a:extLst>
              </a:tr>
              <a:tr h="1002459">
                <a:tc>
                  <a:txBody>
                    <a:bodyPr/>
                    <a:lstStyle/>
                    <a:p>
                      <a:r>
                        <a:rPr lang="ru-RU" sz="1800" b="1">
                          <a:effectLst/>
                          <a:latin typeface="+mn-lt"/>
                        </a:rPr>
                        <a:t>Краткое описание</a:t>
                      </a:r>
                    </a:p>
                  </a:txBody>
                  <a:tcPr marL="22178" marR="22178" marT="22178" marB="221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</a:rPr>
                        <a:t>Женская богадельня на окраине завода создана в 1850 крестьянкой А. Ивановой. В 1860 преобразована в общину, в 1892 в монастырь, к нач. ХХ в. достаточно многолюдный, с множеством построек. Монастырь закрыт в 1921. Восстановлен на части старой территории в 1998 как мужской, немноголюден.</a:t>
                      </a:r>
                    </a:p>
                  </a:txBody>
                  <a:tcPr marL="22178" marR="22178" marT="22178" marB="2217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2437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52652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Интернет ресурс: </a:t>
            </a:r>
            <a:r>
              <a:rPr lang="en-US" dirty="0" smtClean="0">
                <a:hlinkClick r:id="rId2"/>
              </a:rPr>
              <a:t>https</a:t>
            </a:r>
            <a:r>
              <a:rPr lang="ru-RU" dirty="0" smtClean="0">
                <a:hlinkClick r:id="rId2"/>
              </a:rPr>
              <a:t>:</a:t>
            </a:r>
            <a:r>
              <a:rPr lang="en-US" dirty="0" smtClean="0">
                <a:hlinkClick r:id="rId2"/>
              </a:rPr>
              <a:t>//nashural.ru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ru-RU" dirty="0" smtClean="0"/>
              <a:t>Интернет ресурс: </a:t>
            </a:r>
            <a:r>
              <a:rPr lang="en-US" dirty="0" smtClean="0">
                <a:hlinkClick r:id="rId3"/>
              </a:rPr>
              <a:t>https</a:t>
            </a:r>
            <a:r>
              <a:rPr lang="ru-RU" dirty="0" smtClean="0">
                <a:hlinkClick r:id="rId3"/>
              </a:rPr>
              <a:t>:</a:t>
            </a:r>
            <a:r>
              <a:rPr lang="en-US" dirty="0" smtClean="0">
                <a:hlinkClick r:id="rId3"/>
              </a:rPr>
              <a:t>//turizmkamensk.ru/sight/</a:t>
            </a:r>
            <a:r>
              <a:rPr lang="en-US" dirty="0" err="1" smtClean="0">
                <a:hlinkClick r:id="rId3"/>
              </a:rPr>
              <a:t>hramy-cerkvi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</a:t>
            </a:r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</a:t>
            </a:r>
            <a:endParaRPr lang="en-US" sz="4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84608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</TotalTime>
  <Words>233</Words>
  <Application>Microsoft Office PowerPoint</Application>
  <PresentationFormat>Произвольный</PresentationFormat>
  <Paragraphs>54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Натуральные материалы</vt:lpstr>
      <vt:lpstr>ГАУ «КЦСОН города Каменска-Уральского»  тема: Церковь – центр духовной жизни Церкви нашего города</vt:lpstr>
      <vt:lpstr>Храм во имя святого благоверного великого князя Александра Невского </vt:lpstr>
      <vt:lpstr>Слайд 3</vt:lpstr>
      <vt:lpstr>Спасо-Преображенский монастырь </vt:lpstr>
      <vt:lpstr>Слайд 5</vt:lpstr>
      <vt:lpstr>Церковь Покрова Божией Матери</vt:lpstr>
      <vt:lpstr>Слайд 7</vt:lpstr>
      <vt:lpstr>Свято-Троицкий кафедральный собор</vt:lpstr>
      <vt:lpstr>Слайд 9</vt:lpstr>
      <vt:lpstr>Церковь Михаила Архангела в Южном микрорайоне</vt:lpstr>
      <vt:lpstr>Слайд 11</vt:lpstr>
      <vt:lpstr>Преображенский Каменский              женский монастырь</vt:lpstr>
      <vt:lpstr>Источники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Церковь – центр духовной жизни Церкви нашего города</dc:title>
  <dc:creator>Пользователь Windows</dc:creator>
  <cp:lastModifiedBy>Shafikova_GA</cp:lastModifiedBy>
  <cp:revision>5</cp:revision>
  <dcterms:created xsi:type="dcterms:W3CDTF">2021-12-03T02:02:27Z</dcterms:created>
  <dcterms:modified xsi:type="dcterms:W3CDTF">2021-12-23T04:47:02Z</dcterms:modified>
</cp:coreProperties>
</file>