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64" r:id="rId2"/>
    <p:sldId id="256" r:id="rId3"/>
    <p:sldId id="257"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14" autoAdjust="0"/>
    <p:restoredTop sz="98696" autoAdjust="0"/>
  </p:normalViewPr>
  <p:slideViewPr>
    <p:cSldViewPr snapToGrid="0">
      <p:cViewPr varScale="1">
        <p:scale>
          <a:sx n="90" d="100"/>
          <a:sy n="90" d="100"/>
        </p:scale>
        <p:origin x="-564"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E9D20F1-9DA4-40BC-A42C-A5B7AE455A02}" type="datetimeFigureOut">
              <a:rPr lang="ru-RU" smtClean="0"/>
              <a:pPr/>
              <a:t>20.12.2021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8F1CAD-5B63-453D-8B56-6F2A8733EFD8}"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19D234C-8238-456D-BC85-DF80B2BB9DC3}" type="slidenum">
              <a:rPr lang="ru-RU" smtClean="0"/>
              <a:pPr/>
              <a:t>32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D80B1CD-1123-4FC2-84BE-6A893707CEC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80B1CD-1123-4FC2-84BE-6A893707CEC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10769600" y="6356351"/>
            <a:ext cx="812800" cy="365125"/>
          </a:xfrm>
        </p:spPr>
        <p:txBody>
          <a:bodyPr/>
          <a:lstStyle/>
          <a:p>
            <a:fld id="{BD80B1CD-1123-4FC2-84BE-6A893707CECB}" type="slidenum">
              <a:rPr lang="ru-RU" smtClean="0"/>
              <a:pPr/>
              <a:t>‹#›</a:t>
            </a:fld>
            <a:endParaRPr lang="ru-RU"/>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DFAEFB3-DCDD-42C5-B7E0-A7765D46C9DE}" type="datetimeFigureOut">
              <a:rPr lang="ru-RU" smtClean="0"/>
              <a:pPr/>
              <a:t>20.12.2021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80B1CD-1123-4FC2-84BE-6A893707CEC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DFAEFB3-DCDD-42C5-B7E0-A7765D46C9DE}" type="datetimeFigureOut">
              <a:rPr lang="ru-RU" smtClean="0"/>
              <a:pPr/>
              <a:t>20.12.2021</a:t>
            </a:fld>
            <a:endParaRPr lang="ru-RU"/>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D80B1CD-1123-4FC2-84BE-6A893707CECB}" type="slidenum">
              <a:rPr lang="ru-RU" smtClean="0"/>
              <a:pPr/>
              <a:t>‹#›</a:t>
            </a:fld>
            <a:endParaRPr lang="ru-RU"/>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uraloved.ru/ludi-urala/ermak-timofeevich"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uraloved.ru/goroda-i-sela/sverdlovskaya-obl/verhotury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uraloved.ru/goroda-i-sela/permskiy-krai/solikamsk-i-ego-dostoprimechatelnosti" TargetMode="External"/><Relationship Id="rId2" Type="http://schemas.openxmlformats.org/officeDocument/2006/relationships/hyperlink" Target="https://uraloved.ru/goroda-i-sela/permskiy-krai/cherdy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uraloved.ru/goroda-i-sela/sverdlovskaya-obl/kamensk-uralskiy" TargetMode="External"/><Relationship Id="rId2" Type="http://schemas.openxmlformats.org/officeDocument/2006/relationships/hyperlink" Target="https://uraloved.ru/goroda-i-sela/sverdlovskaya-obl/nevyansk" TargetMode="External"/><Relationship Id="rId1" Type="http://schemas.openxmlformats.org/officeDocument/2006/relationships/slideLayout" Target="../slideLayouts/slideLayout2.xml"/><Relationship Id="rId4" Type="http://schemas.openxmlformats.org/officeDocument/2006/relationships/hyperlink" Target="https://uraloved.ru/goroda-i-sela/sverdlovskaya-obl/alapaevs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uraloved.ru/novosti/irbitskaya-yarmarka-iz-proshlogo-v-budushe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uraloved.ru/naturalist/interesno-obo-vsem/priroda-urala"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mygeos.com/2011/08/15/kapova-peshhera-shulgan-tash/kapova-peshhera-shulgan-tash3"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76614"/>
            <a:ext cx="10515600" cy="5400349"/>
          </a:xfrm>
        </p:spPr>
        <p:txBody>
          <a:bodyPr>
            <a:normAutofit fontScale="92500" lnSpcReduction="20000"/>
          </a:bodyPr>
          <a:lstStyle/>
          <a:p>
            <a:pPr algn="ctr"/>
            <a:r>
              <a:rPr lang="ru-RU" sz="2000" dirty="0" smtClean="0"/>
              <a:t>ГАУ «КЦСОН города Каменска-Уральского».</a:t>
            </a:r>
            <a:endParaRPr lang="ru-RU" sz="2200" dirty="0" smtClean="0"/>
          </a:p>
          <a:p>
            <a:pPr algn="ctr"/>
            <a:r>
              <a:rPr lang="ru-RU" sz="6000" dirty="0" err="1" smtClean="0"/>
              <a:t>Ш</a:t>
            </a:r>
            <a:r>
              <a:rPr lang="ru-RU" sz="4800" dirty="0" err="1" smtClean="0"/>
              <a:t>К</a:t>
            </a:r>
            <a:r>
              <a:rPr lang="ru-RU" sz="6600" dirty="0" err="1" smtClean="0"/>
              <a:t>о</a:t>
            </a:r>
            <a:r>
              <a:rPr lang="ru-RU" sz="4800" dirty="0" err="1" smtClean="0"/>
              <a:t>ЛА</a:t>
            </a:r>
            <a:r>
              <a:rPr lang="ru-RU" sz="4800" dirty="0" smtClean="0"/>
              <a:t> </a:t>
            </a:r>
            <a:r>
              <a:rPr lang="ru-RU" sz="6000" dirty="0" smtClean="0"/>
              <a:t> пожилого возраста        </a:t>
            </a:r>
            <a:r>
              <a:rPr lang="ru-RU" sz="1900" dirty="0" smtClean="0"/>
              <a:t>по направлению</a:t>
            </a:r>
          </a:p>
          <a:p>
            <a:pPr algn="ctr"/>
            <a:r>
              <a:rPr lang="ru-RU" sz="6000" dirty="0" smtClean="0"/>
              <a:t>«Краеведение»</a:t>
            </a:r>
          </a:p>
          <a:p>
            <a:pPr marL="0" indent="0" algn="ctr">
              <a:buNone/>
            </a:pPr>
            <a:r>
              <a:rPr lang="ru-RU" sz="2200" dirty="0" smtClean="0"/>
              <a:t>Тема занятия</a:t>
            </a:r>
          </a:p>
          <a:p>
            <a:pPr algn="ctr"/>
            <a:r>
              <a:rPr lang="ru-RU" sz="6000" dirty="0" smtClean="0"/>
              <a:t>«От древнего Урала до советского периода»</a:t>
            </a:r>
          </a:p>
          <a:p>
            <a:r>
              <a:rPr lang="ru-RU" sz="6000" dirty="0"/>
              <a:t> </a:t>
            </a:r>
            <a:r>
              <a:rPr lang="ru-RU" sz="6000" dirty="0" smtClean="0"/>
              <a:t>         </a:t>
            </a:r>
            <a:r>
              <a:rPr lang="ru-RU" sz="1900" dirty="0" smtClean="0"/>
              <a:t>Руководитель </a:t>
            </a:r>
            <a:r>
              <a:rPr lang="ru-RU" sz="1900" dirty="0" err="1" smtClean="0"/>
              <a:t>Паначева</a:t>
            </a:r>
            <a:r>
              <a:rPr lang="ru-RU" sz="1900" dirty="0" smtClean="0"/>
              <a:t>  </a:t>
            </a:r>
            <a:r>
              <a:rPr lang="ru-RU" sz="1900" dirty="0" smtClean="0"/>
              <a:t>Г.А.</a:t>
            </a:r>
            <a:endParaRPr lang="ru-RU" sz="1900" dirty="0"/>
          </a:p>
        </p:txBody>
      </p:sp>
    </p:spTree>
    <p:extLst>
      <p:ext uri="{BB962C8B-B14F-4D97-AF65-F5344CB8AC3E}">
        <p14:creationId xmlns="" xmlns:p14="http://schemas.microsoft.com/office/powerpoint/2010/main" val="4202008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488515"/>
            <a:ext cx="9144000" cy="5611659"/>
          </a:xfrm>
        </p:spPr>
        <p:txBody>
          <a:bodyPr>
            <a:noAutofit/>
          </a:bodyPr>
          <a:lstStyle/>
          <a:p>
            <a:r>
              <a:rPr lang="ru-RU" sz="1600" b="0" i="0" dirty="0" smtClean="0">
                <a:solidFill>
                  <a:srgbClr val="333333"/>
                </a:solidFill>
                <a:effectLst/>
                <a:latin typeface="Helvetica Neue"/>
              </a:rPr>
              <a:t/>
            </a:r>
            <a:br>
              <a:rPr lang="ru-RU" sz="1600" b="0" i="0" dirty="0" smtClean="0">
                <a:solidFill>
                  <a:srgbClr val="333333"/>
                </a:solidFill>
                <a:effectLst/>
                <a:latin typeface="Helvetica Neue"/>
              </a:rPr>
            </a:br>
            <a:r>
              <a:rPr lang="ru-RU" sz="1600" dirty="0">
                <a:solidFill>
                  <a:srgbClr val="333333"/>
                </a:solidFill>
                <a:latin typeface="Helvetica Neue"/>
              </a:rPr>
              <a:t/>
            </a:r>
            <a:br>
              <a:rPr lang="ru-RU" sz="1600" dirty="0">
                <a:solidFill>
                  <a:srgbClr val="333333"/>
                </a:solidFill>
                <a:latin typeface="Helvetica Neue"/>
              </a:rPr>
            </a:br>
            <a:r>
              <a:rPr lang="ru-RU" sz="1600" dirty="0" smtClean="0">
                <a:solidFill>
                  <a:srgbClr val="333333"/>
                </a:solidFill>
                <a:latin typeface="Helvetica Neue"/>
              </a:rPr>
              <a:t/>
            </a:r>
            <a:br>
              <a:rPr lang="ru-RU" sz="1600" dirty="0" smtClean="0">
                <a:solidFill>
                  <a:srgbClr val="333333"/>
                </a:solidFill>
                <a:latin typeface="Helvetica Neue"/>
              </a:rPr>
            </a:br>
            <a:r>
              <a:rPr lang="ru-RU" sz="1600" b="0" i="0" dirty="0" smtClean="0">
                <a:solidFill>
                  <a:srgbClr val="333333"/>
                </a:solidFill>
                <a:effectLst/>
                <a:latin typeface="Helvetica Neue"/>
              </a:rPr>
              <a:t>Разгром Иваном Грозным в 1552 году Казанского ханства привел к добровольному вхождению в состав России основной части Башкирии.</a:t>
            </a:r>
            <a:br>
              <a:rPr lang="ru-RU" sz="1600" b="0" i="0" dirty="0" smtClean="0">
                <a:solidFill>
                  <a:srgbClr val="333333"/>
                </a:solidFill>
                <a:effectLst/>
                <a:latin typeface="Helvetica Neue"/>
              </a:rPr>
            </a:br>
            <a:r>
              <a:rPr lang="ru-RU" sz="1600" b="0" i="0" dirty="0" smtClean="0">
                <a:solidFill>
                  <a:srgbClr val="333333"/>
                </a:solidFill>
                <a:effectLst/>
                <a:latin typeface="Helvetica Neue"/>
              </a:rPr>
              <a:t>В освоении Среднего </a:t>
            </a:r>
            <a:r>
              <a:rPr lang="ru-RU" sz="1600" b="0" i="0" dirty="0" err="1" smtClean="0">
                <a:solidFill>
                  <a:srgbClr val="333333"/>
                </a:solidFill>
                <a:effectLst/>
                <a:latin typeface="Helvetica Neue"/>
              </a:rPr>
              <a:t>Приуралья</a:t>
            </a:r>
            <a:r>
              <a:rPr lang="ru-RU" sz="1600" b="0" i="0" dirty="0" smtClean="0">
                <a:solidFill>
                  <a:srgbClr val="333333"/>
                </a:solidFill>
                <a:effectLst/>
                <a:latin typeface="Helvetica Neue"/>
              </a:rPr>
              <a:t> большое значение оказал род Строгановых. Основатель рода </a:t>
            </a:r>
            <a:r>
              <a:rPr lang="ru-RU" sz="1600" b="0" i="0" dirty="0" err="1" smtClean="0">
                <a:solidFill>
                  <a:srgbClr val="333333"/>
                </a:solidFill>
                <a:effectLst/>
                <a:latin typeface="Helvetica Neue"/>
              </a:rPr>
              <a:t>Аника</a:t>
            </a:r>
            <a:r>
              <a:rPr lang="ru-RU" sz="1600" b="0" i="0" dirty="0" smtClean="0">
                <a:solidFill>
                  <a:srgbClr val="333333"/>
                </a:solidFill>
                <a:effectLst/>
                <a:latin typeface="Helvetica Neue"/>
              </a:rPr>
              <a:t> Федорович Строганов в 1558 году попросил разрешение заниматься солеварением на реке Каме, обязавшись взамен оборонять земли от набегов и основывая укрепленные городки. Царская грамота пожаловала Строгановым обширные земли от устья Лысьвы до устья Чусовой. Позже строгановские владения стали еще больше. Население </a:t>
            </a:r>
            <a:r>
              <a:rPr lang="ru-RU" sz="1600" b="0" i="0" dirty="0" err="1" smtClean="0">
                <a:solidFill>
                  <a:srgbClr val="333333"/>
                </a:solidFill>
                <a:effectLst/>
                <a:latin typeface="Helvetica Neue"/>
              </a:rPr>
              <a:t>Прикамья</a:t>
            </a:r>
            <a:r>
              <a:rPr lang="ru-RU" sz="1600" b="0" i="0" dirty="0" smtClean="0">
                <a:solidFill>
                  <a:srgbClr val="333333"/>
                </a:solidFill>
                <a:effectLst/>
                <a:latin typeface="Helvetica Neue"/>
              </a:rPr>
              <a:t> стало быстро увеличиваться, возникали новые населенные пункты.</a:t>
            </a:r>
            <a:br>
              <a:rPr lang="ru-RU" sz="1600" b="0" i="0" dirty="0" smtClean="0">
                <a:solidFill>
                  <a:srgbClr val="333333"/>
                </a:solidFill>
                <a:effectLst/>
                <a:latin typeface="Helvetica Neue"/>
              </a:rPr>
            </a:br>
            <a:r>
              <a:rPr lang="ru-RU" sz="1600" b="0" i="0" dirty="0" smtClean="0">
                <a:solidFill>
                  <a:srgbClr val="333333"/>
                </a:solidFill>
                <a:effectLst/>
                <a:latin typeface="Helvetica Neue"/>
              </a:rPr>
              <a:t>Из коренных народов Урала к XVI веку наибольшую численность имели народы </a:t>
            </a:r>
            <a:r>
              <a:rPr lang="ru-RU" sz="1600" b="0" i="0" dirty="0" err="1" smtClean="0">
                <a:solidFill>
                  <a:srgbClr val="333333"/>
                </a:solidFill>
                <a:effectLst/>
                <a:latin typeface="Helvetica Neue"/>
              </a:rPr>
              <a:t>Приуралья</a:t>
            </a:r>
            <a:r>
              <a:rPr lang="ru-RU" sz="1600" b="0" i="0" dirty="0" smtClean="0">
                <a:solidFill>
                  <a:srgbClr val="333333"/>
                </a:solidFill>
                <a:effectLst/>
                <a:latin typeface="Helvetica Neue"/>
              </a:rPr>
              <a:t> – башкиры, коми-пермяки, удмурты, меньше было представителей народов Зауралья – манси, </a:t>
            </a:r>
            <a:r>
              <a:rPr lang="ru-RU" sz="1600" b="0" i="0" dirty="0" err="1" smtClean="0">
                <a:solidFill>
                  <a:srgbClr val="333333"/>
                </a:solidFill>
                <a:effectLst/>
                <a:latin typeface="Helvetica Neue"/>
              </a:rPr>
              <a:t>хантов</a:t>
            </a:r>
            <a:r>
              <a:rPr lang="ru-RU" sz="1600" b="0" i="0" dirty="0" smtClean="0">
                <a:solidFill>
                  <a:srgbClr val="333333"/>
                </a:solidFill>
                <a:effectLst/>
                <a:latin typeface="Helvetica Neue"/>
              </a:rPr>
              <a:t>, сибирских татар.</a:t>
            </a:r>
            <a:br>
              <a:rPr lang="ru-RU" sz="1600" b="0" i="0" dirty="0" smtClean="0">
                <a:solidFill>
                  <a:srgbClr val="333333"/>
                </a:solidFill>
                <a:effectLst/>
                <a:latin typeface="Helvetica Neue"/>
              </a:rPr>
            </a:br>
            <a:r>
              <a:rPr lang="ru-RU" sz="1600" b="0" i="0" dirty="0" smtClean="0">
                <a:solidFill>
                  <a:srgbClr val="333333"/>
                </a:solidFill>
                <a:effectLst/>
                <a:latin typeface="Helvetica Neue"/>
              </a:rPr>
              <a:t>В 1570-е годы Сибирское ханство во главе с ханом </a:t>
            </a:r>
            <a:r>
              <a:rPr lang="ru-RU" sz="1600" b="0" i="0" dirty="0" err="1" smtClean="0">
                <a:solidFill>
                  <a:srgbClr val="333333"/>
                </a:solidFill>
                <a:effectLst/>
                <a:latin typeface="Helvetica Neue"/>
              </a:rPr>
              <a:t>Кучумом</a:t>
            </a:r>
            <a:r>
              <a:rPr lang="ru-RU" sz="1600" b="0" i="0" dirty="0" smtClean="0">
                <a:solidFill>
                  <a:srgbClr val="333333"/>
                </a:solidFill>
                <a:effectLst/>
                <a:latin typeface="Helvetica Neue"/>
              </a:rPr>
              <a:t> совершало набеги на строгановские городки. Для борьбы с ними Строгановы наняли волжских казаков во главе с </a:t>
            </a:r>
            <a:r>
              <a:rPr lang="ru-RU" sz="1600" b="0" i="0" u="none" strike="noStrike" dirty="0" smtClean="0">
                <a:solidFill>
                  <a:srgbClr val="0044CC"/>
                </a:solidFill>
                <a:effectLst/>
                <a:latin typeface="Helvetica Neue"/>
                <a:hlinkClick r:id="rId2"/>
              </a:rPr>
              <a:t>атаманом Ермаком</a:t>
            </a:r>
            <a:r>
              <a:rPr lang="ru-RU" sz="1600" b="0" i="0" dirty="0" smtClean="0">
                <a:solidFill>
                  <a:srgbClr val="333333"/>
                </a:solidFill>
                <a:effectLst/>
                <a:latin typeface="Helvetica Neue"/>
              </a:rPr>
              <a:t>. Так начался знаменитый поход Ермака, «взявший Сибирь». Окончательно Сибирское ханство пало в 1598 году. Покорение Сибири открыло России путь на восток. </a:t>
            </a:r>
            <a:br>
              <a:rPr lang="ru-RU" sz="1600" b="0" i="0" dirty="0" smtClean="0">
                <a:solidFill>
                  <a:srgbClr val="333333"/>
                </a:solidFill>
                <a:effectLst/>
                <a:latin typeface="Helvetica Neue"/>
              </a:rPr>
            </a:br>
            <a:r>
              <a:rPr lang="ru-RU" sz="1600" dirty="0" smtClean="0"/>
              <a:t/>
            </a:r>
            <a:br>
              <a:rPr lang="ru-RU" sz="1600" dirty="0" smtClean="0"/>
            </a:br>
            <a:endParaRPr lang="ru-RU" sz="1600" dirty="0"/>
          </a:p>
        </p:txBody>
      </p:sp>
      <p:sp>
        <p:nvSpPr>
          <p:cNvPr id="3" name="Подзаголовок 2"/>
          <p:cNvSpPr>
            <a:spLocks noGrp="1"/>
          </p:cNvSpPr>
          <p:nvPr>
            <p:ph type="subTitle" idx="1"/>
          </p:nvPr>
        </p:nvSpPr>
        <p:spPr>
          <a:xfrm>
            <a:off x="830316" y="346841"/>
            <a:ext cx="11130455" cy="6243145"/>
          </a:xfrm>
        </p:spPr>
        <p:txBody>
          <a:bodyPr>
            <a:normAutofit/>
          </a:bodyPr>
          <a:lstStyle/>
          <a:p>
            <a:endParaRPr lang="ru-RU" sz="1200" dirty="0"/>
          </a:p>
        </p:txBody>
      </p:sp>
    </p:spTree>
    <p:extLst>
      <p:ext uri="{BB962C8B-B14F-4D97-AF65-F5344CB8AC3E}">
        <p14:creationId xmlns="" xmlns:p14="http://schemas.microsoft.com/office/powerpoint/2010/main" val="139575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Поход Ермака. Картина П. Шардакова"/>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1702676" y="968958"/>
            <a:ext cx="8384519" cy="534415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0153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bwMode="auto">
          <a:xfrm>
            <a:off x="521530" y="536027"/>
            <a:ext cx="10146082" cy="1631216"/>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600" i="0" u="none" strike="noStrike" cap="none" normalizeH="0" baseline="0" dirty="0" smtClean="0">
                <a:ln>
                  <a:noFill/>
                </a:ln>
                <a:solidFill>
                  <a:srgbClr val="333333"/>
                </a:solidFill>
                <a:effectLst/>
                <a:latin typeface="Helvetica Neue"/>
              </a:rPr>
              <a:t>На реках Урала и Зауралья стали появляться русские города и остроги, Урал все более активно осваивался русскими. Первое время за Урал попадали речным путем. В 1597 году началось строительство первой сухопутной дороги через Урал, разведанную крестьянином Артемием </a:t>
            </a:r>
            <a:r>
              <a:rPr kumimoji="0" lang="ru-RU" altLang="ru-RU" sz="1600" i="0" u="none" strike="noStrike" cap="none" normalizeH="0" baseline="0" dirty="0" err="1" smtClean="0">
                <a:ln>
                  <a:noFill/>
                </a:ln>
                <a:solidFill>
                  <a:srgbClr val="333333"/>
                </a:solidFill>
                <a:effectLst/>
                <a:latin typeface="Helvetica Neue"/>
              </a:rPr>
              <a:t>Бабиновым</a:t>
            </a:r>
            <a:r>
              <a:rPr kumimoji="0" lang="ru-RU" altLang="ru-RU" sz="1600" i="0" u="none" strike="noStrike" cap="none" normalizeH="0" baseline="0" dirty="0" smtClean="0">
                <a:ln>
                  <a:noFill/>
                </a:ln>
                <a:solidFill>
                  <a:srgbClr val="333333"/>
                </a:solidFill>
                <a:effectLst/>
                <a:latin typeface="Helvetica Neue"/>
              </a:rPr>
              <a:t>. Дорога получила название </a:t>
            </a:r>
            <a:r>
              <a:rPr kumimoji="0" lang="ru-RU" altLang="ru-RU" sz="1600" i="0" u="none" strike="noStrike" cap="none" normalizeH="0" baseline="0" dirty="0" err="1" smtClean="0">
                <a:ln>
                  <a:noFill/>
                </a:ln>
                <a:solidFill>
                  <a:srgbClr val="333333"/>
                </a:solidFill>
                <a:effectLst/>
                <a:latin typeface="Helvetica Neue"/>
              </a:rPr>
              <a:t>Бабиновской</a:t>
            </a:r>
            <a:r>
              <a:rPr kumimoji="0" lang="ru-RU" altLang="ru-RU" sz="1600" i="0" u="none" strike="noStrike" cap="none" normalizeH="0" baseline="0" dirty="0" smtClean="0">
                <a:ln>
                  <a:noFill/>
                </a:ln>
                <a:solidFill>
                  <a:srgbClr val="333333"/>
                </a:solidFill>
                <a:effectLst/>
                <a:latin typeface="Helvetica Neue"/>
              </a:rPr>
              <a:t>. В 1598 году возник </a:t>
            </a:r>
            <a:r>
              <a:rPr kumimoji="0" lang="ru-RU" altLang="ru-RU" sz="1600" i="0" u="none" strike="noStrike" cap="none" normalizeH="0" baseline="0" dirty="0" smtClean="0">
                <a:ln>
                  <a:noFill/>
                </a:ln>
                <a:solidFill>
                  <a:srgbClr val="FF9900"/>
                </a:solidFill>
                <a:effectLst/>
                <a:latin typeface="Helvetica Neue"/>
                <a:hlinkClick r:id="rId2"/>
              </a:rPr>
              <a:t>город Верхотурье</a:t>
            </a:r>
            <a:r>
              <a:rPr kumimoji="0" lang="ru-RU" altLang="ru-RU" sz="1600" b="1" i="0" u="none" strike="noStrike" cap="none" normalizeH="0" baseline="0" dirty="0" smtClean="0">
                <a:ln>
                  <a:noFill/>
                </a:ln>
                <a:solidFill>
                  <a:srgbClr val="333333"/>
                </a:solidFill>
                <a:effectLst/>
                <a:latin typeface="Helvetica Neue"/>
              </a:rPr>
              <a:t>.</a:t>
            </a:r>
            <a:endParaRPr kumimoji="0" lang="ru-RU" altLang="ru-RU" sz="16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1"/>
                </a:solidFill>
                <a:effectLst/>
              </a:rPr>
              <a:t/>
            </a:r>
            <a:br>
              <a:rPr kumimoji="0" lang="ru-RU" altLang="ru-RU" sz="1800" b="1" i="0" u="none" strike="noStrike" cap="none" normalizeH="0" baseline="0" dirty="0" smtClean="0">
                <a:ln>
                  <a:noFill/>
                </a:ln>
                <a:solidFill>
                  <a:schemeClr val="tx1"/>
                </a:solidFill>
                <a:effectLst/>
              </a:rPr>
            </a:br>
            <a:endParaRPr kumimoji="0" lang="ru-RU" altLang="ru-RU" sz="1800" b="1" i="0" u="none" strike="noStrike" cap="none" normalizeH="0" baseline="0" dirty="0" smtClean="0">
              <a:ln>
                <a:noFill/>
              </a:ln>
              <a:solidFill>
                <a:schemeClr val="tx1"/>
              </a:solidFill>
              <a:effectLst/>
            </a:endParaRPr>
          </a:p>
        </p:txBody>
      </p:sp>
      <p:sp>
        <p:nvSpPr>
          <p:cNvPr id="4" name="Rectangle 1"/>
          <p:cNvSpPr>
            <a:spLocks noGrp="1" noChangeArrowheads="1"/>
          </p:cNvSpPr>
          <p:nvPr>
            <p:ph idx="1"/>
          </p:nvPr>
        </p:nvSpPr>
        <p:spPr bwMode="auto">
          <a:xfrm>
            <a:off x="5982013" y="3631962"/>
            <a:ext cx="227947" cy="738664"/>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333333"/>
                </a:solidFill>
                <a:effectLst/>
                <a:latin typeface="Helvetica Neue"/>
              </a:rPr>
              <a:t>.</a:t>
            </a:r>
            <a:endParaRPr kumimoji="0" lang="ru-RU" altLang="ru-RU"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333333"/>
                </a:solidFill>
                <a:effectLst/>
                <a:latin typeface="Helvetica Neue"/>
              </a:rPr>
              <a:t/>
            </a:r>
            <a:br>
              <a:rPr kumimoji="0" lang="ru-RU" altLang="ru-RU" sz="1200" b="0" i="0" u="none" strike="noStrike" cap="none" normalizeH="0" baseline="0" dirty="0" smtClean="0">
                <a:ln>
                  <a:noFill/>
                </a:ln>
                <a:solidFill>
                  <a:srgbClr val="333333"/>
                </a:solidFill>
                <a:effectLst/>
                <a:latin typeface="Helvetica Neue"/>
              </a:rPr>
            </a:b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5" name="Прямоугольник 4"/>
          <p:cNvSpPr/>
          <p:nvPr/>
        </p:nvSpPr>
        <p:spPr>
          <a:xfrm>
            <a:off x="542650" y="1088036"/>
            <a:ext cx="10409129" cy="5632311"/>
          </a:xfrm>
          <a:prstGeom prst="rect">
            <a:avLst/>
          </a:prstGeom>
        </p:spPr>
        <p:txBody>
          <a:bodyPr wrap="square">
            <a:spAutoFit/>
          </a:bodyPr>
          <a:lstStyle/>
          <a:p>
            <a:endParaRPr lang="ru-RU" b="0" i="0" dirty="0" smtClean="0">
              <a:solidFill>
                <a:srgbClr val="333333"/>
              </a:solidFill>
              <a:effectLst/>
              <a:latin typeface="Helvetica Neue"/>
            </a:endParaRPr>
          </a:p>
          <a:p>
            <a:endParaRPr lang="ru-RU" dirty="0">
              <a:solidFill>
                <a:srgbClr val="333333"/>
              </a:solidFill>
              <a:latin typeface="Helvetica Neue"/>
            </a:endParaRPr>
          </a:p>
          <a:p>
            <a:r>
              <a:rPr lang="ru-RU" b="0" i="0" dirty="0" smtClean="0">
                <a:solidFill>
                  <a:srgbClr val="333333"/>
                </a:solidFill>
                <a:effectLst/>
                <a:latin typeface="Helvetica Neue"/>
              </a:rPr>
              <a:t>Освоение Урала постепенно шло преимущественно с севера на юг. В XVII веке русская колонизация Урала приобрела массовый характер. В основном крестьяне и посадские люди Русского Севера переселялись на Урал по доброй воле, но были и те, кого отправляли по царскому указу.</a:t>
            </a:r>
          </a:p>
          <a:p>
            <a:r>
              <a:rPr lang="ru-RU" b="0" i="0" dirty="0" smtClean="0">
                <a:solidFill>
                  <a:srgbClr val="333333"/>
                </a:solidFill>
                <a:effectLst/>
                <a:latin typeface="Helvetica Neue"/>
              </a:rPr>
              <a:t>В 1730-50-х годах были построены </a:t>
            </a:r>
            <a:r>
              <a:rPr lang="ru-RU" b="0" i="0" dirty="0" err="1" smtClean="0">
                <a:solidFill>
                  <a:srgbClr val="333333"/>
                </a:solidFill>
                <a:effectLst/>
                <a:latin typeface="Helvetica Neue"/>
              </a:rPr>
              <a:t>Закамская</a:t>
            </a:r>
            <a:r>
              <a:rPr lang="ru-RU" b="0" i="0" dirty="0" smtClean="0">
                <a:solidFill>
                  <a:srgbClr val="333333"/>
                </a:solidFill>
                <a:effectLst/>
                <a:latin typeface="Helvetica Neue"/>
              </a:rPr>
              <a:t> и Оренбургская укрепленные линии, что создало условия для еще более активного заселения в том числе Южного Урала. </a:t>
            </a:r>
          </a:p>
          <a:p>
            <a:r>
              <a:rPr lang="ru-RU" b="0" i="0" dirty="0" smtClean="0">
                <a:solidFill>
                  <a:srgbClr val="333333"/>
                </a:solidFill>
                <a:effectLst/>
                <a:latin typeface="Helvetica Neue"/>
              </a:rPr>
              <a:t>Большинство населения Урала принадлежало к крестьянству. Например, в последней четверти XVII века таких было около 80%. Примерно 60% из них должны были платить в казну денежный или хлебный оброк (черносошные крестьяне). В строгановских вотчинах жили крепостные крестьяне, которые несли как оброчные, так и отработочные повинности.</a:t>
            </a:r>
          </a:p>
          <a:p>
            <a:r>
              <a:rPr lang="ru-RU" b="0" i="0" dirty="0" smtClean="0">
                <a:solidFill>
                  <a:srgbClr val="333333"/>
                </a:solidFill>
                <a:effectLst/>
                <a:latin typeface="Helvetica Neue"/>
              </a:rPr>
              <a:t>В XVII веке основным занятием населения Урала было сельское хозяйство. Главными культурами были рожь и овес, хотя также сеялись ячмень, пшеница, полба, гречиха, горох, просо.</a:t>
            </a:r>
          </a:p>
          <a:p>
            <a:r>
              <a:rPr lang="ru-RU" b="0" i="0" dirty="0" smtClean="0">
                <a:solidFill>
                  <a:srgbClr val="333333"/>
                </a:solidFill>
                <a:effectLst/>
                <a:latin typeface="Helvetica Neue"/>
              </a:rPr>
              <a:t>Тогда же, в XVII веке, на Урале начали появляться первые небольшие заводы. В 1631 году на реке </a:t>
            </a:r>
            <a:r>
              <a:rPr lang="ru-RU" b="0" i="0" dirty="0" err="1" smtClean="0">
                <a:solidFill>
                  <a:srgbClr val="333333"/>
                </a:solidFill>
                <a:effectLst/>
                <a:latin typeface="Helvetica Neue"/>
              </a:rPr>
              <a:t>Нице</a:t>
            </a:r>
            <a:r>
              <a:rPr lang="ru-RU" b="0" i="0" dirty="0" smtClean="0">
                <a:solidFill>
                  <a:srgbClr val="333333"/>
                </a:solidFill>
                <a:effectLst/>
                <a:latin typeface="Helvetica Neue"/>
              </a:rPr>
              <a:t> (территория Свердловской области) возник первый казенный железоделательный завод (</a:t>
            </a:r>
            <a:r>
              <a:rPr lang="ru-RU" b="0" i="0" dirty="0" err="1" smtClean="0">
                <a:solidFill>
                  <a:srgbClr val="333333"/>
                </a:solidFill>
                <a:effectLst/>
                <a:latin typeface="Helvetica Neue"/>
              </a:rPr>
              <a:t>Ницинский</a:t>
            </a:r>
            <a:r>
              <a:rPr lang="ru-RU" b="0" i="0" dirty="0" smtClean="0">
                <a:solidFill>
                  <a:srgbClr val="333333"/>
                </a:solidFill>
                <a:effectLst/>
                <a:latin typeface="Helvetica Neue"/>
              </a:rPr>
              <a:t>). Железо получали сыродутным способом в четырех небольших </a:t>
            </a:r>
            <a:r>
              <a:rPr lang="ru-RU" b="0" i="0" dirty="0" err="1" smtClean="0">
                <a:solidFill>
                  <a:srgbClr val="333333"/>
                </a:solidFill>
                <a:effectLst/>
                <a:latin typeface="Helvetica Neue"/>
              </a:rPr>
              <a:t>домницах</a:t>
            </a:r>
            <a:r>
              <a:rPr lang="ru-RU" b="0" i="0" dirty="0" smtClean="0">
                <a:solidFill>
                  <a:srgbClr val="333333"/>
                </a:solidFill>
                <a:effectLst/>
                <a:latin typeface="Helvetica Neue"/>
              </a:rPr>
              <a:t>. Работать на заводе обязали крестьян, отрабатывавших заводскую повинность. Через полвека завод закрылся.</a:t>
            </a:r>
            <a:endParaRPr lang="ru-RU" b="0" i="0" dirty="0">
              <a:solidFill>
                <a:srgbClr val="333333"/>
              </a:solidFill>
              <a:effectLst/>
              <a:latin typeface="Helvetica Neue"/>
            </a:endParaRPr>
          </a:p>
        </p:txBody>
      </p:sp>
    </p:spTree>
    <p:extLst>
      <p:ext uri="{BB962C8B-B14F-4D97-AF65-F5344CB8AC3E}">
        <p14:creationId xmlns="" xmlns:p14="http://schemas.microsoft.com/office/powerpoint/2010/main" val="3113450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17500"/>
            <a:ext cx="10553700" cy="5918200"/>
          </a:xfrm>
        </p:spPr>
        <p:txBody>
          <a:bodyPr/>
          <a:lstStyle/>
          <a:p>
            <a:r>
              <a:rPr lang="ru-RU" dirty="0" smtClean="0"/>
              <a:t> </a:t>
            </a:r>
            <a:endParaRPr lang="ru-RU" dirty="0"/>
          </a:p>
        </p:txBody>
      </p:sp>
      <p:sp>
        <p:nvSpPr>
          <p:cNvPr id="4" name="Rectangle 1"/>
          <p:cNvSpPr>
            <a:spLocks noGrp="1" noChangeArrowheads="1"/>
          </p:cNvSpPr>
          <p:nvPr>
            <p:ph idx="1"/>
          </p:nvPr>
        </p:nvSpPr>
        <p:spPr bwMode="auto">
          <a:xfrm rot="10800000" flipV="1">
            <a:off x="712939" y="1201640"/>
            <a:ext cx="10354454" cy="4524315"/>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333333"/>
                </a:solidFill>
                <a:effectLst/>
                <a:latin typeface="Helvetica Neue"/>
              </a:rPr>
              <a:t>В 1634 году заработал </a:t>
            </a:r>
            <a:r>
              <a:rPr kumimoji="0" lang="ru-RU" altLang="ru-RU" sz="2400" b="0" i="0" u="none" strike="noStrike" cap="none" normalizeH="0" baseline="0" dirty="0" err="1" smtClean="0">
                <a:ln>
                  <a:noFill/>
                </a:ln>
                <a:solidFill>
                  <a:srgbClr val="333333"/>
                </a:solidFill>
                <a:effectLst/>
                <a:latin typeface="Helvetica Neue"/>
              </a:rPr>
              <a:t>Пыскорский</a:t>
            </a:r>
            <a:r>
              <a:rPr kumimoji="0" lang="ru-RU" altLang="ru-RU" sz="2400" b="0" i="0" u="none" strike="noStrike" cap="none" normalizeH="0" baseline="0" dirty="0" smtClean="0">
                <a:ln>
                  <a:noFill/>
                </a:ln>
                <a:solidFill>
                  <a:srgbClr val="333333"/>
                </a:solidFill>
                <a:effectLst/>
                <a:latin typeface="Helvetica Neue"/>
              </a:rPr>
              <a:t> казенный медеплавильный завод (Пермский край), проработавший до конца 40-х годов. В 1640 году возник казенный железоделательный завод (</a:t>
            </a:r>
            <a:r>
              <a:rPr kumimoji="0" lang="ru-RU" altLang="ru-RU" sz="2400" b="0" i="0" u="none" strike="noStrike" cap="none" normalizeH="0" baseline="0" dirty="0" err="1" smtClean="0">
                <a:ln>
                  <a:noFill/>
                </a:ln>
                <a:solidFill>
                  <a:srgbClr val="333333"/>
                </a:solidFill>
                <a:effectLst/>
                <a:latin typeface="Helvetica Neue"/>
              </a:rPr>
              <a:t>Красноборский</a:t>
            </a:r>
            <a:r>
              <a:rPr kumimoji="0" lang="ru-RU" altLang="ru-RU" sz="2400" b="0" i="0" u="none" strike="noStrike" cap="none" normalizeH="0" baseline="0" dirty="0" smtClean="0">
                <a:ln>
                  <a:noFill/>
                </a:ln>
                <a:solidFill>
                  <a:srgbClr val="333333"/>
                </a:solidFill>
                <a:effectLst/>
                <a:latin typeface="Helvetica Neue"/>
              </a:rPr>
              <a:t>) и на реке Вишере в </a:t>
            </a:r>
            <a:r>
              <a:rPr kumimoji="0" lang="ru-RU" altLang="ru-RU" sz="2400" b="0" i="0" u="none" strike="noStrike" cap="none" normalizeH="0" baseline="0" dirty="0" smtClean="0">
                <a:ln>
                  <a:noFill/>
                </a:ln>
                <a:solidFill>
                  <a:srgbClr val="0044CC"/>
                </a:solidFill>
                <a:effectLst/>
                <a:latin typeface="Helvetica Neue"/>
                <a:hlinkClick r:id="rId2"/>
              </a:rPr>
              <a:t>Чердынском</a:t>
            </a:r>
            <a:r>
              <a:rPr kumimoji="0" lang="ru-RU" altLang="ru-RU" sz="2400" b="0" i="0" u="none" strike="noStrike" cap="none" normalizeH="0" baseline="0" dirty="0" smtClean="0">
                <a:ln>
                  <a:noFill/>
                </a:ln>
                <a:solidFill>
                  <a:srgbClr val="333333"/>
                </a:solidFill>
                <a:effectLst/>
                <a:latin typeface="Helvetica Neue"/>
              </a:rPr>
              <a:t> уезде, однако из-за истощения руд и он проработал недолго.</a:t>
            </a:r>
            <a:endParaRPr kumimoji="0" lang="ru-RU" altLang="ru-RU"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333333"/>
                </a:solidFill>
                <a:effectLst/>
                <a:latin typeface="Helvetica Neue"/>
              </a:rPr>
              <a:t>В 1669 году на реке </a:t>
            </a:r>
            <a:r>
              <a:rPr kumimoji="0" lang="ru-RU" altLang="ru-RU" sz="2400" b="0" i="0" u="none" strike="noStrike" cap="none" normalizeH="0" baseline="0" dirty="0" err="1" smtClean="0">
                <a:ln>
                  <a:noFill/>
                </a:ln>
                <a:solidFill>
                  <a:srgbClr val="333333"/>
                </a:solidFill>
                <a:effectLst/>
                <a:latin typeface="Helvetica Neue"/>
              </a:rPr>
              <a:t>Нейве</a:t>
            </a:r>
            <a:r>
              <a:rPr kumimoji="0" lang="ru-RU" altLang="ru-RU" sz="2400" b="0" i="0" u="none" strike="noStrike" cap="none" normalizeH="0" baseline="0" dirty="0" smtClean="0">
                <a:ln>
                  <a:noFill/>
                </a:ln>
                <a:solidFill>
                  <a:srgbClr val="333333"/>
                </a:solidFill>
                <a:effectLst/>
                <a:latin typeface="Helvetica Neue"/>
              </a:rPr>
              <a:t> возник частный железоделательный завод братьев </a:t>
            </a:r>
            <a:r>
              <a:rPr kumimoji="0" lang="ru-RU" altLang="ru-RU" sz="2400" b="0" i="0" u="none" strike="noStrike" cap="none" normalizeH="0" baseline="0" dirty="0" err="1" smtClean="0">
                <a:ln>
                  <a:noFill/>
                </a:ln>
                <a:solidFill>
                  <a:srgbClr val="333333"/>
                </a:solidFill>
                <a:effectLst/>
                <a:latin typeface="Helvetica Neue"/>
              </a:rPr>
              <a:t>Тумашевых</a:t>
            </a:r>
            <a:r>
              <a:rPr kumimoji="0" lang="ru-RU" altLang="ru-RU" sz="2400" b="0" i="0" u="none" strike="noStrike" cap="none" normalizeH="0" baseline="0" dirty="0" smtClean="0">
                <a:ln>
                  <a:noFill/>
                </a:ln>
                <a:solidFill>
                  <a:srgbClr val="333333"/>
                </a:solidFill>
                <a:effectLst/>
                <a:latin typeface="Helvetica Neue"/>
              </a:rPr>
              <a:t> (закрылся в 1680 году). Свой небольшой завод был и во владениях </a:t>
            </a:r>
            <a:r>
              <a:rPr kumimoji="0" lang="ru-RU" altLang="ru-RU" sz="2400" b="0" i="0" u="none" strike="noStrike" cap="none" normalizeH="0" baseline="0" dirty="0" err="1" smtClean="0">
                <a:ln>
                  <a:noFill/>
                </a:ln>
                <a:solidFill>
                  <a:srgbClr val="333333"/>
                </a:solidFill>
                <a:effectLst/>
                <a:latin typeface="Helvetica Neue"/>
              </a:rPr>
              <a:t>Далматовского</a:t>
            </a:r>
            <a:r>
              <a:rPr kumimoji="0" lang="ru-RU" altLang="ru-RU" sz="2400" b="0" i="0" u="none" strike="noStrike" cap="none" normalizeH="0" baseline="0" dirty="0" smtClean="0">
                <a:ln>
                  <a:noFill/>
                </a:ln>
                <a:solidFill>
                  <a:srgbClr val="333333"/>
                </a:solidFill>
                <a:effectLst/>
                <a:latin typeface="Helvetica Neue"/>
              </a:rPr>
              <a:t> монастыря, на реке </a:t>
            </a:r>
            <a:r>
              <a:rPr kumimoji="0" lang="ru-RU" altLang="ru-RU" sz="2400" b="0" i="0" u="none" strike="noStrike" cap="none" normalizeH="0" baseline="0" dirty="0" err="1" smtClean="0">
                <a:ln>
                  <a:noFill/>
                </a:ln>
                <a:solidFill>
                  <a:srgbClr val="333333"/>
                </a:solidFill>
                <a:effectLst/>
                <a:latin typeface="Helvetica Neue"/>
              </a:rPr>
              <a:t>Железнянке</a:t>
            </a:r>
            <a:r>
              <a:rPr kumimoji="0" lang="ru-RU" altLang="ru-RU" sz="2400" b="0" i="0" u="none" strike="noStrike" cap="none" normalizeH="0" baseline="0" dirty="0" smtClean="0">
                <a:ln>
                  <a:noFill/>
                </a:ln>
                <a:solidFill>
                  <a:srgbClr val="333333"/>
                </a:solidFill>
                <a:effectLst/>
                <a:latin typeface="Helvetica Neue"/>
              </a:rPr>
              <a:t> при ее впадении в Исеть.</a:t>
            </a:r>
            <a:endParaRPr kumimoji="0" lang="ru-RU" altLang="ru-RU"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333333"/>
                </a:solidFill>
                <a:effectLst/>
                <a:latin typeface="Helvetica Neue"/>
              </a:rPr>
              <a:t>Однако лучше всего в то время было развито солеварение. Крупнейшим солеваренным центром страны была </a:t>
            </a:r>
            <a:r>
              <a:rPr kumimoji="0" lang="ru-RU" altLang="ru-RU" sz="2400" b="0" i="0" u="none" strike="noStrike" cap="none" normalizeH="0" baseline="0" dirty="0" smtClean="0">
                <a:ln>
                  <a:noFill/>
                </a:ln>
                <a:solidFill>
                  <a:srgbClr val="FF9900"/>
                </a:solidFill>
                <a:effectLst/>
                <a:latin typeface="Helvetica Neue"/>
                <a:hlinkClick r:id="rId3"/>
              </a:rPr>
              <a:t>Соль Камская (Соликамск)</a:t>
            </a:r>
            <a:r>
              <a:rPr kumimoji="0" lang="ru-RU" altLang="ru-RU" sz="2400" b="0" i="0" u="none" strike="noStrike" cap="none" normalizeH="0" baseline="0" dirty="0" smtClean="0">
                <a:ln>
                  <a:noFill/>
                </a:ln>
                <a:solidFill>
                  <a:srgbClr val="333333"/>
                </a:solidFill>
                <a:effectLst/>
                <a:latin typeface="Helvetica Neue"/>
              </a:rPr>
              <a:t>.</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 xmlns:p14="http://schemas.microsoft.com/office/powerpoint/2010/main" val="1321475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13776"/>
            <a:ext cx="10515600" cy="5563188"/>
          </a:xfrm>
        </p:spPr>
        <p:txBody>
          <a:bodyPr>
            <a:noAutofit/>
          </a:bodyPr>
          <a:lstStyle/>
          <a:p>
            <a:r>
              <a:rPr lang="ru-RU" sz="1800" b="1" i="0" dirty="0" smtClean="0">
                <a:solidFill>
                  <a:srgbClr val="333333"/>
                </a:solidFill>
                <a:effectLst/>
                <a:latin typeface="Helvetica Neue"/>
              </a:rPr>
              <a:t>Новое время (XVIII – XIX вв.)</a:t>
            </a:r>
          </a:p>
          <a:p>
            <a:r>
              <a:rPr lang="ru-RU" sz="1800" b="0" i="0" dirty="0" smtClean="0">
                <a:solidFill>
                  <a:srgbClr val="333333"/>
                </a:solidFill>
                <a:effectLst/>
                <a:latin typeface="Helvetica Neue"/>
              </a:rPr>
              <a:t>Первая четверть XVIII века ознаменовалась административными реформами Петра I. В то же время на Урале начали возникать заводы. Первыми, почти одновременно, в 1701 году были пущены </a:t>
            </a:r>
            <a:r>
              <a:rPr lang="ru-RU" sz="1800" b="0" i="0" u="none" strike="noStrike" dirty="0" smtClean="0">
                <a:solidFill>
                  <a:srgbClr val="0044CC"/>
                </a:solidFill>
                <a:effectLst/>
                <a:latin typeface="Helvetica Neue"/>
                <a:hlinkClick r:id="rId2"/>
              </a:rPr>
              <a:t>Невьянский</a:t>
            </a:r>
            <a:r>
              <a:rPr lang="ru-RU" sz="1800" b="0" i="0" dirty="0" smtClean="0">
                <a:solidFill>
                  <a:srgbClr val="333333"/>
                </a:solidFill>
                <a:effectLst/>
                <a:latin typeface="Helvetica Neue"/>
              </a:rPr>
              <a:t> и </a:t>
            </a:r>
            <a:r>
              <a:rPr lang="ru-RU" sz="1800" b="0" i="0" u="none" strike="noStrike" dirty="0" smtClean="0">
                <a:solidFill>
                  <a:srgbClr val="0044CC"/>
                </a:solidFill>
                <a:effectLst/>
                <a:latin typeface="Helvetica Neue"/>
                <a:hlinkClick r:id="rId3"/>
              </a:rPr>
              <a:t>Каменский</a:t>
            </a:r>
            <a:r>
              <a:rPr lang="ru-RU" sz="1800" b="0" i="0" dirty="0" smtClean="0">
                <a:solidFill>
                  <a:srgbClr val="333333"/>
                </a:solidFill>
                <a:effectLst/>
                <a:latin typeface="Helvetica Neue"/>
              </a:rPr>
              <a:t> заводы, вскоре были основаны </a:t>
            </a:r>
            <a:r>
              <a:rPr lang="ru-RU" sz="1800" b="0" i="0" u="none" strike="noStrike" dirty="0" err="1" smtClean="0">
                <a:solidFill>
                  <a:srgbClr val="0044CC"/>
                </a:solidFill>
                <a:effectLst/>
                <a:latin typeface="Helvetica Neue"/>
                <a:hlinkClick r:id="rId4"/>
              </a:rPr>
              <a:t>Алапаевский</a:t>
            </a:r>
            <a:r>
              <a:rPr lang="ru-RU" sz="1800" b="0" i="0" dirty="0" smtClean="0">
                <a:solidFill>
                  <a:srgbClr val="333333"/>
                </a:solidFill>
                <a:effectLst/>
                <a:latin typeface="Helvetica Neue"/>
              </a:rPr>
              <a:t> и </a:t>
            </a:r>
            <a:r>
              <a:rPr lang="ru-RU" sz="1800" b="0" i="0" dirty="0" err="1" smtClean="0">
                <a:solidFill>
                  <a:srgbClr val="333333"/>
                </a:solidFill>
                <a:effectLst/>
                <a:latin typeface="Helvetica Neue"/>
              </a:rPr>
              <a:t>Уктусский</a:t>
            </a:r>
            <a:r>
              <a:rPr lang="ru-RU" sz="1800" b="0" i="0" dirty="0" smtClean="0">
                <a:solidFill>
                  <a:srgbClr val="333333"/>
                </a:solidFill>
                <a:effectLst/>
                <a:latin typeface="Helvetica Neue"/>
              </a:rPr>
              <a:t> казенные заводы. Затем количество заводов быстро увеличивалось. В строительстве заводов участвовали частные предприниматели. В 1702 году Невьянский завод передали Никите Демидову, с которого началась крупная династия уральских промышленников. Также крупнейшими </a:t>
            </a:r>
            <a:r>
              <a:rPr lang="ru-RU" sz="1800" b="0" i="0" dirty="0" err="1" smtClean="0">
                <a:solidFill>
                  <a:srgbClr val="333333"/>
                </a:solidFill>
                <a:effectLst/>
                <a:latin typeface="Helvetica Neue"/>
              </a:rPr>
              <a:t>заводовладельцами</a:t>
            </a:r>
            <a:r>
              <a:rPr lang="ru-RU" sz="1800" b="0" i="0" dirty="0" smtClean="0">
                <a:solidFill>
                  <a:srgbClr val="333333"/>
                </a:solidFill>
                <a:effectLst/>
                <a:latin typeface="Helvetica Neue"/>
              </a:rPr>
              <a:t> стали Строгановы и Яковлевы. Росло население Урала, обильно возникали новые населенные пункты. На Урале было много старообрядцев, которые переселялись сюда из центральной части страны, скрываясь от преследований. Большое значение имело строительство в 1723 году Екатеринбургского завода.</a:t>
            </a:r>
          </a:p>
          <a:p>
            <a:r>
              <a:rPr lang="ru-RU" sz="1800" b="0" i="0" dirty="0" smtClean="0">
                <a:solidFill>
                  <a:srgbClr val="333333"/>
                </a:solidFill>
                <a:effectLst/>
                <a:latin typeface="Helvetica Neue"/>
              </a:rPr>
              <a:t>В XVIII веке Урал стал крупным горно-металлургическим центром. На заводах трудились мастеровые (они выполняли на заводах все производственно-технические работы) и работные люди (вместе с приписными крестьянами они были задействованы на вспомогательных работах, к ним относились рудокопы, углежоги, плотники, лесорубы, возчики, каменщики и т.д.). Они обязаны были трудиться на заводах «навечно», освобождались от работы лишь по старости или тяжелой болезни.</a:t>
            </a:r>
          </a:p>
          <a:p>
            <a:r>
              <a:rPr lang="ru-RU" sz="1800" b="0" i="0" dirty="0" smtClean="0">
                <a:solidFill>
                  <a:srgbClr val="333333"/>
                </a:solidFill>
                <a:effectLst/>
                <a:latin typeface="Helvetica Neue"/>
              </a:rPr>
              <a:t>С появлением заводов возросло значение водных путей. По рекам Чусовая, Белая, Уфа, Ай и другим сплавляли заводскую продукцию. К началу XIX века Урал давал 4/5 русского чугуна и железа, а Россия была на первом месте в мире по производству черных металлов.</a:t>
            </a:r>
          </a:p>
          <a:p>
            <a:r>
              <a:rPr lang="ru-RU" sz="1800" dirty="0" smtClean="0"/>
              <a:t/>
            </a:r>
            <a:br>
              <a:rPr lang="ru-RU" sz="1800" dirty="0" smtClean="0"/>
            </a:br>
            <a:endParaRPr lang="ru-RU" sz="1800" dirty="0"/>
          </a:p>
        </p:txBody>
      </p:sp>
    </p:spTree>
    <p:extLst>
      <p:ext uri="{BB962C8B-B14F-4D97-AF65-F5344CB8AC3E}">
        <p14:creationId xmlns="" xmlns:p14="http://schemas.microsoft.com/office/powerpoint/2010/main" val="184668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Барка на Староуткинском заводе"/>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1734207" y="775706"/>
            <a:ext cx="8187416" cy="576460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537163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1040524"/>
            <a:ext cx="10972800" cy="5284076"/>
          </a:xfrm>
        </p:spPr>
        <p:txBody>
          <a:bodyPr>
            <a:normAutofit/>
          </a:bodyPr>
          <a:lstStyle/>
          <a:p>
            <a:r>
              <a:rPr lang="ru-RU" sz="1600" b="0" i="0" dirty="0" smtClean="0">
                <a:solidFill>
                  <a:srgbClr val="333333"/>
                </a:solidFill>
                <a:effectLst/>
                <a:latin typeface="Helvetica Neue"/>
              </a:rPr>
              <a:t>В 1730-е годы на Южном Урале была создана сеть укрепленных линий – крепостей (старая и новая </a:t>
            </a:r>
            <a:r>
              <a:rPr lang="ru-RU" sz="1600" b="0" i="0" dirty="0" err="1" smtClean="0">
                <a:solidFill>
                  <a:srgbClr val="333333"/>
                </a:solidFill>
                <a:effectLst/>
                <a:latin typeface="Helvetica Neue"/>
              </a:rPr>
              <a:t>Закамские</a:t>
            </a:r>
            <a:r>
              <a:rPr lang="ru-RU" sz="1600" b="0" i="0" dirty="0" smtClean="0">
                <a:solidFill>
                  <a:srgbClr val="333333"/>
                </a:solidFill>
                <a:effectLst/>
                <a:latin typeface="Helvetica Neue"/>
              </a:rPr>
              <a:t>, Оренбургская (Яицкая), </a:t>
            </a:r>
            <a:r>
              <a:rPr lang="ru-RU" sz="1600" b="0" i="0" dirty="0" err="1" smtClean="0">
                <a:solidFill>
                  <a:srgbClr val="333333"/>
                </a:solidFill>
                <a:effectLst/>
                <a:latin typeface="Helvetica Neue"/>
              </a:rPr>
              <a:t>Сакмарская</a:t>
            </a:r>
            <a:r>
              <a:rPr lang="ru-RU" sz="1600" b="0" i="0" dirty="0" smtClean="0">
                <a:solidFill>
                  <a:srgbClr val="333333"/>
                </a:solidFill>
                <a:effectLst/>
                <a:latin typeface="Helvetica Neue"/>
              </a:rPr>
              <a:t>, </a:t>
            </a:r>
            <a:r>
              <a:rPr lang="ru-RU" sz="1600" b="0" i="0" dirty="0" err="1" smtClean="0">
                <a:solidFill>
                  <a:srgbClr val="333333"/>
                </a:solidFill>
                <a:effectLst/>
                <a:latin typeface="Helvetica Neue"/>
              </a:rPr>
              <a:t>Исетская</a:t>
            </a:r>
            <a:r>
              <a:rPr lang="ru-RU" sz="1600" b="0" i="0" dirty="0" smtClean="0">
                <a:solidFill>
                  <a:srgbClr val="333333"/>
                </a:solidFill>
                <a:effectLst/>
                <a:latin typeface="Helvetica Neue"/>
              </a:rPr>
              <a:t>). Здесь служили в том числе казаки. Возникла Оренбургская экспедиция с целью освоения южной части Урала. Это способствовало смещению русского населения с севера на юг.</a:t>
            </a:r>
          </a:p>
          <a:p>
            <a:r>
              <a:rPr lang="ru-RU" sz="1600" b="0" i="0" dirty="0" smtClean="0">
                <a:solidFill>
                  <a:srgbClr val="333333"/>
                </a:solidFill>
                <a:effectLst/>
                <a:latin typeface="Helvetica Neue"/>
              </a:rPr>
              <a:t>В 1704-11, 1735-37, 1738-39, 1740 годах на Урале вспыхивали крупные башкирские бунты. Башкиры нападали на деревни и слободы, сжигали дома, громили заводы. В 1773-74 годах вспыхнула Крестьянская война под предводительством Емельяна Пугачева, выдававшего себя за Петра III.</a:t>
            </a:r>
          </a:p>
          <a:p>
            <a:r>
              <a:rPr lang="ru-RU" sz="1600" b="0" i="0" dirty="0" smtClean="0">
                <a:solidFill>
                  <a:srgbClr val="333333"/>
                </a:solidFill>
                <a:effectLst/>
                <a:latin typeface="Helvetica Neue"/>
              </a:rPr>
              <a:t>В XVIII веке начинают появляться первые учебные заведения, однако настоящее развитие образование начало получать лишь к концу XIX веке. При этом большинство детей школу все же не посещало.</a:t>
            </a:r>
          </a:p>
          <a:p>
            <a:r>
              <a:rPr lang="ru-RU" sz="1600" b="0" i="0" dirty="0" smtClean="0">
                <a:solidFill>
                  <a:srgbClr val="333333"/>
                </a:solidFill>
                <a:effectLst/>
                <a:latin typeface="Helvetica Neue"/>
              </a:rPr>
              <a:t>Когда в XIX веке на Западе начался индустриальный переворот, российская промышленность стала значительно отставать.</a:t>
            </a:r>
          </a:p>
          <a:p>
            <a:r>
              <a:rPr lang="ru-RU" sz="1600" b="0" i="0" dirty="0" smtClean="0">
                <a:solidFill>
                  <a:srgbClr val="333333"/>
                </a:solidFill>
                <a:effectLst/>
                <a:latin typeface="Helvetica Neue"/>
              </a:rPr>
              <a:t>Принятие указа 1812 года о разрешении золотодобычи частным лицам привело к открытию на Урале многочисленных приисков, вскоре вспыхнула золотая лихорадка. Центр управления золотопромышленностью располагался в Екатеринбурге. Крупными золотопромышленниками были Рязановы, Казанцевы, </a:t>
            </a:r>
            <a:r>
              <a:rPr lang="ru-RU" sz="1600" b="0" i="0" dirty="0" err="1" smtClean="0">
                <a:solidFill>
                  <a:srgbClr val="333333"/>
                </a:solidFill>
                <a:effectLst/>
                <a:latin typeface="Helvetica Neue"/>
              </a:rPr>
              <a:t>Баландины</a:t>
            </a:r>
            <a:r>
              <a:rPr lang="ru-RU" sz="1600" b="0" i="0" dirty="0" smtClean="0">
                <a:solidFill>
                  <a:srgbClr val="333333"/>
                </a:solidFill>
                <a:effectLst/>
                <a:latin typeface="Helvetica Neue"/>
              </a:rPr>
              <a:t>, Зотовы. К 1845 году доля России в мировой добыче золота составила 47%. До открытия калифорнийских и австралийских месторождений она обогнала все страны мира. На Урале были открыты и богатые залежи платины (95% мировой добычи).</a:t>
            </a:r>
          </a:p>
          <a:p>
            <a:endParaRPr lang="ru-RU" sz="1600" dirty="0"/>
          </a:p>
        </p:txBody>
      </p:sp>
    </p:spTree>
    <p:extLst>
      <p:ext uri="{BB962C8B-B14F-4D97-AF65-F5344CB8AC3E}">
        <p14:creationId xmlns="" xmlns:p14="http://schemas.microsoft.com/office/powerpoint/2010/main" val="2806910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1156138"/>
            <a:ext cx="10972800" cy="5168462"/>
          </a:xfrm>
        </p:spPr>
        <p:txBody>
          <a:bodyPr>
            <a:normAutofit/>
          </a:bodyPr>
          <a:lstStyle/>
          <a:p>
            <a:pPr marL="457200" lvl="1" indent="0">
              <a:buNone/>
            </a:pPr>
            <a:r>
              <a:rPr lang="ru-RU" sz="2000" b="0" i="0" dirty="0" smtClean="0">
                <a:solidFill>
                  <a:srgbClr val="333333"/>
                </a:solidFill>
                <a:effectLst/>
                <a:latin typeface="Helvetica Neue"/>
              </a:rPr>
              <a:t>В XIX веке оживилась торговля. Годовые обороты ярмарок Урала в масштабах страны превышали 20%, из них 80% ярмарочного оборота на Урале давала </a:t>
            </a:r>
            <a:r>
              <a:rPr lang="ru-RU" sz="2000" b="0" i="0" u="none" strike="noStrike" dirty="0" err="1" smtClean="0">
                <a:solidFill>
                  <a:srgbClr val="0044CC"/>
                </a:solidFill>
                <a:effectLst/>
                <a:latin typeface="Helvetica Neue"/>
                <a:hlinkClick r:id="rId2"/>
              </a:rPr>
              <a:t>Ирбитская</a:t>
            </a:r>
            <a:r>
              <a:rPr lang="ru-RU" sz="2000" b="0" i="0" u="none" strike="noStrike" dirty="0" smtClean="0">
                <a:solidFill>
                  <a:srgbClr val="0044CC"/>
                </a:solidFill>
                <a:effectLst/>
                <a:latin typeface="Helvetica Neue"/>
                <a:hlinkClick r:id="rId2"/>
              </a:rPr>
              <a:t> ярмарка</a:t>
            </a:r>
            <a:r>
              <a:rPr lang="ru-RU" sz="2000" b="0" i="0" dirty="0" smtClean="0">
                <a:solidFill>
                  <a:srgbClr val="333333"/>
                </a:solidFill>
                <a:effectLst/>
                <a:latin typeface="Helvetica Neue"/>
              </a:rPr>
              <a:t> – вторая в России после Нижегородской.</a:t>
            </a:r>
          </a:p>
          <a:p>
            <a:r>
              <a:rPr lang="ru-RU" sz="2000" b="0" i="0" dirty="0" smtClean="0">
                <a:solidFill>
                  <a:srgbClr val="333333"/>
                </a:solidFill>
                <a:effectLst/>
                <a:latin typeface="Helvetica Neue"/>
              </a:rPr>
              <a:t>В то же время в XIX веке часто вспыхивали восстания, уральские крестьяне боролись за свои права. Урал и Зауралье стали местом ссылки декабристов.</a:t>
            </a:r>
          </a:p>
          <a:p>
            <a:r>
              <a:rPr lang="ru-RU" sz="2000" b="0" i="0" dirty="0" smtClean="0">
                <a:solidFill>
                  <a:srgbClr val="333333"/>
                </a:solidFill>
                <a:effectLst/>
                <a:latin typeface="Helvetica Neue"/>
              </a:rPr>
              <a:t>Важным этапом в развитии страны стала отмена крепостного права 19 февраля 1861 года. Юридически крестьяне обрели свободу, однако на деле все оказалось сложнее. По закону мастеровым предоставлялась только усадьба и покосы, но не наделы. Этим они привязывались к заводам. За пользование мастеровыми покосом, выгоном, лесом предусматривалась возможность отработки на заводах. Заводчики продолжали быть хозяевами значительных сельхозугодий и обширных территорий.</a:t>
            </a:r>
          </a:p>
          <a:p>
            <a:r>
              <a:rPr lang="ru-RU" sz="2000" b="0" i="0" dirty="0" smtClean="0">
                <a:solidFill>
                  <a:srgbClr val="333333"/>
                </a:solidFill>
                <a:effectLst/>
                <a:latin typeface="Helvetica Neue"/>
              </a:rPr>
              <a:t>Благодаря реформам Александра II люди стали вовлекаться в активную общественную жизнь, заметную роль играла интеллигенция.</a:t>
            </a:r>
          </a:p>
        </p:txBody>
      </p:sp>
    </p:spTree>
    <p:extLst>
      <p:ext uri="{BB962C8B-B14F-4D97-AF65-F5344CB8AC3E}">
        <p14:creationId xmlns="" xmlns:p14="http://schemas.microsoft.com/office/powerpoint/2010/main" val="4158697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1072055"/>
            <a:ext cx="10972800" cy="5252545"/>
          </a:xfrm>
        </p:spPr>
        <p:txBody>
          <a:bodyPr>
            <a:normAutofit/>
          </a:bodyPr>
          <a:lstStyle/>
          <a:p>
            <a:pPr lvl="0"/>
            <a:r>
              <a:rPr lang="ru-RU" sz="2000" dirty="0">
                <a:solidFill>
                  <a:srgbClr val="333333"/>
                </a:solidFill>
                <a:latin typeface="Helvetica Neue"/>
              </a:rPr>
              <a:t>К концу XIX века Урал стал проигрывать конкуренцию новому крупному металлургическому центру в Донбассе. Предприятия были технически отсталыми, реконструировались слабо, истощалась рудная и топливная база. В итоге на Урале разразился промышленный кризис. Для поиска путей выхода из кризиса в 1899 году по заданию министра финансов С.Ю. Витте на Урал отправилась экспедиция группы ученых и инженеров во главе с Д.И. Менделеевым.</a:t>
            </a:r>
          </a:p>
          <a:p>
            <a:pPr lvl="0"/>
            <a:r>
              <a:rPr lang="ru-RU" sz="2000" dirty="0">
                <a:solidFill>
                  <a:srgbClr val="333333"/>
                </a:solidFill>
                <a:latin typeface="Helvetica Neue"/>
              </a:rPr>
              <a:t>Вскоре началась эпоха потрясений: первая мировая война, революция, гражданская </a:t>
            </a:r>
            <a:r>
              <a:rPr lang="ru-RU" sz="2000" dirty="0" smtClean="0">
                <a:solidFill>
                  <a:srgbClr val="333333"/>
                </a:solidFill>
                <a:latin typeface="Helvetica Neue"/>
              </a:rPr>
              <a:t>война…</a:t>
            </a:r>
            <a:endParaRPr lang="ru-RU" sz="2000" dirty="0">
              <a:solidFill>
                <a:srgbClr val="333333"/>
              </a:solidFill>
              <a:latin typeface="Helvetica Neue"/>
            </a:endParaRPr>
          </a:p>
          <a:p>
            <a:pPr>
              <a:buNone/>
            </a:pPr>
            <a:endParaRPr lang="ru-RU" sz="2000" dirty="0"/>
          </a:p>
        </p:txBody>
      </p:sp>
    </p:spTree>
    <p:extLst>
      <p:ext uri="{BB962C8B-B14F-4D97-AF65-F5344CB8AC3E}">
        <p14:creationId xmlns="" xmlns:p14="http://schemas.microsoft.com/office/powerpoint/2010/main" val="4102719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solidFill>
                  <a:srgbClr val="FF0000"/>
                </a:solidFill>
              </a:rPr>
              <a:t>Древний Урал </a:t>
            </a:r>
            <a:endParaRPr lang="ru-RU" dirty="0">
              <a:solidFill>
                <a:srgbClr val="FF0000"/>
              </a:solidFill>
            </a:endParaRPr>
          </a:p>
        </p:txBody>
      </p:sp>
    </p:spTree>
  </p:cSld>
  <p:clrMapOvr>
    <a:masterClrMapping/>
  </p:clrMapOvr>
  <p:transition spd="slow">
    <p:diamon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48128" y="404664"/>
            <a:ext cx="4608512" cy="6048688"/>
          </a:xfrm>
        </p:spPr>
        <p:txBody>
          <a:bodyPr/>
          <a:lstStyle/>
          <a:p>
            <a:r>
              <a:rPr lang="ru-RU" dirty="0" smtClean="0"/>
              <a:t>Первый человек появился на Урале приблизительно 100 тысяч лет назад</a:t>
            </a:r>
            <a:endParaRPr lang="ru-RU" dirty="0"/>
          </a:p>
        </p:txBody>
      </p:sp>
      <p:pic>
        <p:nvPicPr>
          <p:cNvPr id="4" name="Содержимое 3" descr="Неандерталец. Реконструкция М.М. Герасимова"/>
          <p:cNvPicPr>
            <a:picLocks noGrp="1"/>
          </p:cNvPicPr>
          <p:nvPr>
            <p:ph idx="1"/>
          </p:nvPr>
        </p:nvPicPr>
        <p:blipFill>
          <a:blip r:embed="rId2" cstate="print"/>
          <a:srcRect/>
          <a:stretch>
            <a:fillRect/>
          </a:stretch>
        </p:blipFill>
        <p:spPr bwMode="auto">
          <a:xfrm>
            <a:off x="199697" y="1807779"/>
            <a:ext cx="6647620" cy="2838856"/>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09600" y="1429407"/>
            <a:ext cx="10972800" cy="4895193"/>
          </a:xfrm>
        </p:spPr>
        <p:txBody>
          <a:bodyPr/>
          <a:lstStyle/>
          <a:p>
            <a:r>
              <a:rPr lang="ru-RU" dirty="0" smtClean="0"/>
              <a:t> </a:t>
            </a:r>
            <a:r>
              <a:rPr lang="ru-RU" sz="4000" dirty="0" smtClean="0"/>
              <a:t>Древнейшая палеолитическая стоянка первобытного человека была обнаружена в районе озера </a:t>
            </a:r>
            <a:r>
              <a:rPr lang="ru-RU" sz="4000" dirty="0" err="1" smtClean="0"/>
              <a:t>Карабалыкты</a:t>
            </a:r>
            <a:r>
              <a:rPr lang="ru-RU" sz="4000" dirty="0" smtClean="0"/>
              <a:t>, недалеко от деревни </a:t>
            </a:r>
            <a:r>
              <a:rPr lang="ru-RU" sz="4000" dirty="0" err="1" smtClean="0"/>
              <a:t>Ташбулатово</a:t>
            </a:r>
            <a:r>
              <a:rPr lang="ru-RU" sz="4000" dirty="0" smtClean="0"/>
              <a:t> </a:t>
            </a:r>
            <a:r>
              <a:rPr lang="ru-RU" sz="4000" dirty="0" err="1" smtClean="0"/>
              <a:t>Абзелиловского</a:t>
            </a:r>
            <a:r>
              <a:rPr lang="ru-RU" sz="4000" dirty="0" smtClean="0"/>
              <a:t> района республики Башкортостан</a:t>
            </a:r>
            <a:endParaRPr lang="ru-RU" sz="4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proxy11.media.online.ua/uol/r3-96a845d26d/4dd84c288d6d9.jpg"/>
          <p:cNvPicPr>
            <a:picLocks noGrp="1"/>
          </p:cNvPicPr>
          <p:nvPr>
            <p:ph idx="1"/>
          </p:nvPr>
        </p:nvPicPr>
        <p:blipFill>
          <a:blip r:embed="rId2" cstate="print"/>
          <a:srcRect/>
          <a:stretch>
            <a:fillRect/>
          </a:stretch>
        </p:blipFill>
        <p:spPr bwMode="auto">
          <a:xfrm>
            <a:off x="882869" y="1082566"/>
            <a:ext cx="10589729" cy="5181709"/>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46234" y="1072055"/>
            <a:ext cx="10836166" cy="5382753"/>
          </a:xfrm>
        </p:spPr>
        <p:txBody>
          <a:bodyPr>
            <a:normAutofit/>
          </a:bodyPr>
          <a:lstStyle/>
          <a:p>
            <a:r>
              <a:rPr lang="ru-RU" sz="3200" dirty="0" smtClean="0"/>
              <a:t>Древние люди были не способны выжить в одиночку. На каждом шагу их подстерегала опасность, а капризная </a:t>
            </a:r>
            <a:r>
              <a:rPr lang="ru-RU" sz="3200" dirty="0" smtClean="0">
                <a:hlinkClick r:id="rId2"/>
              </a:rPr>
              <a:t>природа Урала</a:t>
            </a:r>
            <a:r>
              <a:rPr lang="ru-RU" sz="3200" dirty="0" smtClean="0"/>
              <a:t> то и дело проявляла свой строптивый нрав. Только взаимопомощь и забота друг о друге помогла первобытному человеку выжить. Основной деятельностью племен был поиск пропитания, поэтому задействованы были абсолютно все, в том числе и дети. Охота, рыбалка, собирательство – основные способы добыть пищу.</a:t>
            </a:r>
            <a:endParaRPr lang="ru-RU" sz="3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30924" y="1471448"/>
            <a:ext cx="11151476" cy="4853152"/>
          </a:xfrm>
        </p:spPr>
        <p:txBody>
          <a:bodyPr>
            <a:normAutofit/>
          </a:bodyPr>
          <a:lstStyle/>
          <a:p>
            <a:r>
              <a:rPr lang="ru-RU" dirty="0" smtClean="0"/>
              <a:t>Удачная охота очень много значила для всего племени, поэтому люди стремились умилостивить природу с помощью сложных ритуалов. Обряды совершались перед изображением тех или иных животных. Свидетельством этому являются сохранившиеся наскальные рисунки, в том числе уникальный памятник – пещера </a:t>
            </a:r>
            <a:r>
              <a:rPr lang="ru-RU" dirty="0" err="1" smtClean="0"/>
              <a:t>Шульган-таш</a:t>
            </a:r>
            <a:r>
              <a:rPr lang="ru-RU" dirty="0" smtClean="0"/>
              <a:t>, расположенная на берегу реки Белая (</a:t>
            </a:r>
            <a:r>
              <a:rPr lang="ru-RU" dirty="0" err="1" smtClean="0"/>
              <a:t>Агидель</a:t>
            </a:r>
            <a:r>
              <a:rPr lang="ru-RU" dirty="0" smtClean="0"/>
              <a:t>) </a:t>
            </a:r>
            <a:r>
              <a:rPr lang="ru-RU" dirty="0" err="1" smtClean="0"/>
              <a:t>Бурзянского</a:t>
            </a:r>
            <a:r>
              <a:rPr lang="ru-RU" dirty="0" smtClean="0"/>
              <a:t> района Башкортостана</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dic.academic.ru/pictures/wiki/files/75/Kapova_cave,_replica.JPG"/>
          <p:cNvPicPr>
            <a:picLocks noGrp="1"/>
          </p:cNvPicPr>
          <p:nvPr>
            <p:ph idx="1"/>
          </p:nvPr>
        </p:nvPicPr>
        <p:blipFill>
          <a:blip r:embed="rId2" cstate="print"/>
          <a:srcRect/>
          <a:stretch>
            <a:fillRect/>
          </a:stretch>
        </p:blipFill>
        <p:spPr bwMode="auto">
          <a:xfrm>
            <a:off x="998483" y="1008994"/>
            <a:ext cx="9690538" cy="484526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0" y="260649"/>
            <a:ext cx="5486400" cy="5047076"/>
          </a:xfrm>
        </p:spPr>
        <p:txBody>
          <a:bodyPr>
            <a:noAutofit/>
          </a:bodyPr>
          <a:lstStyle/>
          <a:p>
            <a:r>
              <a:rPr lang="ru-RU" sz="2400" dirty="0" smtClean="0"/>
              <a:t>Именно на стенах второго этажа сохранились уникальные рисунки первобытного человека, созданные при помощи охры. Здесь изображены фигуры мамонтов, лошадей и носорогов. Картинки свидетельствуют о том, что художник видел всю эту фауну в непосредственной близости</a:t>
            </a:r>
            <a:endParaRPr lang="ru-RU" sz="2400" dirty="0"/>
          </a:p>
        </p:txBody>
      </p:sp>
      <p:pic>
        <p:nvPicPr>
          <p:cNvPr id="4" name="Содержимое 3" descr="КАПОВА ПЕЩЕРА (ШУЛЬГАН-ТАШ)">
            <a:hlinkClick r:id="rId2"/>
          </p:cNvPr>
          <p:cNvPicPr>
            <a:picLocks noGrp="1"/>
          </p:cNvPicPr>
          <p:nvPr>
            <p:ph idx="1"/>
          </p:nvPr>
        </p:nvPicPr>
        <p:blipFill>
          <a:blip r:embed="rId3" cstate="print"/>
          <a:srcRect/>
          <a:stretch>
            <a:fillRect/>
          </a:stretch>
        </p:blipFill>
        <p:spPr bwMode="auto">
          <a:xfrm>
            <a:off x="409902" y="1250730"/>
            <a:ext cx="5558555" cy="3684179"/>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Коренные народы Урала</a:t>
            </a:r>
            <a:endParaRPr lang="ru-RU" b="1" dirty="0"/>
          </a:p>
        </p:txBody>
      </p:sp>
      <p:pic>
        <p:nvPicPr>
          <p:cNvPr id="4" name="Содержимое 3" descr="Манси"/>
          <p:cNvPicPr>
            <a:picLocks noGrp="1"/>
          </p:cNvPicPr>
          <p:nvPr>
            <p:ph idx="1"/>
          </p:nvPr>
        </p:nvPicPr>
        <p:blipFill>
          <a:blip r:embed="rId2" cstate="print"/>
          <a:srcRect/>
          <a:stretch>
            <a:fillRect/>
          </a:stretch>
        </p:blipFill>
        <p:spPr bwMode="auto">
          <a:xfrm>
            <a:off x="3867807" y="1776248"/>
            <a:ext cx="5394884" cy="474440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92011" y="404664"/>
            <a:ext cx="5390389" cy="5754398"/>
          </a:xfrm>
        </p:spPr>
        <p:txBody>
          <a:bodyPr>
            <a:normAutofit/>
          </a:bodyPr>
          <a:lstStyle/>
          <a:p>
            <a:r>
              <a:rPr lang="ru-RU" sz="2800" dirty="0" smtClean="0"/>
              <a:t>Манси относятся к народу угро-финской языковой группы. Их наречие родственно с </a:t>
            </a:r>
            <a:r>
              <a:rPr lang="ru-RU" sz="2800" dirty="0" err="1" smtClean="0"/>
              <a:t>хантами</a:t>
            </a:r>
            <a:r>
              <a:rPr lang="ru-RU" sz="2800" dirty="0" smtClean="0"/>
              <a:t> (остяками) и венграми. В древние времена данный народ населял территорию севернее реки Яик (Урал), но позже их вытеснили воинственные кочевые племена</a:t>
            </a:r>
            <a:endParaRPr lang="ru-RU" sz="2800" dirty="0"/>
          </a:p>
        </p:txBody>
      </p:sp>
      <p:pic>
        <p:nvPicPr>
          <p:cNvPr id="4" name="Содержимое 3" descr="http://go2.imgsmail.ru/imgpreview?key=604bab13c8ec997c&amp;mb=imgdb_preview_1569"/>
          <p:cNvPicPr>
            <a:picLocks noGrp="1"/>
          </p:cNvPicPr>
          <p:nvPr>
            <p:ph idx="1"/>
          </p:nvPr>
        </p:nvPicPr>
        <p:blipFill>
          <a:blip r:embed="rId2" cstate="print"/>
          <a:srcRect/>
          <a:stretch>
            <a:fillRect/>
          </a:stretch>
        </p:blipFill>
        <p:spPr bwMode="auto">
          <a:xfrm>
            <a:off x="546537" y="1397876"/>
            <a:ext cx="5124209" cy="4410076"/>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50731" y="1156138"/>
            <a:ext cx="10331669" cy="5298669"/>
          </a:xfrm>
        </p:spPr>
        <p:txBody>
          <a:bodyPr>
            <a:normAutofit/>
          </a:bodyPr>
          <a:lstStyle/>
          <a:p>
            <a:r>
              <a:rPr lang="ru-RU" dirty="0" smtClean="0"/>
              <a:t>Основным родом деятельности манси была охота. Жили в основном тем, что добывалось с помощью лука и стрел. Самой желанной добычей считался лось, из шкуры которого шилась национальная одежда. Вогулы пробовали себя в скотоводстве, однако хлебопашества практически не признавали. Когда новыми хозяевами Урала стали владельцы заводов, коренному населению пришлось заниматься </a:t>
            </a:r>
            <a:r>
              <a:rPr lang="ru-RU" dirty="0" err="1" smtClean="0"/>
              <a:t>лесорубством</a:t>
            </a:r>
            <a:r>
              <a:rPr lang="ru-RU" dirty="0" smtClean="0"/>
              <a:t> и жжением угля.</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09600" y="1156138"/>
            <a:ext cx="10972799" cy="5298669"/>
          </a:xfrm>
        </p:spPr>
        <p:txBody>
          <a:bodyPr>
            <a:normAutofit/>
          </a:bodyPr>
          <a:lstStyle/>
          <a:p>
            <a:r>
              <a:rPr lang="ru-RU" dirty="0" smtClean="0"/>
              <a:t>Манси являются малочисленным народом, к которому относится 5 изолированных друг от друга групп в соответствии с местом обитания: верхотурская (</a:t>
            </a:r>
            <a:r>
              <a:rPr lang="ru-RU" dirty="0" err="1" smtClean="0"/>
              <a:t>лозьвинская</a:t>
            </a:r>
            <a:r>
              <a:rPr lang="ru-RU" dirty="0" smtClean="0"/>
              <a:t>), чердынская (</a:t>
            </a:r>
            <a:r>
              <a:rPr lang="ru-RU" dirty="0" err="1" smtClean="0"/>
              <a:t>вишерская</a:t>
            </a:r>
            <a:r>
              <a:rPr lang="ru-RU" dirty="0" smtClean="0"/>
              <a:t>), </a:t>
            </a:r>
            <a:r>
              <a:rPr lang="ru-RU" dirty="0" err="1" smtClean="0"/>
              <a:t>кунгурская</a:t>
            </a:r>
            <a:r>
              <a:rPr lang="ru-RU" dirty="0" smtClean="0"/>
              <a:t> (</a:t>
            </a:r>
            <a:r>
              <a:rPr lang="ru-RU" dirty="0" err="1" smtClean="0"/>
              <a:t>чусовская</a:t>
            </a:r>
            <a:r>
              <a:rPr lang="ru-RU" dirty="0" smtClean="0"/>
              <a:t>), </a:t>
            </a:r>
            <a:r>
              <a:rPr lang="ru-RU" dirty="0" err="1" smtClean="0"/>
              <a:t>красноуфимская</a:t>
            </a:r>
            <a:r>
              <a:rPr lang="ru-RU" dirty="0" smtClean="0"/>
              <a:t> (</a:t>
            </a:r>
            <a:r>
              <a:rPr lang="ru-RU" dirty="0" err="1" smtClean="0"/>
              <a:t>кленовско-бисертская</a:t>
            </a:r>
            <a:r>
              <a:rPr lang="ru-RU" dirty="0" smtClean="0"/>
              <a:t>), </a:t>
            </a:r>
            <a:r>
              <a:rPr lang="ru-RU" dirty="0" err="1" smtClean="0"/>
              <a:t>ирбитская</a:t>
            </a:r>
            <a:r>
              <a:rPr lang="ru-RU" dirty="0" smtClean="0"/>
              <a:t>.</a:t>
            </a:r>
          </a:p>
          <a:p>
            <a:r>
              <a:rPr lang="ru-RU" dirty="0" smtClean="0"/>
              <a:t>С приходом русских вогулы в значительной мере переняли их порядки и обычаи. Начали создаваться смешанные браки. Совместное проживание в деревнях с русскими не помешало вогулам сохранить древние занятия, например, охоту</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Коми (зыряне)</a:t>
            </a:r>
            <a:r>
              <a:rPr lang="ru-RU" b="1" i="1" dirty="0" smtClean="0"/>
              <a:t/>
            </a:r>
            <a:br>
              <a:rPr lang="ru-RU" b="1" i="1" dirty="0" smtClean="0"/>
            </a:br>
            <a:endParaRPr lang="ru-RU" dirty="0"/>
          </a:p>
        </p:txBody>
      </p:sp>
      <p:pic>
        <p:nvPicPr>
          <p:cNvPr id="4" name="Содержимое 3" descr="Коми-зыряне"/>
          <p:cNvPicPr>
            <a:picLocks noGrp="1"/>
          </p:cNvPicPr>
          <p:nvPr>
            <p:ph idx="1"/>
          </p:nvPr>
        </p:nvPicPr>
        <p:blipFill>
          <a:blip r:embed="rId2" cstate="print"/>
          <a:srcRect/>
          <a:stretch>
            <a:fillRect/>
          </a:stretch>
        </p:blipFill>
        <p:spPr bwMode="auto">
          <a:xfrm>
            <a:off x="1007435" y="1340769"/>
            <a:ext cx="9985109" cy="5040559"/>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46538" y="1324303"/>
            <a:ext cx="11035862" cy="5000297"/>
          </a:xfrm>
        </p:spPr>
        <p:txBody>
          <a:bodyPr>
            <a:normAutofit/>
          </a:bodyPr>
          <a:lstStyle/>
          <a:p>
            <a:r>
              <a:rPr lang="ru-RU" sz="3600" dirty="0" smtClean="0"/>
              <a:t>Данный народ обитал на территории таежной зоны. Основным занятием была охота на пушного зверя и рыбная ловля. Впервые упоминание зырян встречается в свитке, датированном XI веком. Начиная с XIII века, племена были обязаны платить Новгороду ясак. В 1478 году территория коми вошла в состав России. </a:t>
            </a:r>
            <a:endParaRPr lang="ru-RU" sz="36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Коми-пермяки</a:t>
            </a:r>
            <a:endParaRPr lang="ru-RU" b="1" i="1" dirty="0"/>
          </a:p>
        </p:txBody>
      </p:sp>
      <p:pic>
        <p:nvPicPr>
          <p:cNvPr id="4" name="Содержимое 3" descr="Коми-пермяки"/>
          <p:cNvPicPr>
            <a:picLocks noGrp="1"/>
          </p:cNvPicPr>
          <p:nvPr>
            <p:ph idx="1"/>
          </p:nvPr>
        </p:nvPicPr>
        <p:blipFill>
          <a:blip r:embed="rId2" cstate="print"/>
          <a:stretch>
            <a:fillRect/>
          </a:stretch>
        </p:blipFill>
        <p:spPr bwMode="auto">
          <a:xfrm>
            <a:off x="2438401" y="2207172"/>
            <a:ext cx="6863254" cy="389933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98786" y="1114097"/>
            <a:ext cx="10783613" cy="5340711"/>
          </a:xfrm>
        </p:spPr>
        <p:txBody>
          <a:bodyPr>
            <a:normAutofit/>
          </a:bodyPr>
          <a:lstStyle/>
          <a:p>
            <a:r>
              <a:rPr lang="ru-RU" sz="3200" dirty="0" smtClean="0"/>
              <a:t>Коми-пермяки, проживающие в Пермском крае, появились к концу первого тысячелетия. С XII века на данную территорию проникли новгородцы, занимающиеся обменом и торговлей пушниной. В XV веке пермяки образовали собственное княжество, которое вскоре было присоединено к Москве</a:t>
            </a:r>
            <a:endParaRPr lang="ru-RU" sz="3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Башкиры</a:t>
            </a:r>
            <a:endParaRPr lang="ru-RU" b="1" dirty="0"/>
          </a:p>
        </p:txBody>
      </p:sp>
      <p:pic>
        <p:nvPicPr>
          <p:cNvPr id="4" name="Содержимое 3" descr="Башкирка. Фото С.М. Прокудина-Горского"/>
          <p:cNvPicPr>
            <a:picLocks noGrp="1"/>
          </p:cNvPicPr>
          <p:nvPr>
            <p:ph idx="1"/>
          </p:nvPr>
        </p:nvPicPr>
        <p:blipFill>
          <a:blip r:embed="rId2" cstate="print"/>
          <a:stretch>
            <a:fillRect/>
          </a:stretch>
        </p:blipFill>
        <p:spPr bwMode="auto">
          <a:xfrm>
            <a:off x="2968516" y="1965735"/>
            <a:ext cx="4762500" cy="42862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72359" y="903890"/>
            <a:ext cx="9995337" cy="4415801"/>
          </a:xfrm>
        </p:spPr>
        <p:txBody>
          <a:bodyPr>
            <a:noAutofit/>
          </a:bodyPr>
          <a:lstStyle/>
          <a:p>
            <a:r>
              <a:rPr lang="ru-RU" sz="2800" dirty="0" smtClean="0"/>
              <a:t>Упоминания о башкирах встречаются в летописях, начиная с X века. Занимались они кочевым скотоводством, рыболовством, охотой, бортничеством. В X веке были присоединены к Волжской </a:t>
            </a:r>
            <a:r>
              <a:rPr lang="ru-RU" sz="2800" dirty="0" err="1" smtClean="0"/>
              <a:t>Булгарии</a:t>
            </a:r>
            <a:r>
              <a:rPr lang="ru-RU" sz="2800" dirty="0" smtClean="0"/>
              <a:t> и в этот же период туда проник ислам. В 1229 году Башкирия подверглась нападению монголо-татар.</a:t>
            </a:r>
          </a:p>
          <a:p>
            <a:r>
              <a:rPr lang="ru-RU" sz="2800" dirty="0" smtClean="0"/>
              <a:t>В 1236 году данная территория отошла в удел брата хана Батыя. Когда Золотая Орда распалась, одна часть Башкирии перешла в Ногайскую Орду, другая — к Казанскому ханству, третья — к Сибирскому ханству. В 1557 году Башкирия вошла в состав России.</a:t>
            </a:r>
          </a:p>
          <a:p>
            <a:endParaRPr lang="ru-RU" sz="2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Марийцы</a:t>
            </a:r>
            <a:endParaRPr lang="ru-RU" b="1" dirty="0"/>
          </a:p>
        </p:txBody>
      </p:sp>
      <p:pic>
        <p:nvPicPr>
          <p:cNvPr id="4" name="Рисунок 3" descr="Марийцы"/>
          <p:cNvPicPr/>
          <p:nvPr/>
        </p:nvPicPr>
        <p:blipFill>
          <a:blip r:embed="rId2" cstate="print"/>
          <a:srcRect/>
          <a:stretch>
            <a:fillRect/>
          </a:stretch>
        </p:blipFill>
        <p:spPr bwMode="auto">
          <a:xfrm>
            <a:off x="2070538" y="1965434"/>
            <a:ext cx="6595554" cy="462878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87669" y="2007476"/>
            <a:ext cx="10394731" cy="4447332"/>
          </a:xfrm>
        </p:spPr>
        <p:txBody>
          <a:bodyPr/>
          <a:lstStyle/>
          <a:p>
            <a:r>
              <a:rPr lang="ru-RU" dirty="0" smtClean="0"/>
              <a:t>Марийцы или черемисы являются финно-угорским народом. Расселены в Башкирии, Татарстане, Удмуртии. Есть марийские деревни и в Свердловской области. Впервые упоминаются в VI веке готским историком Иорданом. Татары называли этот народ «</a:t>
            </a:r>
            <a:r>
              <a:rPr lang="ru-RU" dirty="0" err="1" smtClean="0"/>
              <a:t>черемыш</a:t>
            </a:r>
            <a:r>
              <a:rPr lang="ru-RU" dirty="0" smtClean="0"/>
              <a:t>», что значило «препятствие». </a:t>
            </a:r>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smtClean="0"/>
              <a:t>Нагайбаки</a:t>
            </a:r>
            <a:endParaRPr lang="ru-RU" b="1" dirty="0"/>
          </a:p>
        </p:txBody>
      </p:sp>
      <p:sp>
        <p:nvSpPr>
          <p:cNvPr id="3" name="Содержимое 2"/>
          <p:cNvSpPr>
            <a:spLocks noGrp="1"/>
          </p:cNvSpPr>
          <p:nvPr>
            <p:ph idx="1"/>
          </p:nvPr>
        </p:nvSpPr>
        <p:spPr>
          <a:xfrm>
            <a:off x="809296" y="1996966"/>
            <a:ext cx="10773103" cy="4457842"/>
          </a:xfrm>
        </p:spPr>
        <p:txBody>
          <a:bodyPr>
            <a:normAutofit/>
          </a:bodyPr>
          <a:lstStyle/>
          <a:p>
            <a:r>
              <a:rPr lang="ru-RU" dirty="0" smtClean="0"/>
              <a:t>Существует несколько версий происхождения данной народности. Согласно одной из них, они могут быть потомками </a:t>
            </a:r>
            <a:r>
              <a:rPr lang="ru-RU" dirty="0" err="1" smtClean="0"/>
              <a:t>воинов-найманов</a:t>
            </a:r>
            <a:r>
              <a:rPr lang="ru-RU" dirty="0" smtClean="0"/>
              <a:t>, тюрков, являвшихся христианами. </a:t>
            </a:r>
            <a:r>
              <a:rPr lang="ru-RU" dirty="0" err="1" smtClean="0"/>
              <a:t>Нагайбаки</a:t>
            </a:r>
            <a:r>
              <a:rPr lang="ru-RU" dirty="0" smtClean="0"/>
              <a:t> являются представителями этнографической группы крещеных татар Волго-Уральского региона. Это коренной малочисленный народ РФ. </a:t>
            </a:r>
            <a:r>
              <a:rPr lang="ru-RU" dirty="0" err="1" smtClean="0"/>
              <a:t>Нагайбакские</a:t>
            </a:r>
            <a:r>
              <a:rPr lang="ru-RU" dirty="0" smtClean="0"/>
              <a:t> казаки участвовали во всех масштабных сражениях XVIII века. Живут в Челябинской области.</a:t>
            </a: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Татары</a:t>
            </a:r>
            <a:r>
              <a:rPr lang="ru-RU" b="1" i="1" dirty="0" smtClean="0"/>
              <a:t/>
            </a:r>
            <a:br>
              <a:rPr lang="ru-RU" b="1" i="1" dirty="0" smtClean="0"/>
            </a:br>
            <a:r>
              <a:rPr lang="ru-RU" sz="3100" dirty="0" smtClean="0"/>
              <a:t>Татары – второй по численности народ Урала (после русских</a:t>
            </a:r>
            <a:r>
              <a:rPr lang="ru-RU" dirty="0" smtClean="0"/>
              <a:t>)</a:t>
            </a:r>
            <a:endParaRPr lang="ru-RU" dirty="0"/>
          </a:p>
        </p:txBody>
      </p:sp>
      <p:pic>
        <p:nvPicPr>
          <p:cNvPr id="4" name="Содержимое 3" descr="Агафуровы"/>
          <p:cNvPicPr>
            <a:picLocks noGrp="1"/>
          </p:cNvPicPr>
          <p:nvPr>
            <p:ph idx="1"/>
          </p:nvPr>
        </p:nvPicPr>
        <p:blipFill>
          <a:blip r:embed="rId3" cstate="print"/>
          <a:stretch>
            <a:fillRect/>
          </a:stretch>
        </p:blipFill>
        <p:spPr bwMode="auto">
          <a:xfrm>
            <a:off x="3714750" y="2062956"/>
            <a:ext cx="4762500" cy="413385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a:r>
              <a:rPr lang="ru-RU" sz="2800" dirty="0" smtClean="0">
                <a:solidFill>
                  <a:srgbClr val="333333"/>
                </a:solidFill>
                <a:latin typeface="Helvetica Neue"/>
              </a:rPr>
              <a:t>Использованная литература:</a:t>
            </a:r>
            <a:br>
              <a:rPr lang="ru-RU" sz="2800" dirty="0" smtClean="0">
                <a:solidFill>
                  <a:srgbClr val="333333"/>
                </a:solidFill>
                <a:latin typeface="Helvetica Neue"/>
              </a:rPr>
            </a:br>
            <a:r>
              <a:rPr lang="ru-RU" sz="2800" dirty="0" smtClean="0">
                <a:solidFill>
                  <a:srgbClr val="333333"/>
                </a:solidFill>
                <a:latin typeface="Helvetica Neue"/>
              </a:rPr>
              <a:t>Панина С.Н. Древняя история народов Урала. - Екатеринбург, изд-во "Квадрат", 2017.</a:t>
            </a:r>
            <a:br>
              <a:rPr lang="ru-RU" sz="2800" dirty="0" smtClean="0">
                <a:solidFill>
                  <a:srgbClr val="333333"/>
                </a:solidFill>
                <a:latin typeface="Helvetica Neue"/>
              </a:rPr>
            </a:br>
            <a:r>
              <a:rPr lang="ru-RU" sz="2800" dirty="0" smtClean="0">
                <a:solidFill>
                  <a:srgbClr val="333333"/>
                </a:solidFill>
                <a:latin typeface="Helvetica Neue"/>
              </a:rPr>
              <a:t>История Урала с древнейших времен до конца XIX века. - Екатеринбург, 2002.</a:t>
            </a:r>
            <a:br>
              <a:rPr lang="ru-RU" sz="2800" dirty="0" smtClean="0">
                <a:solidFill>
                  <a:srgbClr val="333333"/>
                </a:solidFill>
                <a:latin typeface="Helvetica Neue"/>
              </a:rPr>
            </a:br>
            <a:r>
              <a:rPr lang="ru-RU" sz="2800" dirty="0" smtClean="0">
                <a:solidFill>
                  <a:srgbClr val="333333"/>
                </a:solidFill>
                <a:latin typeface="Helvetica Neue"/>
              </a:rPr>
              <a:t>Материалы Музея истории и археологии Среднего Урала</a:t>
            </a:r>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84</TotalTime>
  <Words>1089</Words>
  <Application>Microsoft Office PowerPoint</Application>
  <PresentationFormat>Произвольный</PresentationFormat>
  <Paragraphs>63</Paragraphs>
  <Slides>33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Поток</vt:lpstr>
      <vt:lpstr>Слайд 1</vt:lpstr>
      <vt:lpstr>   Разгром Иваном Грозным в 1552 году Казанского ханства привел к добровольному вхождению в состав России основной части Башкирии. В освоении Среднего Приуралья большое значение оказал род Строгановых. Основатель рода Аника Федорович Строганов в 1558 году попросил разрешение заниматься солеварением на реке Каме, обязавшись взамен оборонять земли от набегов и основывая укрепленные городки. Царская грамота пожаловала Строгановым обширные земли от устья Лысьвы до устья Чусовой. Позже строгановские владения стали еще больше. Население Прикамья стало быстро увеличиваться, возникали новые населенные пункты. Из коренных народов Урала к XVI веку наибольшую численность имели народы Приуралья – башкиры, коми-пермяки, удмурты, меньше было представителей народов Зауралья – манси, хантов, сибирских татар. В 1570-е годы Сибирское ханство во главе с ханом Кучумом совершало набеги на строгановские городки. Для борьбы с ними Строгановы наняли волжских казаков во главе с атаманом Ермаком. Так начался знаменитый поход Ермака, «взявший Сибирь». Окончательно Сибирское ханство пало в 1598 году. Покорение Сибири открыло России путь на восток.   </vt:lpstr>
      <vt:lpstr>Слайд 3</vt:lpstr>
      <vt:lpstr>На реках Урала и Зауралья стали появляться русские города и остроги, Урал все более активно осваивался русскими. Первое время за Урал попадали речным путем. В 1597 году началось строительство первой сухопутной дороги через Урал, разведанную крестьянином Артемием Бабиновым. Дорога получила название Бабиновской. В 1598 году возник город Верхотурье.  </vt:lpstr>
      <vt:lpstr> </vt:lpstr>
      <vt:lpstr>Слайд 6</vt:lpstr>
      <vt:lpstr>Слайд 7</vt:lpstr>
      <vt:lpstr>Слайд 8</vt:lpstr>
      <vt:lpstr>Слайд 9</vt:lpstr>
      <vt:lpstr>Слайд 10</vt:lpstr>
      <vt:lpstr>Древний Урал </vt:lpstr>
      <vt:lpstr>Первый человек появился на Урале приблизительно 100 тысяч лет назад</vt:lpstr>
      <vt:lpstr>Слайд 13</vt:lpstr>
      <vt:lpstr>Слайд 14</vt:lpstr>
      <vt:lpstr>Слайд 15</vt:lpstr>
      <vt:lpstr>Слайд 16</vt:lpstr>
      <vt:lpstr>Слайд 17</vt:lpstr>
      <vt:lpstr>Именно на стенах второго этажа сохранились уникальные рисунки первобытного человека, созданные при помощи охры. Здесь изображены фигуры мамонтов, лошадей и носорогов. Картинки свидетельствуют о том, что художник видел всю эту фауну в непосредственной близости</vt:lpstr>
      <vt:lpstr>Коренные народы Урала</vt:lpstr>
      <vt:lpstr>Манси относятся к народу угро-финской языковой группы. Их наречие родственно с хантами (остяками) и венграми. В древние времена данный народ населял территорию севернее реки Яик (Урал), но позже их вытеснили воинственные кочевые племена</vt:lpstr>
      <vt:lpstr>Слайд 21</vt:lpstr>
      <vt:lpstr>Слайд 22</vt:lpstr>
      <vt:lpstr>Коми (зыряне) </vt:lpstr>
      <vt:lpstr>Слайд 24</vt:lpstr>
      <vt:lpstr>Коми-пермяки</vt:lpstr>
      <vt:lpstr>Слайд 26</vt:lpstr>
      <vt:lpstr>Башкиры</vt:lpstr>
      <vt:lpstr>Слайд 28</vt:lpstr>
      <vt:lpstr>Марийцы</vt:lpstr>
      <vt:lpstr>Слайд 30</vt:lpstr>
      <vt:lpstr>Нагайбаки</vt:lpstr>
      <vt:lpstr>Татары Татары – второй по численности народ Урала (после русских)</vt:lpstr>
      <vt:lpstr>Слайд 33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Разгром Иваном Грозным в 1552 году Казанского ханства привел к добровольному вхождению в состав России основной части Башкирии. В освоении Среднего Приуралья большое значение оказал род Строгановых. Основатель рода Аника Федорович Строганов в 1558 году попросил разрешение заниматься солеварением на реке Каме, обязавшись взамен оборонять земли от набегов и основывая укрепленные городки. Царская грамота пожаловала Строгановым обширные земли от устья Лысьвы до устья Чусовой. Позже строгановские владения стали еще больше. Население Прикамья стало быстро увеличиваться, возникали новые населенные пункты. Из коренных народов Урала к XVI веку наибольшую численность имели народы Приуралья – башкиры, коми-пермяки, удмурты, меньше было представителей народов Зауралья – манси, хантов, сибирских татар. В 1570-е годы Сибирское ханство во главе с ханом Кучумом совершало набеги на строгановские городки. Для борьбы с ними Строгановы наняли волжских казаков во главе с атаманом Ермаком. Так начался знаменитый поход Ермака, «взявший Сибирь». Окончательно Сибирское ханство пало в 1598 году. Покорение Сибири открыло России путь на восток.</dc:title>
  <dc:creator>Алексей</dc:creator>
  <cp:lastModifiedBy>Shafikova_GA</cp:lastModifiedBy>
  <cp:revision>12</cp:revision>
  <dcterms:created xsi:type="dcterms:W3CDTF">2021-11-25T09:48:58Z</dcterms:created>
  <dcterms:modified xsi:type="dcterms:W3CDTF">2021-12-20T08:29:36Z</dcterms:modified>
</cp:coreProperties>
</file>