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9" r:id="rId3"/>
    <p:sldId id="257" r:id="rId4"/>
    <p:sldId id="271" r:id="rId5"/>
    <p:sldId id="260" r:id="rId6"/>
    <p:sldId id="258" r:id="rId7"/>
    <p:sldId id="259" r:id="rId8"/>
    <p:sldId id="261" r:id="rId9"/>
    <p:sldId id="262" r:id="rId10"/>
    <p:sldId id="264" r:id="rId11"/>
    <p:sldId id="263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65" r:id="rId20"/>
    <p:sldId id="280" r:id="rId21"/>
    <p:sldId id="281" r:id="rId22"/>
    <p:sldId id="282" r:id="rId23"/>
    <p:sldId id="283" r:id="rId24"/>
    <p:sldId id="290" r:id="rId25"/>
    <p:sldId id="284" r:id="rId26"/>
    <p:sldId id="285" r:id="rId27"/>
    <p:sldId id="286" r:id="rId28"/>
    <p:sldId id="287" r:id="rId29"/>
    <p:sldId id="288" r:id="rId30"/>
    <p:sldId id="266" r:id="rId31"/>
    <p:sldId id="267" r:id="rId32"/>
    <p:sldId id="268" r:id="rId33"/>
    <p:sldId id="269" r:id="rId34"/>
    <p:sldId id="270" r:id="rId35"/>
    <p:sldId id="291" r:id="rId36"/>
    <p:sldId id="272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81" autoAdjust="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B9A4DAF3-D55B-4A75-A61F-450ABF230905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376E831-39B8-4609-A332-1364F0D24AD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A4DAF3-D55B-4A75-A61F-450ABF230905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76E831-39B8-4609-A332-1364F0D24A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B9A4DAF3-D55B-4A75-A61F-450ABF230905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376E831-39B8-4609-A332-1364F0D24AD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A4DAF3-D55B-4A75-A61F-450ABF230905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8376E831-39B8-4609-A332-1364F0D24AD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A4DAF3-D55B-4A75-A61F-450ABF230905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8376E831-39B8-4609-A332-1364F0D24A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A4DAF3-D55B-4A75-A61F-450ABF230905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76E831-39B8-4609-A332-1364F0D24AD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A4DAF3-D55B-4A75-A61F-450ABF230905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76E831-39B8-4609-A332-1364F0D24A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B9A4DAF3-D55B-4A75-A61F-450ABF230905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376E831-39B8-4609-A332-1364F0D24AD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B9A4DAF3-D55B-4A75-A61F-450ABF230905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8376E831-39B8-4609-A332-1364F0D24AD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A4DAF3-D55B-4A75-A61F-450ABF230905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76E831-39B8-4609-A332-1364F0D24A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A4DAF3-D55B-4A75-A61F-450ABF230905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76E831-39B8-4609-A332-1364F0D24A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B9A4DAF3-D55B-4A75-A61F-450ABF230905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8376E831-39B8-4609-A332-1364F0D24AD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643050"/>
            <a:ext cx="6400800" cy="399575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 descr="11840015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00100" y="714356"/>
            <a:ext cx="65622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7200" dirty="0" smtClean="0">
                <a:solidFill>
                  <a:schemeClr val="accent4">
                    <a:lumMod val="75000"/>
                  </a:schemeClr>
                </a:solidFill>
              </a:rPr>
              <a:t>Ростов Великий </a:t>
            </a:r>
            <a:endParaRPr lang="ru-RU" sz="7200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7" name="Рисунок 6" descr="рамка для презентаций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14346" y="-142900"/>
            <a:ext cx="9644130" cy="7215238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5720" y="285728"/>
            <a:ext cx="857256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600" dirty="0" smtClean="0"/>
          </a:p>
          <a:p>
            <a:pPr algn="ctr"/>
            <a:r>
              <a:rPr lang="ru-RU" dirty="0" smtClean="0"/>
              <a:t>ГАУ «КЦСОН города Каменска-Уральского»</a:t>
            </a:r>
          </a:p>
          <a:p>
            <a:pPr algn="ctr"/>
            <a:endParaRPr lang="ru-RU" dirty="0" smtClean="0"/>
          </a:p>
          <a:p>
            <a:pPr algn="ctr"/>
            <a:r>
              <a:rPr lang="ru-RU" sz="3600" dirty="0" smtClean="0"/>
              <a:t>Школа пожилого возраста по направлению:</a:t>
            </a:r>
            <a:br>
              <a:rPr lang="ru-RU" sz="3600" dirty="0" smtClean="0"/>
            </a:br>
            <a:r>
              <a:rPr lang="ru-RU" sz="3600" b="1" dirty="0" smtClean="0"/>
              <a:t> </a:t>
            </a:r>
            <a:r>
              <a:rPr lang="ru-RU" sz="3600" dirty="0" smtClean="0"/>
              <a:t>«</a:t>
            </a:r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Социальный туризм»</a:t>
            </a:r>
          </a:p>
          <a:p>
            <a:pPr algn="ctr"/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Тема: </a:t>
            </a:r>
            <a:r>
              <a:rPr lang="ru-RU" sz="3200" b="1" dirty="0" smtClean="0"/>
              <a:t>Золотое кольцо России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b="1" dirty="0" smtClean="0"/>
              <a:t>город Ростов Великий</a:t>
            </a:r>
          </a:p>
          <a:p>
            <a:pPr algn="ctr"/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2400" dirty="0" smtClean="0"/>
              <a:t>руководитель: специалист по социальной работе - </a:t>
            </a:r>
            <a:r>
              <a:rPr lang="ru-RU" sz="2400" dirty="0" err="1" smtClean="0"/>
              <a:t>Пучкова</a:t>
            </a:r>
            <a:r>
              <a:rPr lang="ru-RU" sz="2400" dirty="0" smtClean="0"/>
              <a:t> Марина Викторовна</a:t>
            </a:r>
          </a:p>
          <a:p>
            <a:pPr algn="ctr"/>
            <a:r>
              <a:rPr lang="ru-RU" sz="2400" dirty="0" smtClean="0"/>
              <a:t>2021г. </a:t>
            </a:r>
            <a:endParaRPr lang="ru-RU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214810" y="785794"/>
            <a:ext cx="4471990" cy="5340369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Ростов Великий – один из старейших городов России в Ярославской области на берегу озера </a:t>
            </a:r>
            <a:r>
              <a:rPr lang="ru-RU" dirty="0" err="1"/>
              <a:t>Неро</a:t>
            </a:r>
            <a:r>
              <a:rPr lang="ru-RU" dirty="0"/>
              <a:t>. </a:t>
            </a:r>
            <a:r>
              <a:rPr lang="ru-RU" dirty="0" smtClean="0"/>
              <a:t>Первые </a:t>
            </a:r>
            <a:r>
              <a:rPr lang="ru-RU" dirty="0"/>
              <a:t>упоминания о городе в летописях относятся к 862 году. В созвездии городов Золотого кольца России Ростов Великий является звездой первой величины. </a:t>
            </a:r>
          </a:p>
        </p:txBody>
      </p:sp>
      <p:pic>
        <p:nvPicPr>
          <p:cNvPr id="5" name="Рисунок 4" descr="golden-ri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889000"/>
            <a:ext cx="4071966" cy="3897322"/>
          </a:xfrm>
          <a:prstGeom prst="rect">
            <a:avLst/>
          </a:prstGeom>
        </p:spPr>
      </p:pic>
      <p:pic>
        <p:nvPicPr>
          <p:cNvPr id="6" name="Рисунок 5" descr="рамка для презентаций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14346" y="0"/>
            <a:ext cx="9572692" cy="700090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Золотое кольцо России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 err="1" smtClean="0"/>
              <a:t>Золото́е</a:t>
            </a:r>
            <a:r>
              <a:rPr lang="ru-RU" b="1" dirty="0" smtClean="0"/>
              <a:t> кольцо́ </a:t>
            </a:r>
            <a:r>
              <a:rPr lang="ru-RU" b="1" dirty="0" err="1" smtClean="0"/>
              <a:t>Росси́и</a:t>
            </a:r>
            <a:r>
              <a:rPr lang="ru-RU" dirty="0" smtClean="0"/>
              <a:t> — туристские маршруты, проходящие по древним русским городам, в которых сохранились уникальные памятники истории и культуры России, центрам народных </a:t>
            </a:r>
            <a:r>
              <a:rPr lang="ru-RU" u="sng" dirty="0" smtClean="0"/>
              <a:t>ремёсел</a:t>
            </a:r>
            <a:r>
              <a:rPr lang="ru-RU" dirty="0" smtClean="0"/>
              <a:t>. 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r>
              <a:rPr lang="ru-RU" dirty="0" smtClean="0"/>
              <a:t>В Золотое кольцо входят восемь основных городов — Сергиев Посад, Переславль-Залесский, Ростов Великий, Ярославль, Кострома, </a:t>
            </a:r>
            <a:r>
              <a:rPr lang="ru-RU" dirty="0" err="1" smtClean="0"/>
              <a:t>Иваново,Су-здаль</a:t>
            </a:r>
            <a:r>
              <a:rPr lang="ru-RU" dirty="0" smtClean="0"/>
              <a:t> и </a:t>
            </a:r>
            <a:r>
              <a:rPr lang="ru-RU" u="sng" dirty="0" smtClean="0"/>
              <a:t>Владимир</a:t>
            </a:r>
            <a:r>
              <a:rPr lang="ru-RU" sz="3200" dirty="0" smtClean="0"/>
              <a:t>.</a:t>
            </a:r>
            <a:endParaRPr lang="ru-RU" sz="32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Достопримечательности Ростова</a:t>
            </a:r>
            <a:endParaRPr lang="ru-RU" dirty="0"/>
          </a:p>
        </p:txBody>
      </p:sp>
      <p:pic>
        <p:nvPicPr>
          <p:cNvPr id="4" name="Содержимое 3" descr="4324763_larg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8728" y="1928802"/>
            <a:ext cx="6215106" cy="3857652"/>
          </a:xfrm>
        </p:spPr>
      </p:pic>
      <p:pic>
        <p:nvPicPr>
          <p:cNvPr id="5" name="Рисунок 4" descr="рамка для презентаций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14346" y="-214338"/>
            <a:ext cx="9715568" cy="7072338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Ростовский Кремль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sz="2400" dirty="0"/>
              <a:t>Ростовский Кремль — уникальный памятник архитектуры, аналогов которому нет в нашей стране. </a:t>
            </a:r>
            <a:r>
              <a:rPr lang="ru-RU" sz="2400" dirty="0" smtClean="0"/>
              <a:t>Был </a:t>
            </a:r>
            <a:r>
              <a:rPr lang="ru-RU" sz="2400" dirty="0"/>
              <a:t>создан в середине XVII века. Его создатель, ростовский митрополит </a:t>
            </a:r>
            <a:r>
              <a:rPr lang="ru-RU" sz="2400" dirty="0" smtClean="0"/>
              <a:t>Иона </a:t>
            </a:r>
            <a:r>
              <a:rPr lang="ru-RU" sz="2400" dirty="0" err="1" smtClean="0"/>
              <a:t>Сысоевич</a:t>
            </a:r>
            <a:r>
              <a:rPr lang="ru-RU" sz="2400" dirty="0" smtClean="0"/>
              <a:t>. Его высота вместе с крестом составляет 60 метров.</a:t>
            </a:r>
            <a:r>
              <a:rPr lang="ru-RU" sz="2400" dirty="0"/>
              <a:t> Н</a:t>
            </a:r>
            <a:r>
              <a:rPr lang="ru-RU" sz="2400" dirty="0" smtClean="0"/>
              <a:t>ам </a:t>
            </a:r>
            <a:r>
              <a:rPr lang="ru-RU" sz="2400" dirty="0"/>
              <a:t>Ростовский Кремль близок и знаком по любимым фильмам, которые здесь снимались — «Иван Васильевич меняет профессию», «Садко», «Сказка о царе </a:t>
            </a:r>
            <a:r>
              <a:rPr lang="ru-RU" sz="2400" dirty="0" err="1"/>
              <a:t>Салтане</a:t>
            </a:r>
            <a:r>
              <a:rPr lang="ru-RU" sz="2400" dirty="0"/>
              <a:t>».</a:t>
            </a:r>
          </a:p>
          <a:p>
            <a:r>
              <a:rPr lang="ru-RU" sz="2400" dirty="0" smtClean="0"/>
              <a:t> </a:t>
            </a:r>
            <a:endParaRPr lang="ru-RU" sz="2400" dirty="0"/>
          </a:p>
        </p:txBody>
      </p:sp>
      <p:pic>
        <p:nvPicPr>
          <p:cNvPr id="5" name="Содержимое 4" descr="328831111920b21b71ba4d9c714ac899001c62e1.jpe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00562" y="1643050"/>
            <a:ext cx="4500594" cy="3786213"/>
          </a:xfrm>
        </p:spPr>
      </p:pic>
      <p:pic>
        <p:nvPicPr>
          <p:cNvPr id="7" name="Рисунок 6" descr="рамка для презентаций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85784" y="-142900"/>
            <a:ext cx="9644130" cy="714380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Ростовский Кремль 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Особую </a:t>
            </a:r>
            <a:r>
              <a:rPr lang="ru-RU" dirty="0"/>
              <a:t>ценность представляет звонница Успенского собора. </a:t>
            </a:r>
            <a:r>
              <a:rPr lang="ru-RU" dirty="0" smtClean="0"/>
              <a:t>Состоящая </a:t>
            </a:r>
            <a:r>
              <a:rPr lang="ru-RU" dirty="0"/>
              <a:t>из 2-ух объёмов, колокольня была увенчана четырьмя главами. Для неё было отлито 13 колоколов. Самый большой из них, именовавшийся «</a:t>
            </a:r>
            <a:r>
              <a:rPr lang="ru-RU" dirty="0" err="1"/>
              <a:t>Сысоем</a:t>
            </a:r>
            <a:r>
              <a:rPr lang="ru-RU" dirty="0"/>
              <a:t>», весил 2000 пудов. Колокол «</a:t>
            </a:r>
            <a:r>
              <a:rPr lang="ru-RU" dirty="0" err="1"/>
              <a:t>Полиелейный</a:t>
            </a:r>
            <a:r>
              <a:rPr lang="ru-RU" dirty="0"/>
              <a:t>» имел вес в 1000 пудов, а «Лебедь» — 500 пудов. </a:t>
            </a:r>
          </a:p>
        </p:txBody>
      </p:sp>
      <p:pic>
        <p:nvPicPr>
          <p:cNvPr id="5" name="Содержимое 4" descr="ros_kr_panorama_1_780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286248" y="1714488"/>
            <a:ext cx="4714908" cy="4143404"/>
          </a:xfrm>
        </p:spPr>
      </p:pic>
      <p:pic>
        <p:nvPicPr>
          <p:cNvPr id="6" name="Рисунок 5" descr="рамка для презентаций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14346" y="-142900"/>
            <a:ext cx="9715568" cy="7215238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Богоявленский Авраамиев монастырь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43296" cy="4525963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Богоявленский Авраамиев монастырь — одна из самых древних </a:t>
            </a:r>
            <a:r>
              <a:rPr lang="ru-RU" dirty="0" smtClean="0"/>
              <a:t>достопримечательностей </a:t>
            </a:r>
            <a:r>
              <a:rPr lang="ru-RU" dirty="0"/>
              <a:t>Ростова. Согласно легенде, обитель была основана в XI веке. Вот уже десять веков она принимает людей, решивших посвятить себя вере.</a:t>
            </a:r>
          </a:p>
        </p:txBody>
      </p:sp>
      <p:pic>
        <p:nvPicPr>
          <p:cNvPr id="5" name="Содержимое 4" descr="013_avraam_0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071934" y="1714489"/>
            <a:ext cx="4614866" cy="4071966"/>
          </a:xfrm>
        </p:spPr>
      </p:pic>
      <p:pic>
        <p:nvPicPr>
          <p:cNvPr id="6" name="Рисунок 5" descr="рамка для презентаций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42908" y="0"/>
            <a:ext cx="9501254" cy="7072338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00108"/>
            <a:ext cx="6615130" cy="85725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Богоявленский Авраамиев монастырь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Удивительная архитектура монастыря сочетается с необыкновенной атмосферой святости. Дело в том, что обитель стала местом подвигов многих великомучеников. Один из самых известных — старец Пимен. Он обладал даром исцеления. За избавлением от болезни к нему приходили самые разные люди. Пимен известен своей праведностью и благочестием. В знак отстранения от мирских соблазнов он таскал за собой повсюду </a:t>
            </a:r>
            <a:r>
              <a:rPr lang="ru-RU" dirty="0" err="1"/>
              <a:t>многокилограммовые</a:t>
            </a:r>
            <a:r>
              <a:rPr lang="ru-RU" dirty="0"/>
              <a:t> гири.</a:t>
            </a:r>
          </a:p>
        </p:txBody>
      </p:sp>
      <p:pic>
        <p:nvPicPr>
          <p:cNvPr id="5" name="Содержимое 4" descr="sddefault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8200" y="1714488"/>
            <a:ext cx="4281518" cy="4143404"/>
          </a:xfrm>
        </p:spPr>
      </p:pic>
      <p:pic>
        <p:nvPicPr>
          <p:cNvPr id="6" name="Рисунок 5" descr="рамка для презентаций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42908" y="-142900"/>
            <a:ext cx="9644130" cy="7215238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7186634" cy="1143000"/>
          </a:xfrm>
        </p:spPr>
        <p:txBody>
          <a:bodyPr/>
          <a:lstStyle/>
          <a:p>
            <a:r>
              <a:rPr lang="ru-RU" dirty="0"/>
              <a:t>Гимназия им. </a:t>
            </a:r>
            <a:r>
              <a:rPr lang="ru-RU" dirty="0" err="1"/>
              <a:t>Кекина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На сегодняшний день Гимназия им. А.Л. </a:t>
            </a:r>
            <a:r>
              <a:rPr lang="ru-RU" dirty="0" err="1"/>
              <a:t>Кекина</a:t>
            </a:r>
            <a:r>
              <a:rPr lang="ru-RU" dirty="0"/>
              <a:t> в Ростове — это передовое образовательное учреждение Ярославской области. Здесь проводится колоссальная научно-исследовательская работа. Помимо прочего здесь действует астрономическая обсерватория, кружок радиолюбителей и музей.</a:t>
            </a:r>
          </a:p>
        </p:txBody>
      </p:sp>
      <p:pic>
        <p:nvPicPr>
          <p:cNvPr id="5" name="Содержимое 4" descr="gimnaziya_im._a.l._kekina_v_rostove_velikom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0" y="1714488"/>
            <a:ext cx="4286280" cy="3929090"/>
          </a:xfrm>
        </p:spPr>
      </p:pic>
      <p:pic>
        <p:nvPicPr>
          <p:cNvPr id="6" name="Рисунок 5" descr="рамка для презентаций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572692" cy="685800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28670"/>
            <a:ext cx="8229600" cy="428628"/>
          </a:xfrm>
        </p:spPr>
        <p:txBody>
          <a:bodyPr>
            <a:normAutofit fontScale="90000"/>
          </a:bodyPr>
          <a:lstStyle/>
          <a:p>
            <a:r>
              <a:rPr lang="ru-RU" dirty="0"/>
              <a:t>Интерактивный музей и </a:t>
            </a:r>
            <a:r>
              <a:rPr lang="ru-RU" dirty="0" err="1"/>
              <a:t>моно-ресторация</a:t>
            </a:r>
            <a:r>
              <a:rPr lang="ru-RU" dirty="0"/>
              <a:t> «Лукова Слобода»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Интерактивный музей и </a:t>
            </a:r>
            <a:r>
              <a:rPr lang="ru-RU" dirty="0" err="1"/>
              <a:t>моно-ресторация</a:t>
            </a:r>
            <a:r>
              <a:rPr lang="ru-RU" dirty="0"/>
              <a:t> «Лукова Слобода» — идеальное место для полезного досуга. </a:t>
            </a:r>
            <a:r>
              <a:rPr lang="ru-RU" dirty="0" smtClean="0"/>
              <a:t>Сюда </a:t>
            </a:r>
            <a:r>
              <a:rPr lang="ru-RU" dirty="0"/>
              <a:t>приезжают целыми семьями, чтобы отведать оригинальные блюда древнерусской кухни и побольше узнать о вкусовых предпочтениях наших предков.</a:t>
            </a:r>
          </a:p>
        </p:txBody>
      </p:sp>
      <p:pic>
        <p:nvPicPr>
          <p:cNvPr id="5" name="Содержимое 4" descr="nhuoag_gzcg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00562" y="1643050"/>
            <a:ext cx="4357718" cy="4214842"/>
          </a:xfr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1\Desktop\40108158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60712"/>
            <a:ext cx="8715436" cy="65365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1\Desktop\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706" y="214290"/>
            <a:ext cx="8749012" cy="64674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1\Desktop\130918-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1"/>
            <a:ext cx="8767240" cy="64294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1\Desktop\ks-erru-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2302" y="214290"/>
            <a:ext cx="8727416" cy="64579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1\Desktop\rostov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210" y="214290"/>
            <a:ext cx="8771509" cy="64294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1\Desktop\X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872" y="214290"/>
            <a:ext cx="8748846" cy="64294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1\Desktop\1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63" y="214290"/>
            <a:ext cx="8751155" cy="64294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6900882" cy="1143000"/>
          </a:xfrm>
        </p:spPr>
        <p:txBody>
          <a:bodyPr>
            <a:normAutofit/>
          </a:bodyPr>
          <a:lstStyle/>
          <a:p>
            <a:r>
              <a:rPr lang="ru-RU" dirty="0"/>
              <a:t>Музей финифти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Музей финифти в Ростове интересен не только своими уникальными экспонатами, но и необычными интерактивными программами. К</a:t>
            </a:r>
            <a:r>
              <a:rPr lang="ru-RU" dirty="0" smtClean="0"/>
              <a:t>аждый </a:t>
            </a:r>
            <a:r>
              <a:rPr lang="ru-RU" dirty="0"/>
              <a:t>гость здесь может стать участником процесса изготовления финифти. Своими глазами можно увидеть каждый этап уникального производства — начиная от росписи заготовки и заканчивая её обжигом в специальных печах.</a:t>
            </a:r>
          </a:p>
        </p:txBody>
      </p:sp>
      <p:pic>
        <p:nvPicPr>
          <p:cNvPr id="5" name="Содержимое 4" descr="finift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429124" y="1714488"/>
            <a:ext cx="4500594" cy="4071966"/>
          </a:xfrm>
        </p:spPr>
      </p:pic>
      <p:pic>
        <p:nvPicPr>
          <p:cNvPr id="6" name="Рисунок 5" descr="рамка для презентаций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42908" y="0"/>
            <a:ext cx="9501254" cy="685800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71472" y="357167"/>
            <a:ext cx="7572428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/>
              <a:t>История основания музея</a:t>
            </a:r>
          </a:p>
          <a:p>
            <a:r>
              <a:rPr lang="ru-RU" sz="2800" dirty="0" smtClean="0"/>
              <a:t>В Ростове музей финифти был основан в конце XIX в. Первая экспозиция была выставлена в 1888 г. в музее церковных древностей. После на каждой выставке присутствовала финифть. Первая самостоятельная экспозиция эмалей была выставлена в 1970-х гг. Однако экспонаты не могли продемонстрировать всю историю развития эмальерного искусства, работы местных мастеров. Из-за этого в 1990-х гг. решено было создать специализированный музейный комплекс.</a:t>
            </a:r>
            <a:endParaRPr lang="ru-RU" sz="28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1\Desktop\004-bimage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475" y="214290"/>
            <a:ext cx="8800709" cy="64294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0100" y="500042"/>
            <a:ext cx="721523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Вся коллекция размещается в четырех помещениях Ростовского Кремля. Здесь представлено примерно 3000 экспонатов, первые из которых были изготовлены в XVIII в. Галерея начинается с зала, в котором находятся различные разновидности художественных эмалей.</a:t>
            </a:r>
            <a:endParaRPr lang="ru-RU" sz="28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er1\Desktop\90oKeP4RjD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62" y="214290"/>
            <a:ext cx="8965437" cy="66437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1720" y="980728"/>
            <a:ext cx="480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Финифть</a:t>
            </a:r>
            <a:r>
              <a:rPr lang="ru-RU" sz="2800" dirty="0" smtClean="0"/>
              <a:t> — </a:t>
            </a:r>
            <a:r>
              <a:rPr lang="ru-RU" sz="2800" b="1" dirty="0" smtClean="0"/>
              <a:t>это</a:t>
            </a:r>
            <a:r>
              <a:rPr lang="ru-RU" sz="2800" dirty="0" smtClean="0"/>
              <a:t> роспись на эмали, наплавленной на выкованной особым образом металлической пластине. Такие изображения не тускнеют и не выцветают с годами: археологи находили рисунки на эмали, сделанные около 3 тысячелетий назад и сохранившие первозданный вид.</a:t>
            </a:r>
            <a:endParaRPr lang="ru-RU" sz="28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er1\Desktop\58970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8715436" cy="64150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er1\Desktop\f3e51016de1d326407d3d7b27f2431e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769" y="214290"/>
            <a:ext cx="8629511" cy="63006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er1\Desktop\159118332781778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45947"/>
            <a:ext cx="8694991" cy="661680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er1\Desktop\rostov_0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5836" y="357166"/>
            <a:ext cx="8561527" cy="59197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er1\Desktop\c55bd68cedb8fca6947e2b50f54c0f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8929718" cy="64769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Озеро </a:t>
            </a:r>
            <a:r>
              <a:rPr lang="ru-RU" dirty="0" err="1" smtClean="0"/>
              <a:t>Неро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971924" cy="4525963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Озеро </a:t>
            </a:r>
            <a:r>
              <a:rPr lang="ru-RU" dirty="0" err="1"/>
              <a:t>Неро</a:t>
            </a:r>
            <a:r>
              <a:rPr lang="ru-RU" dirty="0"/>
              <a:t> — это </a:t>
            </a:r>
            <a:r>
              <a:rPr lang="ru-RU" dirty="0" smtClean="0"/>
              <a:t>визитная карточка Ростова. Озеру </a:t>
            </a:r>
            <a:r>
              <a:rPr lang="ru-RU" dirty="0"/>
              <a:t>уже полмиллиона </a:t>
            </a:r>
            <a:r>
              <a:rPr lang="ru-RU" dirty="0" smtClean="0"/>
              <a:t>лет.</a:t>
            </a:r>
            <a:r>
              <a:rPr lang="ru-RU" dirty="0"/>
              <a:t>  Его площадь превышает 50 квадратных километров, размер в длину составляет 13 километров, а в ширину — более 8. А вот глубина при такой значительной площади совсем небольшая — всего три метра. </a:t>
            </a:r>
          </a:p>
        </p:txBody>
      </p:sp>
      <p:pic>
        <p:nvPicPr>
          <p:cNvPr id="5" name="Содержимое 4" descr="3623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286248" y="1643050"/>
            <a:ext cx="4714908" cy="4214842"/>
          </a:xfrm>
        </p:spPr>
      </p:pic>
      <p:pic>
        <p:nvPicPr>
          <p:cNvPr id="6" name="Рисунок 5" descr="рамка для презентаций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42908" y="0"/>
            <a:ext cx="9501254" cy="700090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/>
              <a:t>Спасо-Яковлевский</a:t>
            </a:r>
            <a:r>
              <a:rPr lang="ru-RU" dirty="0"/>
              <a:t> монастырь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Первые постройки на территории святыни появились ещё в середине XIII века. Они были возведены по велению Марии Черниговской.  Основные здания располагаются на берегу живописнейшего озера </a:t>
            </a:r>
            <a:r>
              <a:rPr lang="ru-RU" dirty="0" err="1"/>
              <a:t>Неро</a:t>
            </a:r>
            <a:r>
              <a:rPr lang="ru-RU" dirty="0"/>
              <a:t>. Белоснежные стены храмов, строгие верхушки башен, величавая колокольня — всё это создаёт неповторимый образ великолепного архитектурного ансамбля.</a:t>
            </a:r>
          </a:p>
        </p:txBody>
      </p:sp>
      <p:pic>
        <p:nvPicPr>
          <p:cNvPr id="5" name="Содержимое 4" descr="001_sp_yak_0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286248" y="1714488"/>
            <a:ext cx="4643470" cy="4214841"/>
          </a:xfrm>
        </p:spPr>
      </p:pic>
      <p:pic>
        <p:nvPicPr>
          <p:cNvPr id="6" name="Рисунок 5" descr="рамка для презентаций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14346" y="-214338"/>
            <a:ext cx="9572692" cy="7215238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Церковь Вознесения Господня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Храм </a:t>
            </a:r>
            <a:r>
              <a:rPr lang="ru-RU" dirty="0"/>
              <a:t>является действующим. С 2002 года здесь регулярно проходят службы. Святыня открыта для посещения всех верующих</a:t>
            </a:r>
            <a:r>
              <a:rPr lang="ru-RU" dirty="0" smtClean="0"/>
              <a:t>.</a:t>
            </a:r>
            <a:r>
              <a:rPr lang="ru-RU" dirty="0"/>
              <a:t> По преданию, святыня была построена на месте смерти блаженного Исидора. Этот человек, живший в середине XV века, помогал </a:t>
            </a:r>
            <a:r>
              <a:rPr lang="ru-RU" dirty="0" err="1"/>
              <a:t>ростовцам</a:t>
            </a:r>
            <a:r>
              <a:rPr lang="ru-RU" dirty="0"/>
              <a:t> спасаться от болезней и недугов. Он исцелял от головных болей, лихорадки, возвращал силы и дарил надежду. </a:t>
            </a:r>
          </a:p>
        </p:txBody>
      </p:sp>
      <p:pic>
        <p:nvPicPr>
          <p:cNvPr id="5" name="Содержимое 4" descr="0_52a1b_125d1e51_xl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357686" y="1643050"/>
            <a:ext cx="4643470" cy="4286279"/>
          </a:xfrm>
        </p:spPr>
      </p:pic>
      <p:pic>
        <p:nvPicPr>
          <p:cNvPr id="6" name="Рисунок 5" descr="рамка для презентаций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42908" y="-142900"/>
            <a:ext cx="9644130" cy="7215238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Церковь Николы на </a:t>
            </a:r>
            <a:r>
              <a:rPr lang="ru-RU" dirty="0" err="1"/>
              <a:t>Подозерье</a:t>
            </a:r>
            <a:r>
              <a:rPr lang="ru-RU" dirty="0"/>
              <a:t> 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829048" cy="4525963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Церковь Николы на </a:t>
            </a:r>
            <a:r>
              <a:rPr lang="ru-RU" dirty="0" err="1"/>
              <a:t>Подозерье</a:t>
            </a:r>
            <a:r>
              <a:rPr lang="ru-RU" dirty="0"/>
              <a:t> — очень красивый памятник русского монастырского зодчества. Его можно отнести к самым удивительным достопримечательностям Ростова. </a:t>
            </a:r>
          </a:p>
          <a:p>
            <a:r>
              <a:rPr lang="ru-RU" dirty="0"/>
              <a:t>Она была построена в 1751 году. </a:t>
            </a:r>
          </a:p>
          <a:p>
            <a:endParaRPr lang="ru-RU" dirty="0"/>
          </a:p>
        </p:txBody>
      </p:sp>
      <p:pic>
        <p:nvPicPr>
          <p:cNvPr id="5" name="Содержимое 4" descr="0_b7a0f_8de8d064_orig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286248" y="1643050"/>
            <a:ext cx="4572032" cy="4500594"/>
          </a:xfrm>
        </p:spPr>
      </p:pic>
      <p:pic>
        <p:nvPicPr>
          <p:cNvPr id="6" name="Рисунок 5" descr="рамка для презентаций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42908" y="-142900"/>
            <a:ext cx="9572692" cy="700090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/>
          <a:lstStyle/>
          <a:p>
            <a:r>
              <a:rPr lang="ru-RU" dirty="0" smtClean="0"/>
              <a:t>Золотое кольцо России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pic>
        <p:nvPicPr>
          <p:cNvPr id="5" name="Содержимое 4" descr="golden_ring_map2010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57158" y="1214422"/>
            <a:ext cx="8572560" cy="54292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3604092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Источники: </a:t>
            </a:r>
            <a:r>
              <a:rPr lang="en-US" sz="1800" dirty="0" smtClean="0"/>
              <a:t>http</a:t>
            </a:r>
            <a:r>
              <a:rPr lang="ru-RU" sz="1800" dirty="0" smtClean="0"/>
              <a:t>://</a:t>
            </a:r>
            <a:r>
              <a:rPr lang="en-US" sz="1800" dirty="0" smtClean="0"/>
              <a:t>theslide.ru </a:t>
            </a:r>
            <a:r>
              <a:rPr lang="en-US" sz="1800" dirty="0" smtClean="0"/>
              <a:t>&gt; </a:t>
            </a:r>
            <a:r>
              <a:rPr lang="en-US" sz="1800" dirty="0" err="1" smtClean="0"/>
              <a:t>okruzhayushciy-mir</a:t>
            </a:r>
            <a:r>
              <a:rPr lang="en-US" sz="1800" dirty="0" smtClean="0"/>
              <a:t>/Rostov-velikiy-3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00100" y="3000372"/>
            <a:ext cx="705513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 smtClean="0"/>
              <a:t>Спасибо за внимание!</a:t>
            </a:r>
            <a:endParaRPr lang="ru-RU" sz="5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итейная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142</TotalTime>
  <Words>641</Words>
  <Application>Microsoft Office PowerPoint</Application>
  <PresentationFormat>Экран (4:3)</PresentationFormat>
  <Paragraphs>44</Paragraphs>
  <Slides>36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7" baseType="lpstr">
      <vt:lpstr>Литейная</vt:lpstr>
      <vt:lpstr>Слайд 1</vt:lpstr>
      <vt:lpstr>Слайд 2</vt:lpstr>
      <vt:lpstr>Слайд 3</vt:lpstr>
      <vt:lpstr>Золотое кольцо России</vt:lpstr>
      <vt:lpstr>Достопримечательности Ростова</vt:lpstr>
      <vt:lpstr>Ростовский Кремль </vt:lpstr>
      <vt:lpstr>Ростовский Кремль </vt:lpstr>
      <vt:lpstr>Богоявленский Авраамиев монастырь</vt:lpstr>
      <vt:lpstr>Богоявленский Авраамиев монастырь</vt:lpstr>
      <vt:lpstr>Гимназия им. Кекина</vt:lpstr>
      <vt:lpstr>Интерактивный музей и моно-ресторация «Лукова Слобода»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Музей финифти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Озеро Неро</vt:lpstr>
      <vt:lpstr>Спасо-Яковлевский монастырь</vt:lpstr>
      <vt:lpstr>Церковь Вознесения Господня</vt:lpstr>
      <vt:lpstr>Церковь Николы на Подозерье </vt:lpstr>
      <vt:lpstr>Золотое кольцо России</vt:lpstr>
      <vt:lpstr>Источники: http://theslide.ru &gt; okruzhayushciy-mir/Rostov-velikiy-3 </vt:lpstr>
      <vt:lpstr>Слайд 36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Shafikova_GA</cp:lastModifiedBy>
  <cp:revision>18</cp:revision>
  <dcterms:created xsi:type="dcterms:W3CDTF">2016-05-02T15:49:42Z</dcterms:created>
  <dcterms:modified xsi:type="dcterms:W3CDTF">2022-01-14T05:24:28Z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832208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