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14"/>
  </p:notesMasterIdLst>
  <p:sldIdLst>
    <p:sldId id="256" r:id="rId2"/>
    <p:sldId id="257" r:id="rId3"/>
    <p:sldId id="270" r:id="rId4"/>
    <p:sldId id="258" r:id="rId5"/>
    <p:sldId id="261" r:id="rId6"/>
    <p:sldId id="271" r:id="rId7"/>
    <p:sldId id="272" r:id="rId8"/>
    <p:sldId id="263" r:id="rId9"/>
    <p:sldId id="265" r:id="rId10"/>
    <p:sldId id="266" r:id="rId11"/>
    <p:sldId id="273" r:id="rId12"/>
    <p:sldId id="269" r:id="rId13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21" autoAdjust="0"/>
    <p:restoredTop sz="94540" autoAdjust="0"/>
  </p:normalViewPr>
  <p:slideViewPr>
    <p:cSldViewPr>
      <p:cViewPr varScale="1">
        <p:scale>
          <a:sx n="55" d="100"/>
          <a:sy n="55" d="100"/>
        </p:scale>
        <p:origin x="-2208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EA0078-77A0-40E7-B6F9-808EE7985CF1}" type="datetimeFigureOut">
              <a:rPr lang="ru-RU" smtClean="0"/>
              <a:pPr/>
              <a:t>19.12.2021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72E55D-ADB4-427A-B661-46A2490B76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805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72E55D-ADB4-427A-B661-46A2490B766E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620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000250" y="0"/>
            <a:ext cx="4857750" cy="9144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2571750" y="4572000"/>
            <a:ext cx="9144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2525151" y="711200"/>
            <a:ext cx="3829050" cy="3824224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2515831" y="4719819"/>
            <a:ext cx="3836084" cy="1468331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4403418" y="8743928"/>
            <a:ext cx="1501848" cy="302536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19.12.2021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114550" y="8743928"/>
            <a:ext cx="2195792" cy="3048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5910663" y="8741664"/>
            <a:ext cx="441252" cy="3048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0100" y="3762450"/>
            <a:ext cx="4691616" cy="1816100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0100" y="2540001"/>
            <a:ext cx="4691616" cy="991343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543179" y="8742413"/>
            <a:ext cx="1501848" cy="302536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301519" y="8742413"/>
            <a:ext cx="2171700" cy="3048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5050464" y="8740149"/>
            <a:ext cx="441252" cy="30480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426720"/>
            <a:ext cx="5431536" cy="1524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2640330" cy="6034617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134106" y="2133601"/>
            <a:ext cx="2640330" cy="6034617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19.12.2021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426720"/>
            <a:ext cx="5431536" cy="1524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7823200"/>
            <a:ext cx="2640330" cy="6096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3134106" y="7823200"/>
            <a:ext cx="2640330" cy="6096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42900" y="2282453"/>
            <a:ext cx="2640330" cy="5486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134106" y="2282453"/>
            <a:ext cx="2640330" cy="5486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19.12.2021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426720"/>
            <a:ext cx="5431536" cy="1524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19.12.2021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19.12.2021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04800"/>
            <a:ext cx="4423410" cy="156464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42900" y="1996555"/>
            <a:ext cx="4423410" cy="803349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42900" y="2844800"/>
            <a:ext cx="5429250" cy="582900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19.12.2021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448477" y="1339558"/>
            <a:ext cx="3239645" cy="575009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447530" y="1331756"/>
            <a:ext cx="3239645" cy="575009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1824" y="1524000"/>
            <a:ext cx="2571750" cy="27432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041824" y="4378179"/>
            <a:ext cx="2571750" cy="256032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19.12.2021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497762" y="1388003"/>
            <a:ext cx="3154680" cy="560832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14900" y="366608"/>
            <a:ext cx="1143000" cy="7802033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90"/>
            <a:ext cx="4514850" cy="7802033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182112" y="8743928"/>
            <a:ext cx="1501848" cy="302536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42900" y="8741664"/>
            <a:ext cx="2743200" cy="3048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690872" y="8737600"/>
            <a:ext cx="441252" cy="3048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none" algn="ct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6115050" y="0"/>
            <a:ext cx="742950" cy="9144000"/>
          </a:xfrm>
          <a:prstGeom prst="rect">
            <a:avLst/>
          </a:prstGeom>
          <a:blipFill>
            <a:blip r:embed="rId14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42900" y="426720"/>
            <a:ext cx="5429250" cy="1524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342900" y="2145888"/>
            <a:ext cx="5429250" cy="646176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3184452" y="8743928"/>
            <a:ext cx="1501848" cy="302536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19.12.2021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342900" y="8743928"/>
            <a:ext cx="2743200" cy="3048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4688586" y="8741664"/>
            <a:ext cx="441252" cy="3048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png"/><Relationship Id="rId4" Type="http://schemas.openxmlformats.org/officeDocument/2006/relationships/hyperlink" Target="https://www.tourister.ru/world/europe/russia/city/ekaterinburg/placeofinterest/29231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urister.ru/world/europe/russia/city/zarechnyy/parades/33107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6876256"/>
            <a:ext cx="4800600" cy="1964267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Направление 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Социальный туризм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endParaRPr lang="ru-RU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Киричек В.М.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64" y="107504"/>
            <a:ext cx="6048672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04664" y="5076056"/>
            <a:ext cx="6048672" cy="1653397"/>
          </a:xfrm>
          <a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CrisscrossEtching/>
                      </a14:imgEffect>
                      <a14:imgEffect>
                        <a14:saturation sat="40000"/>
                      </a14:imgEffect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0070C0"/>
                </a:solidFill>
              </a:rPr>
              <a:t>Озера </a:t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Свердловской области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51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303" y="1619672"/>
            <a:ext cx="67413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9315" y="5076056"/>
            <a:ext cx="63367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67955" y="400627"/>
            <a:ext cx="6069357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/>
              <a:t>30 главных озер Свердловской </a:t>
            </a:r>
            <a:r>
              <a:rPr lang="ru-RU" sz="1600" b="1" dirty="0" smtClean="0"/>
              <a:t>области</a:t>
            </a:r>
          </a:p>
          <a:p>
            <a:r>
              <a:rPr lang="ru-RU" sz="1600" dirty="0" smtClean="0"/>
              <a:t>Свердловская </a:t>
            </a:r>
            <a:r>
              <a:rPr lang="ru-RU" sz="1600" dirty="0"/>
              <a:t>область лежит на склонах Среднего, частично Северного Урала и на просторах Западно-Сибирской равнины. Все водные объекты здесь относятся к бассейнам притоков крупных рек – Камы и Иртыша. В регионе расположено около 5,8 тысяч естественных и рукотворных водоемов. 2 тысячи из них имеют площадь более 0,01 км2. Самые крупные – </a:t>
            </a:r>
            <a:r>
              <a:rPr lang="ru-RU" sz="1600" u="sng" dirty="0" err="1"/>
              <a:t>Пелымский</a:t>
            </a:r>
            <a:r>
              <a:rPr lang="ru-RU" sz="1600" u="sng" dirty="0"/>
              <a:t> туман </a:t>
            </a:r>
            <a:r>
              <a:rPr lang="ru-RU" sz="1600" dirty="0"/>
              <a:t>и искусственные водохранилища – Белоярское и </a:t>
            </a:r>
            <a:r>
              <a:rPr lang="ru-RU" sz="1600" u="sng" dirty="0" err="1"/>
              <a:t>Волчихинское</a:t>
            </a:r>
            <a:r>
              <a:rPr lang="ru-RU" sz="1600" dirty="0" smtClean="0"/>
              <a:t>. Озера </a:t>
            </a:r>
            <a:r>
              <a:rPr lang="ru-RU" sz="1600" dirty="0"/>
              <a:t>и водохранилища области – любимое место </a:t>
            </a:r>
            <a:r>
              <a:rPr lang="ru-RU" sz="1600" dirty="0" smtClean="0"/>
              <a:t>отдыха  </a:t>
            </a:r>
            <a:r>
              <a:rPr lang="ru-RU" sz="1600" dirty="0"/>
              <a:t>местных жителей</a:t>
            </a:r>
            <a:r>
              <a:rPr lang="ru-RU" sz="1600" dirty="0" smtClean="0"/>
              <a:t>.</a:t>
            </a:r>
          </a:p>
          <a:p>
            <a:r>
              <a:rPr lang="ru-RU" sz="1600" dirty="0" smtClean="0"/>
              <a:t> </a:t>
            </a:r>
            <a:r>
              <a:rPr lang="ru-RU" sz="1600" dirty="0"/>
              <a:t>На берегах водоемов можно удобно разместиться в палатках. А для тех, кто предпочитает более комфортный отдых, предлагают свои услуги многочисленные базы отдыха, санатории, оздоровительные лагеря. Большинство озер пользуется спросом у любителей рыбной ловли. В некоторых водоемах вода настолько чистая, что в них </a:t>
            </a:r>
            <a:r>
              <a:rPr lang="ru-RU" sz="1600" dirty="0" smtClean="0"/>
              <a:t>обитают раки.</a:t>
            </a:r>
          </a:p>
          <a:p>
            <a:r>
              <a:rPr lang="ru-RU" sz="1600" dirty="0" smtClean="0"/>
              <a:t>Озеро </a:t>
            </a:r>
            <a:r>
              <a:rPr lang="ru-RU" sz="1600" dirty="0" err="1"/>
              <a:t>Шарташ</a:t>
            </a:r>
            <a:endParaRPr lang="ru-RU" sz="1600" dirty="0"/>
          </a:p>
          <a:p>
            <a:r>
              <a:rPr lang="ru-RU" sz="1600" dirty="0"/>
              <a:t>  – Озеро Щучье в Тавдинском районе</a:t>
            </a:r>
          </a:p>
          <a:p>
            <a:r>
              <a:rPr lang="ru-RU" sz="1600" dirty="0"/>
              <a:t>  – Озеро </a:t>
            </a:r>
            <a:r>
              <a:rPr lang="ru-RU" sz="1600" dirty="0" err="1"/>
              <a:t>Таватуй</a:t>
            </a:r>
            <a:endParaRPr lang="ru-RU" sz="1600" dirty="0"/>
          </a:p>
          <a:p>
            <a:r>
              <a:rPr lang="ru-RU" sz="1600" dirty="0"/>
              <a:t>  – Озеро </a:t>
            </a:r>
            <a:r>
              <a:rPr lang="ru-RU" sz="1600" dirty="0" err="1"/>
              <a:t>Балтым</a:t>
            </a:r>
            <a:endParaRPr lang="ru-RU" sz="1600" dirty="0"/>
          </a:p>
          <a:p>
            <a:r>
              <a:rPr lang="ru-RU" sz="1600" dirty="0"/>
              <a:t>  – Верх-</a:t>
            </a:r>
            <a:r>
              <a:rPr lang="ru-RU" sz="1600" dirty="0" err="1"/>
              <a:t>Исетский</a:t>
            </a:r>
            <a:r>
              <a:rPr lang="ru-RU" sz="1600" dirty="0"/>
              <a:t> пруд</a:t>
            </a:r>
          </a:p>
          <a:p>
            <a:r>
              <a:rPr lang="ru-RU" sz="1600" dirty="0"/>
              <a:t>  – Озеро Песчаное</a:t>
            </a:r>
          </a:p>
          <a:p>
            <a:r>
              <a:rPr lang="ru-RU" sz="1600" dirty="0"/>
              <a:t>  – Озеро </a:t>
            </a:r>
            <a:r>
              <a:rPr lang="ru-RU" sz="1600" dirty="0" err="1"/>
              <a:t>Гурино</a:t>
            </a:r>
            <a:endParaRPr lang="ru-RU" sz="1600" dirty="0"/>
          </a:p>
          <a:p>
            <a:r>
              <a:rPr lang="ru-RU" sz="1600" dirty="0"/>
              <a:t>  – Белоярское водохранилище</a:t>
            </a:r>
          </a:p>
          <a:p>
            <a:r>
              <a:rPr lang="ru-RU" sz="1600" dirty="0"/>
              <a:t>  – Озеро </a:t>
            </a:r>
            <a:r>
              <a:rPr lang="ru-RU" sz="1600" dirty="0" err="1"/>
              <a:t>Ирбитское</a:t>
            </a:r>
            <a:endParaRPr lang="ru-RU" sz="1600" dirty="0"/>
          </a:p>
          <a:p>
            <a:r>
              <a:rPr lang="ru-RU" sz="1600" dirty="0"/>
              <a:t>  – </a:t>
            </a:r>
            <a:r>
              <a:rPr lang="ru-RU" sz="1600" dirty="0" err="1"/>
              <a:t>Верхнемакаровское</a:t>
            </a:r>
            <a:r>
              <a:rPr lang="ru-RU" sz="1600" dirty="0"/>
              <a:t> </a:t>
            </a:r>
            <a:r>
              <a:rPr lang="ru-RU" sz="1600" dirty="0" smtClean="0"/>
              <a:t>водохранилище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3573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6632" y="359060"/>
            <a:ext cx="6192688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Озера Свердловской области для рыбалки</a:t>
            </a:r>
          </a:p>
          <a:p>
            <a:r>
              <a:rPr lang="ru-RU" sz="1600" dirty="0"/>
              <a:t>  – Озеро Щучье в Белоярском районе</a:t>
            </a:r>
          </a:p>
          <a:p>
            <a:r>
              <a:rPr lang="ru-RU" sz="1600" dirty="0"/>
              <a:t>  – </a:t>
            </a:r>
            <a:r>
              <a:rPr lang="ru-RU" sz="1600" dirty="0" err="1"/>
              <a:t>Волчихинское</a:t>
            </a:r>
            <a:r>
              <a:rPr lang="ru-RU" sz="1600" dirty="0"/>
              <a:t> водохранилище</a:t>
            </a:r>
          </a:p>
          <a:p>
            <a:r>
              <a:rPr lang="ru-RU" sz="1600" dirty="0"/>
              <a:t>  – </a:t>
            </a:r>
            <a:r>
              <a:rPr lang="ru-RU" sz="1600" dirty="0" err="1"/>
              <a:t>Аятское</a:t>
            </a:r>
            <a:r>
              <a:rPr lang="ru-RU" sz="1600" dirty="0"/>
              <a:t> озеро (</a:t>
            </a:r>
            <a:r>
              <a:rPr lang="ru-RU" sz="1600" dirty="0" err="1"/>
              <a:t>Аятское</a:t>
            </a:r>
            <a:r>
              <a:rPr lang="ru-RU" sz="1600" dirty="0"/>
              <a:t> водохранилище)</a:t>
            </a:r>
          </a:p>
          <a:p>
            <a:r>
              <a:rPr lang="ru-RU" sz="1600" dirty="0"/>
              <a:t>  – Озеро </a:t>
            </a:r>
            <a:r>
              <a:rPr lang="ru-RU" sz="1600" dirty="0" err="1"/>
              <a:t>Чусовое</a:t>
            </a:r>
            <a:r>
              <a:rPr lang="ru-RU" sz="1600" dirty="0"/>
              <a:t> (Чусовское)</a:t>
            </a:r>
          </a:p>
          <a:p>
            <a:r>
              <a:rPr lang="ru-RU" sz="1600" dirty="0"/>
              <a:t>  – </a:t>
            </a:r>
            <a:r>
              <a:rPr lang="ru-RU" sz="1600" dirty="0" err="1"/>
              <a:t>Рефтинское</a:t>
            </a:r>
            <a:r>
              <a:rPr lang="ru-RU" sz="1600" dirty="0"/>
              <a:t> водохранилище</a:t>
            </a:r>
          </a:p>
          <a:p>
            <a:r>
              <a:rPr lang="ru-RU" sz="1600" dirty="0"/>
              <a:t>  – </a:t>
            </a:r>
            <a:r>
              <a:rPr lang="ru-RU" sz="1600" dirty="0" err="1"/>
              <a:t>Шитовское</a:t>
            </a:r>
            <a:r>
              <a:rPr lang="ru-RU" sz="1600" dirty="0"/>
              <a:t> озеро</a:t>
            </a:r>
          </a:p>
          <a:p>
            <a:r>
              <a:rPr lang="ru-RU" sz="1600" dirty="0"/>
              <a:t>  – Озеро Червяное</a:t>
            </a:r>
          </a:p>
          <a:p>
            <a:r>
              <a:rPr lang="ru-RU" sz="1600" dirty="0"/>
              <a:t>  – Озеро </a:t>
            </a:r>
            <a:r>
              <a:rPr lang="ru-RU" sz="1600" dirty="0" err="1"/>
              <a:t>Тыгиш</a:t>
            </a:r>
            <a:endParaRPr lang="ru-RU" sz="1600" dirty="0"/>
          </a:p>
          <a:p>
            <a:r>
              <a:rPr lang="ru-RU" sz="1600" dirty="0"/>
              <a:t>  – Озеро Щелкун (</a:t>
            </a:r>
            <a:r>
              <a:rPr lang="ru-RU" sz="1600" dirty="0" err="1"/>
              <a:t>Щелкунское</a:t>
            </a:r>
            <a:r>
              <a:rPr lang="ru-RU" sz="1600" dirty="0"/>
              <a:t>)</a:t>
            </a:r>
          </a:p>
          <a:p>
            <a:r>
              <a:rPr lang="ru-RU" sz="1600" dirty="0"/>
              <a:t>  – Озеро </a:t>
            </a:r>
            <a:r>
              <a:rPr lang="ru-RU" sz="1600" dirty="0" err="1" smtClean="0"/>
              <a:t>Исетское</a:t>
            </a:r>
            <a:endParaRPr lang="ru-RU" sz="1600" dirty="0" smtClean="0"/>
          </a:p>
          <a:p>
            <a:endParaRPr lang="ru-RU" sz="1600" dirty="0"/>
          </a:p>
          <a:p>
            <a:r>
              <a:rPr lang="ru-RU" sz="1600" u="sng" dirty="0" err="1"/>
              <a:t>Пелымский</a:t>
            </a:r>
            <a:r>
              <a:rPr lang="ru-RU" sz="1600" u="sng" dirty="0"/>
              <a:t> туман</a:t>
            </a:r>
          </a:p>
          <a:p>
            <a:r>
              <a:rPr lang="ru-RU" sz="1600" dirty="0"/>
              <a:t>Находится в </a:t>
            </a:r>
            <a:r>
              <a:rPr lang="ru-RU" sz="1600" dirty="0" err="1"/>
              <a:t>Гаринском</a:t>
            </a:r>
            <a:r>
              <a:rPr lang="ru-RU" sz="1600" dirty="0"/>
              <a:t> </a:t>
            </a:r>
            <a:r>
              <a:rPr lang="ru-RU" sz="1600" dirty="0" smtClean="0"/>
              <a:t>районе</a:t>
            </a:r>
            <a:r>
              <a:rPr lang="ru-RU" sz="1600" dirty="0"/>
              <a:t>, </a:t>
            </a:r>
            <a:r>
              <a:rPr lang="ru-RU" sz="1600" dirty="0" smtClean="0"/>
              <a:t>западнее </a:t>
            </a:r>
            <a:r>
              <a:rPr lang="ru-RU" sz="1600" dirty="0"/>
              <a:t>села </a:t>
            </a:r>
            <a:endParaRPr lang="ru-RU" sz="1600" dirty="0" smtClean="0"/>
          </a:p>
          <a:p>
            <a:r>
              <a:rPr lang="ru-RU" sz="1600" dirty="0" smtClean="0"/>
              <a:t>Ошмарье</a:t>
            </a:r>
            <a:r>
              <a:rPr lang="ru-RU" sz="1600" dirty="0"/>
              <a:t>, </a:t>
            </a:r>
            <a:r>
              <a:rPr lang="ru-RU" sz="1600" dirty="0" smtClean="0"/>
              <a:t>на территории</a:t>
            </a:r>
          </a:p>
          <a:p>
            <a:r>
              <a:rPr lang="ru-RU" sz="1600" dirty="0" smtClean="0"/>
              <a:t> ландшафтного </a:t>
            </a:r>
            <a:r>
              <a:rPr lang="ru-RU" sz="1600" dirty="0"/>
              <a:t>заказника</a:t>
            </a:r>
            <a:r>
              <a:rPr lang="ru-RU" sz="1600" dirty="0" smtClean="0"/>
              <a:t>.</a:t>
            </a:r>
          </a:p>
          <a:p>
            <a:r>
              <a:rPr lang="ru-RU" sz="1600" dirty="0" smtClean="0"/>
              <a:t> </a:t>
            </a:r>
            <a:r>
              <a:rPr lang="ru-RU" sz="1600" dirty="0"/>
              <a:t>Самое крупное в </a:t>
            </a:r>
            <a:r>
              <a:rPr lang="ru-RU" sz="1600" dirty="0" smtClean="0"/>
              <a:t>области </a:t>
            </a:r>
          </a:p>
          <a:p>
            <a:r>
              <a:rPr lang="ru-RU" sz="1600" dirty="0" smtClean="0"/>
              <a:t>естественное </a:t>
            </a:r>
            <a:r>
              <a:rPr lang="ru-RU" sz="1600" dirty="0"/>
              <a:t>озеро. </a:t>
            </a:r>
            <a:r>
              <a:rPr lang="ru-RU" sz="1600" dirty="0" smtClean="0"/>
              <a:t>Лежит </a:t>
            </a:r>
            <a:r>
              <a:rPr lang="ru-RU" sz="1600" dirty="0"/>
              <a:t>в </a:t>
            </a:r>
            <a:endParaRPr lang="ru-RU" sz="1600" dirty="0" smtClean="0"/>
          </a:p>
          <a:p>
            <a:r>
              <a:rPr lang="ru-RU" sz="1600" dirty="0" smtClean="0"/>
              <a:t>долине </a:t>
            </a:r>
            <a:r>
              <a:rPr lang="ru-RU" sz="1600" dirty="0"/>
              <a:t>реки </a:t>
            </a:r>
            <a:r>
              <a:rPr lang="ru-RU" sz="1600" dirty="0" smtClean="0"/>
              <a:t>Пелым и </a:t>
            </a:r>
          </a:p>
          <a:p>
            <a:r>
              <a:rPr lang="ru-RU" sz="1600" dirty="0" smtClean="0"/>
              <a:t>образовано </a:t>
            </a:r>
            <a:r>
              <a:rPr lang="ru-RU" sz="1600" dirty="0"/>
              <a:t>ее </a:t>
            </a:r>
            <a:r>
              <a:rPr lang="ru-RU" sz="1600" dirty="0" smtClean="0"/>
              <a:t>разливом</a:t>
            </a:r>
            <a:r>
              <a:rPr lang="ru-RU" sz="1600" dirty="0"/>
              <a:t>. </a:t>
            </a:r>
            <a:endParaRPr lang="ru-RU" sz="1600" dirty="0" smtClean="0"/>
          </a:p>
          <a:p>
            <a:r>
              <a:rPr lang="ru-RU" sz="1600" dirty="0" smtClean="0"/>
              <a:t>Окружено </a:t>
            </a:r>
            <a:r>
              <a:rPr lang="ru-RU" sz="1600" dirty="0"/>
              <a:t>лесами, где </a:t>
            </a:r>
            <a:r>
              <a:rPr lang="ru-RU" sz="1600" dirty="0" smtClean="0"/>
              <a:t>можно </a:t>
            </a:r>
            <a:r>
              <a:rPr lang="ru-RU" sz="1600" dirty="0"/>
              <a:t>встретить медведей. </a:t>
            </a:r>
            <a:r>
              <a:rPr lang="ru-RU" sz="1600" dirty="0" smtClean="0"/>
              <a:t>Мелководное</a:t>
            </a:r>
            <a:r>
              <a:rPr lang="ru-RU" sz="1600" dirty="0"/>
              <a:t>, имеет ряд протяженных отмелей. Дно илистое, с участками песчаного грунта. Площадь – 65,7 км2. Место гнездования и отдыха множества редких птиц. Имеет богатую ихтиофауну. Расположено в труднодоступном</a:t>
            </a:r>
          </a:p>
          <a:p>
            <a:endParaRPr lang="ru-RU" sz="1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2303" y="2987825"/>
            <a:ext cx="3491297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482439" y="6534025"/>
            <a:ext cx="326116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u="sng" dirty="0" err="1" smtClean="0"/>
              <a:t>Волчихинское</a:t>
            </a:r>
            <a:r>
              <a:rPr lang="ru-RU" sz="1600" u="sng" dirty="0" smtClean="0"/>
              <a:t> водохранилище</a:t>
            </a:r>
          </a:p>
          <a:p>
            <a:r>
              <a:rPr lang="ru-RU" sz="1600" dirty="0" smtClean="0"/>
              <a:t>Водоем</a:t>
            </a:r>
            <a:r>
              <a:rPr lang="ru-RU" sz="1600" u="sng" dirty="0" smtClean="0"/>
              <a:t> </a:t>
            </a:r>
            <a:r>
              <a:rPr lang="ru-RU" sz="1600" dirty="0"/>
              <a:t>площадью 37 км2 в окрестностях города Ревды. Был создан в 1944 году на реке Чусовой. Часть ландшафтного заказника. Дно илистое, иногда каменисто-галечное. Средняя глубина – 3 метра. Южное побережье заболочено, северный берег покрыт лесом. 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32" y="6516216"/>
            <a:ext cx="3365808" cy="2523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422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926" y="1107303"/>
            <a:ext cx="6337112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u="sng" dirty="0" err="1" smtClean="0"/>
              <a:t>Таватуй</a:t>
            </a:r>
            <a:endParaRPr lang="ru-RU" sz="1600" u="sng" dirty="0" smtClean="0"/>
          </a:p>
          <a:p>
            <a:r>
              <a:rPr lang="ru-RU" sz="1600" dirty="0" smtClean="0"/>
              <a:t>Красивое </a:t>
            </a:r>
            <a:r>
              <a:rPr lang="ru-RU" sz="1600" dirty="0"/>
              <a:t>озеро на территории </a:t>
            </a:r>
            <a:endParaRPr lang="ru-RU" sz="1600" dirty="0" smtClean="0"/>
          </a:p>
          <a:p>
            <a:r>
              <a:rPr lang="ru-RU" sz="1600" dirty="0" smtClean="0"/>
              <a:t>Невьянского </a:t>
            </a:r>
            <a:r>
              <a:rPr lang="ru-RU" sz="1600" dirty="0"/>
              <a:t>района. Памятник </a:t>
            </a:r>
            <a:endParaRPr lang="ru-RU" sz="1600" dirty="0" smtClean="0"/>
          </a:p>
          <a:p>
            <a:r>
              <a:rPr lang="ru-RU" sz="1600" dirty="0" smtClean="0"/>
              <a:t>природы</a:t>
            </a:r>
            <a:r>
              <a:rPr lang="ru-RU" sz="1600" dirty="0"/>
              <a:t>. Площадь – 21 км2</a:t>
            </a:r>
            <a:r>
              <a:rPr lang="ru-RU" sz="1600" dirty="0" smtClean="0"/>
              <a:t>.</a:t>
            </a:r>
          </a:p>
          <a:p>
            <a:r>
              <a:rPr lang="ru-RU" sz="1600" dirty="0" smtClean="0"/>
              <a:t> </a:t>
            </a:r>
            <a:r>
              <a:rPr lang="ru-RU" sz="1600" dirty="0"/>
              <a:t>Лежит в котловине </a:t>
            </a:r>
            <a:r>
              <a:rPr lang="ru-RU" sz="1600" dirty="0" err="1" smtClean="0"/>
              <a:t>тектони</a:t>
            </a:r>
            <a:r>
              <a:rPr lang="ru-RU" sz="1600" dirty="0" smtClean="0"/>
              <a:t>-</a:t>
            </a:r>
          </a:p>
          <a:p>
            <a:r>
              <a:rPr lang="ru-RU" sz="1600" dirty="0" err="1" smtClean="0"/>
              <a:t>ческого</a:t>
            </a:r>
            <a:r>
              <a:rPr lang="ru-RU" sz="1600" dirty="0" smtClean="0"/>
              <a:t> </a:t>
            </a:r>
            <a:r>
              <a:rPr lang="ru-RU" sz="1600" dirty="0"/>
              <a:t>происхождения. </a:t>
            </a:r>
            <a:endParaRPr lang="ru-RU" sz="1600" dirty="0" smtClean="0"/>
          </a:p>
          <a:p>
            <a:r>
              <a:rPr lang="ru-RU" sz="1600" dirty="0" smtClean="0"/>
              <a:t>Вместе </a:t>
            </a:r>
            <a:r>
              <a:rPr lang="ru-RU" sz="1600" dirty="0"/>
              <a:t>с соседним </a:t>
            </a:r>
            <a:r>
              <a:rPr lang="ru-RU" sz="1600" dirty="0" smtClean="0"/>
              <a:t>Верх-</a:t>
            </a:r>
          </a:p>
          <a:p>
            <a:r>
              <a:rPr lang="ru-RU" sz="1600" dirty="0" err="1" smtClean="0"/>
              <a:t>Нейвинским</a:t>
            </a:r>
            <a:r>
              <a:rPr lang="ru-RU" sz="1600" dirty="0" smtClean="0"/>
              <a:t> </a:t>
            </a:r>
            <a:r>
              <a:rPr lang="ru-RU" sz="1600" dirty="0"/>
              <a:t>прудом </a:t>
            </a:r>
            <a:r>
              <a:rPr lang="ru-RU" sz="1600" dirty="0" smtClean="0"/>
              <a:t>формирует</a:t>
            </a:r>
          </a:p>
          <a:p>
            <a:r>
              <a:rPr lang="ru-RU" sz="1600" dirty="0" smtClean="0"/>
              <a:t> </a:t>
            </a:r>
            <a:r>
              <a:rPr lang="ru-RU" sz="1600" dirty="0"/>
              <a:t>единую водную систему. Дно </a:t>
            </a:r>
            <a:endParaRPr lang="ru-RU" sz="1600" dirty="0" smtClean="0"/>
          </a:p>
          <a:p>
            <a:r>
              <a:rPr lang="ru-RU" sz="1600" dirty="0" smtClean="0"/>
              <a:t>галечно-песчаное</a:t>
            </a:r>
            <a:r>
              <a:rPr lang="ru-RU" sz="1600" dirty="0"/>
              <a:t>, местами со скальными выходами. Берега сухие, покрыты лесной растительностью. Вода прозрачная и довольно холодная. Много островов. Близ озера находятся поселки Калиново, Приозерный, </a:t>
            </a:r>
            <a:r>
              <a:rPr lang="ru-RU" sz="1600" dirty="0" err="1"/>
              <a:t>Таватуй</a:t>
            </a:r>
            <a:r>
              <a:rPr lang="ru-RU" sz="1600" dirty="0"/>
              <a:t>, а также лагеря и базы отдыха</a:t>
            </a:r>
            <a:r>
              <a:rPr lang="ru-RU" sz="1600" dirty="0" smtClean="0"/>
              <a:t>.</a:t>
            </a:r>
          </a:p>
          <a:p>
            <a:r>
              <a:rPr lang="ru-RU" sz="1600" u="sng" dirty="0" err="1" smtClean="0"/>
              <a:t>Балтым</a:t>
            </a:r>
            <a:endParaRPr lang="ru-RU" sz="1600" u="sng" dirty="0" smtClean="0"/>
          </a:p>
          <a:p>
            <a:r>
              <a:rPr lang="ru-RU" sz="1600" dirty="0" smtClean="0"/>
              <a:t>Расположено </a:t>
            </a:r>
            <a:r>
              <a:rPr lang="ru-RU" sz="1600" dirty="0"/>
              <a:t>в </a:t>
            </a:r>
            <a:r>
              <a:rPr lang="ru-RU" sz="1600" dirty="0" smtClean="0"/>
              <a:t>окрестностях</a:t>
            </a:r>
          </a:p>
          <a:p>
            <a:r>
              <a:rPr lang="ru-RU" sz="1600" dirty="0" smtClean="0"/>
              <a:t> Верхней </a:t>
            </a:r>
            <a:r>
              <a:rPr lang="ru-RU" sz="1600" dirty="0" err="1" smtClean="0"/>
              <a:t>Пышмы.Памятник</a:t>
            </a:r>
            <a:r>
              <a:rPr lang="ru-RU" sz="1600" dirty="0" smtClean="0"/>
              <a:t> </a:t>
            </a:r>
          </a:p>
          <a:p>
            <a:r>
              <a:rPr lang="ru-RU" sz="1600" dirty="0" smtClean="0"/>
              <a:t>природы. Площадь </a:t>
            </a:r>
            <a:r>
              <a:rPr lang="ru-RU" sz="1600" dirty="0"/>
              <a:t>– 7,5 км2. </a:t>
            </a:r>
            <a:endParaRPr lang="ru-RU" sz="1600" dirty="0" smtClean="0"/>
          </a:p>
          <a:p>
            <a:r>
              <a:rPr lang="ru-RU" sz="1600" dirty="0" smtClean="0"/>
              <a:t>Исток </a:t>
            </a:r>
            <a:r>
              <a:rPr lang="ru-RU" sz="1600" dirty="0"/>
              <a:t>реки </a:t>
            </a:r>
            <a:r>
              <a:rPr lang="ru-RU" sz="1600" dirty="0" err="1"/>
              <a:t>Балтым</a:t>
            </a:r>
            <a:r>
              <a:rPr lang="ru-RU" sz="1600" dirty="0" smtClean="0"/>
              <a:t>. Большая</a:t>
            </a:r>
          </a:p>
          <a:p>
            <a:r>
              <a:rPr lang="ru-RU" sz="1600" dirty="0" smtClean="0"/>
              <a:t> </a:t>
            </a:r>
            <a:r>
              <a:rPr lang="ru-RU" sz="1600" dirty="0"/>
              <a:t>часть дна покрыта </a:t>
            </a:r>
            <a:r>
              <a:rPr lang="ru-RU" sz="1600" dirty="0" err="1" smtClean="0"/>
              <a:t>сапропе</a:t>
            </a:r>
            <a:r>
              <a:rPr lang="ru-RU" sz="1600" dirty="0" smtClean="0"/>
              <a:t>-</a:t>
            </a:r>
          </a:p>
          <a:p>
            <a:r>
              <a:rPr lang="ru-RU" sz="1600" dirty="0" err="1" smtClean="0"/>
              <a:t>лем</a:t>
            </a:r>
            <a:r>
              <a:rPr lang="ru-RU" sz="1600" dirty="0" smtClean="0"/>
              <a:t>, </a:t>
            </a:r>
            <a:r>
              <a:rPr lang="ru-RU" sz="1600" dirty="0"/>
              <a:t>есть и песчаные участки</a:t>
            </a:r>
            <a:r>
              <a:rPr lang="ru-RU" sz="1600" dirty="0" smtClean="0"/>
              <a:t>.</a:t>
            </a:r>
          </a:p>
          <a:p>
            <a:r>
              <a:rPr lang="ru-RU" sz="1600" dirty="0" smtClean="0"/>
              <a:t> </a:t>
            </a:r>
            <a:r>
              <a:rPr lang="ru-RU" sz="1600" dirty="0" smtClean="0"/>
              <a:t>Самое </a:t>
            </a:r>
            <a:r>
              <a:rPr lang="ru-RU" sz="1600" dirty="0"/>
              <a:t>«дикое» – </a:t>
            </a:r>
            <a:r>
              <a:rPr lang="ru-RU" sz="1600" dirty="0" smtClean="0"/>
              <a:t>северно-</a:t>
            </a:r>
          </a:p>
          <a:p>
            <a:r>
              <a:rPr lang="ru-RU" sz="1600" dirty="0" smtClean="0"/>
              <a:t>западное побережье</a:t>
            </a:r>
            <a:r>
              <a:rPr lang="ru-RU" sz="1600" dirty="0"/>
              <a:t>, там </a:t>
            </a:r>
            <a:endParaRPr lang="ru-RU" sz="1600" dirty="0" smtClean="0"/>
          </a:p>
          <a:p>
            <a:r>
              <a:rPr lang="ru-RU" sz="1600" dirty="0" smtClean="0"/>
              <a:t>находится </a:t>
            </a:r>
            <a:r>
              <a:rPr lang="ru-RU" sz="1600" dirty="0"/>
              <a:t>болото, </a:t>
            </a:r>
            <a:endParaRPr lang="ru-RU" sz="1600" dirty="0" smtClean="0"/>
          </a:p>
          <a:p>
            <a:r>
              <a:rPr lang="ru-RU" sz="1600" dirty="0" smtClean="0"/>
              <a:t>гора </a:t>
            </a:r>
            <a:r>
              <a:rPr lang="ru-RU" sz="1600" dirty="0" err="1"/>
              <a:t>Змеинка</a:t>
            </a:r>
            <a:r>
              <a:rPr lang="ru-RU" sz="1600" dirty="0"/>
              <a:t>. На остальных </a:t>
            </a:r>
            <a:r>
              <a:rPr lang="ru-RU" sz="1600" dirty="0" smtClean="0"/>
              <a:t>участках </a:t>
            </a:r>
            <a:r>
              <a:rPr lang="ru-RU" sz="1600" dirty="0"/>
              <a:t>береговой линии расположены базы отдыха, дачи, лагеря, загородные клубы, Дом рыбака, а также поселки Санаторный и Ромашка. Популярна </a:t>
            </a:r>
            <a:r>
              <a:rPr lang="ru-RU" sz="1600" dirty="0" smtClean="0"/>
              <a:t>рыбалка</a:t>
            </a:r>
            <a:endParaRPr lang="ru-RU" sz="1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3829" y="3491880"/>
            <a:ext cx="6494031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ru-RU" sz="1600" dirty="0" smtClean="0"/>
          </a:p>
          <a:p>
            <a:pPr algn="r"/>
            <a:endParaRPr lang="ru-RU" sz="1600" dirty="0"/>
          </a:p>
          <a:p>
            <a:pPr algn="r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3204" y="251521"/>
            <a:ext cx="62246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4216" y="0"/>
            <a:ext cx="61930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Имеется много островов. </a:t>
            </a:r>
            <a:r>
              <a:rPr lang="ru-RU" sz="1600" dirty="0" err="1"/>
              <a:t>Волчихинское</a:t>
            </a:r>
            <a:r>
              <a:rPr lang="ru-RU" sz="1600" dirty="0"/>
              <a:t> богато рыбными ресурсами. На берегах есть оборудованные пляжи, рыболовно-охотничьи базы и дома отдыха. На примыкающих к водоему горах построены горнолыжные комплексы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24" y="1094589"/>
            <a:ext cx="3351615" cy="223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958" y="4492154"/>
            <a:ext cx="3767345" cy="2502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115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832" y="0"/>
            <a:ext cx="3142520" cy="2084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6165304" cy="87408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353535"/>
                </a:solidFill>
              </a:rPr>
              <a:t>По предположению гидрологов</a:t>
            </a:r>
            <a:r>
              <a:rPr lang="ru-RU" sz="1600" dirty="0" smtClean="0">
                <a:solidFill>
                  <a:srgbClr val="353535"/>
                </a:solidFill>
              </a:rPr>
              <a:t>,</a:t>
            </a:r>
          </a:p>
          <a:p>
            <a:r>
              <a:rPr lang="ru-RU" sz="1600" dirty="0" smtClean="0">
                <a:solidFill>
                  <a:srgbClr val="353535"/>
                </a:solidFill>
              </a:rPr>
              <a:t> </a:t>
            </a:r>
            <a:r>
              <a:rPr lang="ru-RU" sz="1600" dirty="0">
                <a:solidFill>
                  <a:srgbClr val="353535"/>
                </a:solidFill>
              </a:rPr>
              <a:t>озеро </a:t>
            </a:r>
            <a:r>
              <a:rPr lang="ru-RU" sz="1600" dirty="0" err="1">
                <a:solidFill>
                  <a:srgbClr val="353535"/>
                </a:solidFill>
              </a:rPr>
              <a:t>Шарташ</a:t>
            </a:r>
            <a:r>
              <a:rPr lang="ru-RU" sz="1600" dirty="0">
                <a:solidFill>
                  <a:srgbClr val="353535"/>
                </a:solidFill>
              </a:rPr>
              <a:t> </a:t>
            </a:r>
            <a:r>
              <a:rPr lang="ru-RU" sz="1600" dirty="0" smtClean="0">
                <a:solidFill>
                  <a:srgbClr val="353535"/>
                </a:solidFill>
              </a:rPr>
              <a:t>сформировалось</a:t>
            </a:r>
          </a:p>
          <a:p>
            <a:r>
              <a:rPr lang="ru-RU" sz="1600" dirty="0" smtClean="0">
                <a:solidFill>
                  <a:srgbClr val="353535"/>
                </a:solidFill>
              </a:rPr>
              <a:t> </a:t>
            </a:r>
            <a:r>
              <a:rPr lang="ru-RU" sz="1600" dirty="0">
                <a:solidFill>
                  <a:srgbClr val="353535"/>
                </a:solidFill>
              </a:rPr>
              <a:t>около миллиона лет назад</a:t>
            </a:r>
            <a:r>
              <a:rPr lang="ru-RU" sz="1600" dirty="0" smtClean="0">
                <a:solidFill>
                  <a:srgbClr val="353535"/>
                </a:solidFill>
              </a:rPr>
              <a:t>.</a:t>
            </a:r>
          </a:p>
          <a:p>
            <a:r>
              <a:rPr lang="ru-RU" sz="1600" dirty="0" smtClean="0">
                <a:solidFill>
                  <a:srgbClr val="353535"/>
                </a:solidFill>
              </a:rPr>
              <a:t> </a:t>
            </a:r>
            <a:r>
              <a:rPr lang="ru-RU" sz="1600" dirty="0">
                <a:solidFill>
                  <a:srgbClr val="353535"/>
                </a:solidFill>
              </a:rPr>
              <a:t>Археологи обнаружили на </a:t>
            </a:r>
            <a:endParaRPr lang="ru-RU" sz="1600" dirty="0" smtClean="0">
              <a:solidFill>
                <a:srgbClr val="353535"/>
              </a:solidFill>
            </a:endParaRPr>
          </a:p>
          <a:p>
            <a:r>
              <a:rPr lang="ru-RU" sz="1600" dirty="0" smtClean="0">
                <a:solidFill>
                  <a:srgbClr val="353535"/>
                </a:solidFill>
              </a:rPr>
              <a:t>берегах </a:t>
            </a:r>
            <a:r>
              <a:rPr lang="ru-RU" sz="1600" dirty="0">
                <a:solidFill>
                  <a:srgbClr val="353535"/>
                </a:solidFill>
              </a:rPr>
              <a:t>следы </a:t>
            </a:r>
            <a:r>
              <a:rPr lang="ru-RU" sz="1600" dirty="0" smtClean="0">
                <a:solidFill>
                  <a:srgbClr val="353535"/>
                </a:solidFill>
              </a:rPr>
              <a:t>присутствия</a:t>
            </a:r>
          </a:p>
          <a:p>
            <a:r>
              <a:rPr lang="ru-RU" sz="1600" dirty="0" smtClean="0">
                <a:solidFill>
                  <a:srgbClr val="353535"/>
                </a:solidFill>
              </a:rPr>
              <a:t> </a:t>
            </a:r>
            <a:r>
              <a:rPr lang="ru-RU" sz="1600" dirty="0">
                <a:solidFill>
                  <a:srgbClr val="353535"/>
                </a:solidFill>
              </a:rPr>
              <a:t>первобытных людей </a:t>
            </a:r>
            <a:r>
              <a:rPr lang="ru-RU" sz="1600" dirty="0" smtClean="0">
                <a:solidFill>
                  <a:srgbClr val="353535"/>
                </a:solidFill>
              </a:rPr>
              <a:t>эпохи</a:t>
            </a:r>
          </a:p>
          <a:p>
            <a:r>
              <a:rPr lang="ru-RU" sz="1600" dirty="0" smtClean="0">
                <a:solidFill>
                  <a:srgbClr val="353535"/>
                </a:solidFill>
              </a:rPr>
              <a:t> </a:t>
            </a:r>
            <a:r>
              <a:rPr lang="ru-RU" sz="1600" dirty="0">
                <a:solidFill>
                  <a:srgbClr val="353535"/>
                </a:solidFill>
              </a:rPr>
              <a:t>неолита и бронзового века. </a:t>
            </a:r>
            <a:endParaRPr lang="ru-RU" sz="1600" dirty="0" smtClean="0">
              <a:solidFill>
                <a:srgbClr val="353535"/>
              </a:solidFill>
            </a:endParaRPr>
          </a:p>
          <a:p>
            <a:r>
              <a:rPr lang="ru-RU" sz="1600" dirty="0" smtClean="0">
                <a:solidFill>
                  <a:srgbClr val="353535"/>
                </a:solidFill>
              </a:rPr>
              <a:t>Форма </a:t>
            </a:r>
            <a:r>
              <a:rPr lang="ru-RU" sz="1600" dirty="0">
                <a:solidFill>
                  <a:srgbClr val="353535"/>
                </a:solidFill>
              </a:rPr>
              <a:t>водоема, расположенного </a:t>
            </a:r>
            <a:endParaRPr lang="ru-RU" sz="1600" dirty="0" smtClean="0">
              <a:solidFill>
                <a:srgbClr val="353535"/>
              </a:solidFill>
            </a:endParaRPr>
          </a:p>
          <a:p>
            <a:r>
              <a:rPr lang="ru-RU" sz="1600" dirty="0" smtClean="0">
                <a:solidFill>
                  <a:srgbClr val="353535"/>
                </a:solidFill>
              </a:rPr>
              <a:t>на </a:t>
            </a:r>
            <a:r>
              <a:rPr lang="ru-RU" sz="1600" dirty="0">
                <a:solidFill>
                  <a:srgbClr val="353535"/>
                </a:solidFill>
              </a:rPr>
              <a:t>северо-востоке Екатеринбурга, с высоты птичьего полета напоминает </a:t>
            </a:r>
            <a:r>
              <a:rPr lang="ru-RU" sz="1600" dirty="0" err="1" smtClean="0">
                <a:solidFill>
                  <a:srgbClr val="353535"/>
                </a:solidFill>
              </a:rPr>
              <a:t>фасолину</a:t>
            </a:r>
            <a:endParaRPr lang="ru-RU" sz="1600" dirty="0" smtClean="0">
              <a:solidFill>
                <a:srgbClr val="353535"/>
              </a:solidFill>
            </a:endParaRPr>
          </a:p>
          <a:p>
            <a:r>
              <a:rPr lang="ru-RU" sz="1600" dirty="0">
                <a:solidFill>
                  <a:srgbClr val="212121"/>
                </a:solidFill>
              </a:rPr>
              <a:t>Водное зеркало площадью свыше 7 кв. км протянулось с севера на юг на 4 км, а в широтном направлении — на 2,5 км. Максимальная глубина озера </a:t>
            </a:r>
            <a:r>
              <a:rPr lang="ru-RU" sz="1600" dirty="0" err="1">
                <a:solidFill>
                  <a:srgbClr val="212121"/>
                </a:solidFill>
              </a:rPr>
              <a:t>Шарташ</a:t>
            </a:r>
            <a:r>
              <a:rPr lang="ru-RU" sz="1600" dirty="0">
                <a:solidFill>
                  <a:srgbClr val="212121"/>
                </a:solidFill>
              </a:rPr>
              <a:t> достигает 5 м. Протяженность береговой линии составляет около 12 км.</a:t>
            </a:r>
          </a:p>
          <a:p>
            <a:r>
              <a:rPr lang="ru-RU" sz="1600" dirty="0">
                <a:solidFill>
                  <a:srgbClr val="353535"/>
                </a:solidFill>
              </a:rPr>
              <a:t>Вдоль побережья пролегает часть маршрута «Майской прогулки» — так называемой «</a:t>
            </a:r>
            <a:r>
              <a:rPr lang="ru-RU" sz="1600" dirty="0" err="1">
                <a:solidFill>
                  <a:srgbClr val="353535"/>
                </a:solidFill>
              </a:rPr>
              <a:t>Шарташской</a:t>
            </a:r>
            <a:r>
              <a:rPr lang="ru-RU" sz="1600" dirty="0">
                <a:solidFill>
                  <a:srgbClr val="353535"/>
                </a:solidFill>
              </a:rPr>
              <a:t> кругосветки», и организованы места массового отдыха для жителей города</a:t>
            </a:r>
            <a:r>
              <a:rPr lang="ru-RU" sz="1600" dirty="0" smtClean="0">
                <a:solidFill>
                  <a:srgbClr val="353535"/>
                </a:solidFill>
              </a:rPr>
              <a:t>.</a:t>
            </a:r>
          </a:p>
          <a:p>
            <a:r>
              <a:rPr lang="ru-RU" sz="1600" dirty="0">
                <a:solidFill>
                  <a:srgbClr val="353535"/>
                </a:solidFill>
              </a:rPr>
              <a:t>В хвойном лесу сохранилась уникальная природная достопримечательность </a:t>
            </a:r>
            <a:r>
              <a:rPr lang="ru-RU" sz="1600" dirty="0">
                <a:solidFill>
                  <a:srgbClr val="DE2F3B"/>
                </a:solidFill>
                <a:hlinkClick r:id="rId4"/>
              </a:rPr>
              <a:t>«</a:t>
            </a:r>
            <a:r>
              <a:rPr lang="ru-RU" sz="1600" dirty="0">
                <a:hlinkClick r:id="rId4"/>
              </a:rPr>
              <a:t>Каменные палатки»</a:t>
            </a:r>
            <a:r>
              <a:rPr lang="ru-RU" sz="1600" dirty="0"/>
              <a:t>, </a:t>
            </a:r>
            <a:r>
              <a:rPr lang="ru-RU" sz="1600" dirty="0">
                <a:solidFill>
                  <a:srgbClr val="353535"/>
                </a:solidFill>
              </a:rPr>
              <a:t>о происхождении которой выдвигается немало научных версий и околонаучных гипотез, в том числе связанных с существованием древней цивилизации.</a:t>
            </a:r>
          </a:p>
          <a:p>
            <a:r>
              <a:rPr lang="ru-RU" sz="1600" dirty="0">
                <a:solidFill>
                  <a:srgbClr val="353535"/>
                </a:solidFill>
              </a:rPr>
              <a:t>Несмотря на то, что </a:t>
            </a:r>
            <a:r>
              <a:rPr lang="ru-RU" sz="1600" dirty="0" err="1">
                <a:solidFill>
                  <a:srgbClr val="353535"/>
                </a:solidFill>
              </a:rPr>
              <a:t>Шарташ</a:t>
            </a:r>
            <a:r>
              <a:rPr lang="ru-RU" sz="1600" dirty="0">
                <a:solidFill>
                  <a:srgbClr val="353535"/>
                </a:solidFill>
              </a:rPr>
              <a:t> находится в черте мегаполиса, животный и растительный мир отличается разнообразием: здесь селятся водоплавающие и певчие птицы, земноводные и пресмыкающиеся. В прибрежной зоне встречаются зайцы, а по соснам скачут белки, охотно идущие на контакт с человеком ради угощения. Прежде в окрестностях водились лисы, волки и </a:t>
            </a:r>
            <a:endParaRPr lang="ru-RU" sz="1600" dirty="0" smtClean="0">
              <a:solidFill>
                <a:srgbClr val="353535"/>
              </a:solidFill>
            </a:endParaRPr>
          </a:p>
          <a:p>
            <a:r>
              <a:rPr lang="ru-RU" sz="1600" dirty="0" smtClean="0">
                <a:solidFill>
                  <a:srgbClr val="353535"/>
                </a:solidFill>
              </a:rPr>
              <a:t>лоси</a:t>
            </a:r>
            <a:r>
              <a:rPr lang="ru-RU" sz="1600" dirty="0">
                <a:solidFill>
                  <a:srgbClr val="353535"/>
                </a:solidFill>
              </a:rPr>
              <a:t>. Рыбаков </a:t>
            </a:r>
            <a:endParaRPr lang="ru-RU" sz="1600" dirty="0" smtClean="0">
              <a:solidFill>
                <a:srgbClr val="353535"/>
              </a:solidFill>
            </a:endParaRPr>
          </a:p>
          <a:p>
            <a:r>
              <a:rPr lang="ru-RU" sz="1600" dirty="0" smtClean="0">
                <a:solidFill>
                  <a:srgbClr val="353535"/>
                </a:solidFill>
              </a:rPr>
              <a:t>радует </a:t>
            </a:r>
            <a:r>
              <a:rPr lang="ru-RU" sz="1600" dirty="0">
                <a:solidFill>
                  <a:srgbClr val="353535"/>
                </a:solidFill>
              </a:rPr>
              <a:t>обилие </a:t>
            </a:r>
            <a:endParaRPr lang="ru-RU" sz="1600" dirty="0" smtClean="0">
              <a:solidFill>
                <a:srgbClr val="353535"/>
              </a:solidFill>
            </a:endParaRPr>
          </a:p>
          <a:p>
            <a:r>
              <a:rPr lang="ru-RU" sz="1600" dirty="0" smtClean="0">
                <a:solidFill>
                  <a:srgbClr val="353535"/>
                </a:solidFill>
              </a:rPr>
              <a:t>ихтиофауны </a:t>
            </a:r>
            <a:r>
              <a:rPr lang="ru-RU" sz="1600" dirty="0">
                <a:solidFill>
                  <a:srgbClr val="353535"/>
                </a:solidFill>
              </a:rPr>
              <a:t>и </a:t>
            </a:r>
            <a:endParaRPr lang="ru-RU" sz="1600" dirty="0" smtClean="0">
              <a:solidFill>
                <a:srgbClr val="353535"/>
              </a:solidFill>
            </a:endParaRPr>
          </a:p>
          <a:p>
            <a:r>
              <a:rPr lang="ru-RU" sz="1600" dirty="0" smtClean="0">
                <a:solidFill>
                  <a:srgbClr val="353535"/>
                </a:solidFill>
              </a:rPr>
              <a:t>бойкий </a:t>
            </a:r>
            <a:r>
              <a:rPr lang="ru-RU" sz="1600" dirty="0">
                <a:solidFill>
                  <a:srgbClr val="353535"/>
                </a:solidFill>
              </a:rPr>
              <a:t>клев.</a:t>
            </a:r>
          </a:p>
          <a:p>
            <a:endParaRPr lang="ru-RU" sz="1600" dirty="0">
              <a:solidFill>
                <a:srgbClr val="353535"/>
              </a:solidFill>
            </a:endParaRPr>
          </a:p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801" y="6892702"/>
            <a:ext cx="5216536" cy="2218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1732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60" y="20977"/>
            <a:ext cx="3333432" cy="2287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356992" y="148884"/>
            <a:ext cx="26642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353535"/>
                </a:solidFill>
              </a:rPr>
              <a:t>Белоярское водохранилище (</a:t>
            </a:r>
            <a:r>
              <a:rPr lang="ru-RU" sz="1600" dirty="0" err="1">
                <a:solidFill>
                  <a:srgbClr val="353535"/>
                </a:solidFill>
              </a:rPr>
              <a:t>Белоярка</a:t>
            </a:r>
            <a:r>
              <a:rPr lang="ru-RU" sz="1600" dirty="0">
                <a:solidFill>
                  <a:srgbClr val="353535"/>
                </a:solidFill>
              </a:rPr>
              <a:t>, Белка) — крупнейший искусственный водоем в Свердловской области, находится примерно в 50 километрах от Екатеринбурга.</a:t>
            </a:r>
            <a:endParaRPr lang="ru-RU" sz="1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7174" y="2308703"/>
            <a:ext cx="6097120" cy="8956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353535"/>
                </a:solidFill>
              </a:rPr>
              <a:t>Появление </a:t>
            </a:r>
            <a:r>
              <a:rPr lang="ru-RU" sz="1600" dirty="0" err="1">
                <a:solidFill>
                  <a:srgbClr val="353535"/>
                </a:solidFill>
              </a:rPr>
              <a:t>Белоярки</a:t>
            </a:r>
            <a:r>
              <a:rPr lang="ru-RU" sz="1600" dirty="0">
                <a:solidFill>
                  <a:srgbClr val="353535"/>
                </a:solidFill>
              </a:rPr>
              <a:t> связано со </a:t>
            </a:r>
            <a:endParaRPr lang="ru-RU" sz="1600" dirty="0" smtClean="0">
              <a:solidFill>
                <a:srgbClr val="353535"/>
              </a:solidFill>
            </a:endParaRPr>
          </a:p>
          <a:p>
            <a:r>
              <a:rPr lang="ru-RU" sz="1600" dirty="0" smtClean="0">
                <a:solidFill>
                  <a:srgbClr val="353535"/>
                </a:solidFill>
              </a:rPr>
              <a:t>строительством </a:t>
            </a:r>
            <a:r>
              <a:rPr lang="ru-RU" sz="1600" dirty="0">
                <a:solidFill>
                  <a:srgbClr val="353535"/>
                </a:solidFill>
              </a:rPr>
              <a:t>атомной </a:t>
            </a:r>
            <a:endParaRPr lang="ru-RU" sz="1600" dirty="0" smtClean="0">
              <a:solidFill>
                <a:srgbClr val="353535"/>
              </a:solidFill>
            </a:endParaRPr>
          </a:p>
          <a:p>
            <a:r>
              <a:rPr lang="ru-RU" sz="1600" dirty="0" smtClean="0">
                <a:solidFill>
                  <a:srgbClr val="353535"/>
                </a:solidFill>
              </a:rPr>
              <a:t>электростанции </a:t>
            </a:r>
            <a:r>
              <a:rPr lang="ru-RU" sz="1600" dirty="0">
                <a:solidFill>
                  <a:srgbClr val="353535"/>
                </a:solidFill>
              </a:rPr>
              <a:t>в 50-60-х годах</a:t>
            </a:r>
            <a:r>
              <a:rPr lang="ru-RU" sz="1600" dirty="0" smtClean="0">
                <a:solidFill>
                  <a:srgbClr val="353535"/>
                </a:solidFill>
              </a:rPr>
              <a:t>.</a:t>
            </a:r>
          </a:p>
          <a:p>
            <a:r>
              <a:rPr lang="ru-RU" sz="1600" dirty="0" smtClean="0">
                <a:solidFill>
                  <a:srgbClr val="353535"/>
                </a:solidFill>
              </a:rPr>
              <a:t> </a:t>
            </a:r>
            <a:r>
              <a:rPr lang="ru-RU" sz="1600" dirty="0">
                <a:solidFill>
                  <a:srgbClr val="353535"/>
                </a:solidFill>
              </a:rPr>
              <a:t>Для охлаждения реакторов и </a:t>
            </a:r>
            <a:endParaRPr lang="ru-RU" sz="1600" dirty="0" smtClean="0">
              <a:solidFill>
                <a:srgbClr val="353535"/>
              </a:solidFill>
            </a:endParaRPr>
          </a:p>
          <a:p>
            <a:r>
              <a:rPr lang="ru-RU" sz="1600" dirty="0" smtClean="0">
                <a:solidFill>
                  <a:srgbClr val="353535"/>
                </a:solidFill>
              </a:rPr>
              <a:t>водоснабжения </a:t>
            </a:r>
            <a:r>
              <a:rPr lang="ru-RU" sz="1600" dirty="0">
                <a:solidFill>
                  <a:srgbClr val="353535"/>
                </a:solidFill>
              </a:rPr>
              <a:t>Белоярской АЭС </a:t>
            </a:r>
            <a:endParaRPr lang="ru-RU" sz="1600" dirty="0" smtClean="0">
              <a:solidFill>
                <a:srgbClr val="353535"/>
              </a:solidFill>
            </a:endParaRPr>
          </a:p>
          <a:p>
            <a:r>
              <a:rPr lang="ru-RU" sz="1600" dirty="0" smtClean="0">
                <a:solidFill>
                  <a:srgbClr val="353535"/>
                </a:solidFill>
              </a:rPr>
              <a:t>требовалось </a:t>
            </a:r>
            <a:r>
              <a:rPr lang="ru-RU" sz="1600" dirty="0">
                <a:solidFill>
                  <a:srgbClr val="353535"/>
                </a:solidFill>
              </a:rPr>
              <a:t>много воды, </a:t>
            </a:r>
            <a:r>
              <a:rPr lang="ru-RU" sz="1600" dirty="0" smtClean="0">
                <a:solidFill>
                  <a:srgbClr val="353535"/>
                </a:solidFill>
              </a:rPr>
              <a:t>поэтому</a:t>
            </a:r>
          </a:p>
          <a:p>
            <a:r>
              <a:rPr lang="ru-RU" sz="1600" dirty="0" smtClean="0">
                <a:solidFill>
                  <a:srgbClr val="353535"/>
                </a:solidFill>
              </a:rPr>
              <a:t> </a:t>
            </a:r>
            <a:r>
              <a:rPr lang="ru-RU" sz="1600" dirty="0">
                <a:solidFill>
                  <a:srgbClr val="353535"/>
                </a:solidFill>
              </a:rPr>
              <a:t>на реке Пышме возвели </a:t>
            </a:r>
            <a:r>
              <a:rPr lang="ru-RU" sz="1600" dirty="0" smtClean="0">
                <a:solidFill>
                  <a:srgbClr val="353535"/>
                </a:solidFill>
              </a:rPr>
              <a:t>огромную</a:t>
            </a:r>
          </a:p>
          <a:p>
            <a:r>
              <a:rPr lang="ru-RU" sz="1600" dirty="0" smtClean="0">
                <a:solidFill>
                  <a:srgbClr val="353535"/>
                </a:solidFill>
              </a:rPr>
              <a:t> </a:t>
            </a:r>
            <a:r>
              <a:rPr lang="ru-RU" sz="1600" dirty="0">
                <a:solidFill>
                  <a:srgbClr val="353535"/>
                </a:solidFill>
              </a:rPr>
              <a:t>22-метровую плотину длиной </a:t>
            </a:r>
            <a:r>
              <a:rPr lang="ru-RU" sz="1600" dirty="0" smtClean="0">
                <a:solidFill>
                  <a:srgbClr val="353535"/>
                </a:solidFill>
              </a:rPr>
              <a:t>260</a:t>
            </a:r>
          </a:p>
          <a:p>
            <a:r>
              <a:rPr lang="ru-RU" sz="1600" dirty="0">
                <a:solidFill>
                  <a:srgbClr val="353535"/>
                </a:solidFill>
              </a:rPr>
              <a:t> метров. Получившийся водоем, площадью около 38 </a:t>
            </a:r>
            <a:r>
              <a:rPr lang="ru-RU" sz="1600" dirty="0" err="1">
                <a:solidFill>
                  <a:srgbClr val="353535"/>
                </a:solidFill>
              </a:rPr>
              <a:t>кв.метров</a:t>
            </a:r>
            <a:r>
              <a:rPr lang="ru-RU" sz="1600" dirty="0">
                <a:solidFill>
                  <a:srgbClr val="353535"/>
                </a:solidFill>
              </a:rPr>
              <a:t>, до сих пор является техническим и имеет статус </a:t>
            </a:r>
            <a:r>
              <a:rPr lang="ru-RU" sz="1600" dirty="0" err="1">
                <a:solidFill>
                  <a:srgbClr val="353535"/>
                </a:solidFill>
              </a:rPr>
              <a:t>водоохранной</a:t>
            </a:r>
            <a:r>
              <a:rPr lang="ru-RU" sz="1600" dirty="0">
                <a:solidFill>
                  <a:srgbClr val="353535"/>
                </a:solidFill>
              </a:rPr>
              <a:t> </a:t>
            </a:r>
            <a:r>
              <a:rPr lang="ru-RU" sz="1600" dirty="0" err="1" smtClean="0">
                <a:solidFill>
                  <a:srgbClr val="353535"/>
                </a:solidFill>
              </a:rPr>
              <a:t>зоны.Водохранилище</a:t>
            </a:r>
            <a:r>
              <a:rPr lang="ru-RU" sz="1600" dirty="0" smtClean="0">
                <a:solidFill>
                  <a:srgbClr val="353535"/>
                </a:solidFill>
              </a:rPr>
              <a:t> </a:t>
            </a:r>
            <a:r>
              <a:rPr lang="ru-RU" sz="1600" dirty="0">
                <a:solidFill>
                  <a:srgbClr val="353535"/>
                </a:solidFill>
              </a:rPr>
              <a:t>питается не только из реки Пышмы, в него впадают мелкие речушки — </a:t>
            </a:r>
            <a:r>
              <a:rPr lang="ru-RU" sz="1600" dirty="0" err="1">
                <a:solidFill>
                  <a:srgbClr val="353535"/>
                </a:solidFill>
              </a:rPr>
              <a:t>Липовка</a:t>
            </a:r>
            <a:r>
              <a:rPr lang="ru-RU" sz="1600" dirty="0">
                <a:solidFill>
                  <a:srgbClr val="353535"/>
                </a:solidFill>
              </a:rPr>
              <a:t>, Черемшанка, </a:t>
            </a:r>
            <a:r>
              <a:rPr lang="ru-RU" sz="1600" dirty="0" err="1">
                <a:solidFill>
                  <a:srgbClr val="353535"/>
                </a:solidFill>
              </a:rPr>
              <a:t>Пушкариха</a:t>
            </a:r>
            <a:r>
              <a:rPr lang="ru-RU" sz="1600" dirty="0">
                <a:solidFill>
                  <a:srgbClr val="353535"/>
                </a:solidFill>
              </a:rPr>
              <a:t>, Черная. Также вода поступает из </a:t>
            </a:r>
            <a:r>
              <a:rPr lang="ru-RU" sz="1600" dirty="0" err="1">
                <a:solidFill>
                  <a:srgbClr val="353535"/>
                </a:solidFill>
              </a:rPr>
              <a:t>Гагарского</a:t>
            </a:r>
            <a:r>
              <a:rPr lang="ru-RU" sz="1600" dirty="0">
                <a:solidFill>
                  <a:srgbClr val="353535"/>
                </a:solidFill>
              </a:rPr>
              <a:t> месторождения и за счет дождей и таяния снега. Глубина Белоярского водохранилища варьируется от 8 до 22 метров</a:t>
            </a:r>
            <a:r>
              <a:rPr lang="ru-RU" sz="1600" dirty="0" smtClean="0">
                <a:solidFill>
                  <a:srgbClr val="353535"/>
                </a:solidFill>
              </a:rPr>
              <a:t>.</a:t>
            </a:r>
          </a:p>
          <a:p>
            <a:pPr lvl="0"/>
            <a:r>
              <a:rPr lang="ru-RU" sz="1600" dirty="0">
                <a:solidFill>
                  <a:srgbClr val="353535"/>
                </a:solidFill>
              </a:rPr>
              <a:t>Список баз отдыха на Белоярском водохранилище довольно большой. Около 10 турбаз и домов отдыха рассредоточены вдоль западного берега водоема. Самые известные из них — «Теремки», «Светлая», «Успех», «Путеец», «Зеленый бор», «Веселая лагуна», «</a:t>
            </a:r>
            <a:r>
              <a:rPr lang="ru-RU" sz="1600" dirty="0" err="1">
                <a:solidFill>
                  <a:srgbClr val="353535"/>
                </a:solidFill>
              </a:rPr>
              <a:t>Елы</a:t>
            </a:r>
            <a:r>
              <a:rPr lang="ru-RU" sz="1600" dirty="0">
                <a:solidFill>
                  <a:srgbClr val="353535"/>
                </a:solidFill>
              </a:rPr>
              <a:t>-палы» и «Родное подворье».</a:t>
            </a:r>
          </a:p>
          <a:p>
            <a:pPr lvl="0"/>
            <a:r>
              <a:rPr lang="ru-RU" sz="1600" dirty="0">
                <a:solidFill>
                  <a:srgbClr val="353535"/>
                </a:solidFill>
              </a:rPr>
              <a:t>На восточном берегу работает туристический комплекс «Дельфин», а в Заречном — известная база отдыха «Волна». Ежегодно тут проводятся массовые фестивали рыбной ловли, музыкальный </a:t>
            </a:r>
            <a:r>
              <a:rPr lang="ru-RU" sz="1600" b="1" dirty="0" err="1">
                <a:solidFill>
                  <a:srgbClr val="DE2F3B"/>
                </a:solidFill>
                <a:hlinkClick r:id="rId3"/>
              </a:rPr>
              <a:t>фест</a:t>
            </a:r>
            <a:r>
              <a:rPr lang="ru-RU" sz="1600" b="1" dirty="0">
                <a:solidFill>
                  <a:srgbClr val="DE2F3B"/>
                </a:solidFill>
                <a:hlinkClick r:id="rId3"/>
              </a:rPr>
              <a:t> «Старый Новый рок»</a:t>
            </a:r>
            <a:r>
              <a:rPr lang="ru-RU" sz="1600" dirty="0">
                <a:solidFill>
                  <a:srgbClr val="353535"/>
                </a:solidFill>
              </a:rPr>
              <a:t> и Байк-шоу мотоклуба «Черные ножи».</a:t>
            </a:r>
          </a:p>
          <a:p>
            <a:endParaRPr lang="ru-RU" sz="1600" dirty="0">
              <a:solidFill>
                <a:srgbClr val="353535"/>
              </a:solidFill>
            </a:endParaRPr>
          </a:p>
          <a:p>
            <a:endParaRPr lang="ru-RU" sz="1600" dirty="0" smtClean="0">
              <a:solidFill>
                <a:srgbClr val="353535"/>
              </a:solidFill>
            </a:endParaRPr>
          </a:p>
          <a:p>
            <a:endParaRPr lang="ru-RU" sz="1600" dirty="0">
              <a:solidFill>
                <a:srgbClr val="353535"/>
              </a:solidFill>
            </a:endParaRPr>
          </a:p>
          <a:p>
            <a:endParaRPr lang="ru-RU" sz="1600" dirty="0" smtClean="0">
              <a:solidFill>
                <a:srgbClr val="353535"/>
              </a:solidFill>
            </a:endParaRPr>
          </a:p>
          <a:p>
            <a:endParaRPr lang="ru-RU" sz="1600" dirty="0">
              <a:solidFill>
                <a:srgbClr val="353535"/>
              </a:solidFill>
            </a:endParaRPr>
          </a:p>
          <a:p>
            <a:endParaRPr lang="ru-RU" sz="1600" dirty="0" smtClean="0">
              <a:solidFill>
                <a:srgbClr val="353535"/>
              </a:solidFill>
            </a:endParaRPr>
          </a:p>
          <a:p>
            <a:endParaRPr lang="ru-RU" sz="1600" dirty="0">
              <a:solidFill>
                <a:srgbClr val="353535"/>
              </a:solidFill>
            </a:endParaRPr>
          </a:p>
          <a:p>
            <a:endParaRPr lang="ru-RU" sz="1600" dirty="0" smtClean="0">
              <a:solidFill>
                <a:srgbClr val="353535"/>
              </a:solidFill>
            </a:endParaRPr>
          </a:p>
          <a:p>
            <a:endParaRPr lang="ru-RU" sz="1600" dirty="0" smtClean="0">
              <a:solidFill>
                <a:srgbClr val="353535"/>
              </a:solidFill>
            </a:endParaRPr>
          </a:p>
          <a:p>
            <a:endParaRPr lang="ru-RU" sz="1600" b="0" i="0" dirty="0">
              <a:solidFill>
                <a:srgbClr val="353535"/>
              </a:solidFill>
              <a:effectLst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308" y="2457208"/>
            <a:ext cx="2779986" cy="1799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2911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098" y="264147"/>
            <a:ext cx="2857500" cy="1974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764"/>
            <a:ext cx="3898528" cy="1974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954" y="2267744"/>
            <a:ext cx="623731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353535"/>
                </a:solidFill>
              </a:rPr>
              <a:t>Озеро Червяное находится в Свердловской области на территории Каменского района, оно протянуто с севера на юг. Площадь водоема слегка превышает 5,5 км², в глубину в среднем озеро составляет 3 м, максимально оно уходит вглубь на 6 м. Глубина нарастает плавно, она начинается от береговой линии и продолжается до 150–160 м. На дне водоема присутствует ил, в некоторых местах встречается песок. Вода из озера сообщается с рекой Багаряк. С южной стороны водоема расположена деревня Москвина</a:t>
            </a:r>
            <a:r>
              <a:rPr lang="ru-RU" sz="1600" dirty="0" smtClean="0">
                <a:solidFill>
                  <a:srgbClr val="353535"/>
                </a:solidFill>
              </a:rPr>
              <a:t>.</a:t>
            </a:r>
          </a:p>
          <a:p>
            <a:r>
              <a:rPr lang="ru-RU" sz="1600" dirty="0">
                <a:solidFill>
                  <a:srgbClr val="353535"/>
                </a:solidFill>
              </a:rPr>
              <a:t>Берега водоема открытые, а также хорошо проветриваемые. Общая степень его зарастания минимальная, тем не менее южный и юго-восточный берега озера обильно покрыты растительностью, на юго-западном берегу густым полотном раскинулся </a:t>
            </a:r>
            <a:r>
              <a:rPr lang="ru-RU" sz="1600" dirty="0" err="1">
                <a:solidFill>
                  <a:srgbClr val="353535"/>
                </a:solidFill>
              </a:rPr>
              <a:t>коряжник</a:t>
            </a:r>
            <a:r>
              <a:rPr lang="ru-RU" sz="1600" dirty="0">
                <a:solidFill>
                  <a:srgbClr val="353535"/>
                </a:solidFill>
              </a:rPr>
              <a:t>. Берега наполнены большим количеством гнездящихся водоплавающих птиц, этот момент привлекает к месту орнитологов.</a:t>
            </a:r>
          </a:p>
          <a:p>
            <a:r>
              <a:rPr lang="ru-RU" sz="1600" dirty="0">
                <a:solidFill>
                  <a:srgbClr val="353535"/>
                </a:solidFill>
              </a:rPr>
              <a:t>Водоем не предназначен для купания, он непроточный, его вода слегка солоноватая с горчинкой</a:t>
            </a:r>
            <a:r>
              <a:rPr lang="ru-RU" sz="1600" dirty="0" smtClean="0">
                <a:solidFill>
                  <a:srgbClr val="353535"/>
                </a:solidFill>
              </a:rPr>
              <a:t>.</a:t>
            </a:r>
          </a:p>
          <a:p>
            <a:r>
              <a:rPr lang="ru-RU" sz="1600" dirty="0">
                <a:solidFill>
                  <a:srgbClr val="353535"/>
                </a:solidFill>
              </a:rPr>
              <a:t>На западной стороне водоема есть база отдыха «Теремок». Живописное место, чистый воздух, удаленность от города и наличие рядом чистого озера привлекают к этому месту большое количество отдыхающих.</a:t>
            </a:r>
          </a:p>
          <a:p>
            <a:endParaRPr lang="ru-RU" sz="1600" dirty="0">
              <a:solidFill>
                <a:srgbClr val="353535"/>
              </a:solidFill>
            </a:endParaRPr>
          </a:p>
          <a:p>
            <a:endParaRPr lang="ru-RU" sz="1600" dirty="0" smtClean="0">
              <a:solidFill>
                <a:srgbClr val="353535"/>
              </a:solidFill>
            </a:endParaRPr>
          </a:p>
          <a:p>
            <a:endParaRPr lang="ru-RU" sz="1600" dirty="0">
              <a:solidFill>
                <a:srgbClr val="353535"/>
              </a:solidFill>
            </a:endParaRPr>
          </a:p>
          <a:p>
            <a:endParaRPr lang="ru-RU" sz="1600" dirty="0" smtClean="0">
              <a:solidFill>
                <a:srgbClr val="353535"/>
              </a:solidFill>
            </a:endParaRP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4429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32656" y="179512"/>
            <a:ext cx="3429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1600" dirty="0">
                <a:solidFill>
                  <a:prstClr val="black"/>
                </a:solidFill>
              </a:rPr>
              <a:t>Озера Каменска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1.Сунгуль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2.Тыгиш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3.Шаблиш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4.Червяное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5.Силикатный карьер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6.Озеро Забойное (Карьер - Забой)</a:t>
            </a:r>
            <a:endParaRPr lang="ru-RU" sz="1600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4401" y="2173317"/>
            <a:ext cx="6480720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353535"/>
                </a:solidFill>
              </a:rPr>
              <a:t>Озеро </a:t>
            </a:r>
            <a:r>
              <a:rPr lang="ru-RU" sz="1600" dirty="0" err="1">
                <a:solidFill>
                  <a:srgbClr val="353535"/>
                </a:solidFill>
              </a:rPr>
              <a:t>Тыгиш</a:t>
            </a:r>
            <a:r>
              <a:rPr lang="ru-RU" sz="1600" dirty="0">
                <a:solidFill>
                  <a:srgbClr val="353535"/>
                </a:solidFill>
              </a:rPr>
              <a:t> в районе Каменск-Уральска зарыбляется щукой, окунем и другой рыбой, поэтому оно является популярным местом для рыбалки в Свердловской области: летом чаще всего выходят с лодки, а зимой работают аэраторы, которые насыщают пространство кислородом и рыба продолжает жить. Территория принадлежит местному культурно-рыбному хозяйству, в связи с этим берётся оплата за въезд и оформляется путёвка. За чистотой и безопасностью следят: подстригают газоны, обрабатывают от клеща, чистят берег. Открыта гостиничная зона, баня, прокат оборудования, кафе, предлагаются водные развлечения</a:t>
            </a:r>
            <a:r>
              <a:rPr lang="ru-RU" dirty="0">
                <a:solidFill>
                  <a:srgbClr val="353535"/>
                </a:solidFill>
                <a:latin typeface="Roboto"/>
              </a:rPr>
              <a:t>.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01" y="4917569"/>
            <a:ext cx="3480366" cy="2102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7108" y="5040451"/>
            <a:ext cx="618658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353535"/>
                </a:solidFill>
              </a:rPr>
              <a:t>                                                        Посетители </a:t>
            </a:r>
            <a:r>
              <a:rPr lang="ru-RU" sz="1600" dirty="0">
                <a:solidFill>
                  <a:srgbClr val="353535"/>
                </a:solidFill>
              </a:rPr>
              <a:t>отмечают </a:t>
            </a:r>
            <a:r>
              <a:rPr lang="ru-RU" sz="1600" dirty="0" smtClean="0">
                <a:solidFill>
                  <a:srgbClr val="353535"/>
                </a:solidFill>
              </a:rPr>
              <a:t>                  .                                                      прозрачность </a:t>
            </a:r>
            <a:r>
              <a:rPr lang="ru-RU" sz="1600" dirty="0">
                <a:solidFill>
                  <a:srgbClr val="353535"/>
                </a:solidFill>
              </a:rPr>
              <a:t>и чистоту </a:t>
            </a:r>
            <a:r>
              <a:rPr lang="ru-RU" sz="1600" dirty="0" smtClean="0">
                <a:solidFill>
                  <a:srgbClr val="353535"/>
                </a:solidFill>
              </a:rPr>
              <a:t>.                .                                                     пруда</a:t>
            </a:r>
            <a:r>
              <a:rPr lang="ru-RU" sz="1600" dirty="0">
                <a:solidFill>
                  <a:srgbClr val="353535"/>
                </a:solidFill>
              </a:rPr>
              <a:t>, который достаточно </a:t>
            </a:r>
            <a:r>
              <a:rPr lang="ru-RU" sz="1600" dirty="0" smtClean="0">
                <a:solidFill>
                  <a:srgbClr val="353535"/>
                </a:solidFill>
              </a:rPr>
              <a:t> .                                                     прогревается </a:t>
            </a:r>
            <a:r>
              <a:rPr lang="ru-RU" sz="1600" dirty="0">
                <a:solidFill>
                  <a:srgbClr val="353535"/>
                </a:solidFill>
              </a:rPr>
              <a:t>к середине </a:t>
            </a:r>
            <a:r>
              <a:rPr lang="ru-RU" sz="1600" dirty="0" smtClean="0">
                <a:solidFill>
                  <a:srgbClr val="353535"/>
                </a:solidFill>
              </a:rPr>
              <a:t>   .                                                     июня</a:t>
            </a:r>
            <a:r>
              <a:rPr lang="ru-RU" sz="1600" dirty="0">
                <a:solidFill>
                  <a:srgbClr val="353535"/>
                </a:solidFill>
              </a:rPr>
              <a:t>. Культурно-рыбное </a:t>
            </a:r>
            <a:r>
              <a:rPr lang="ru-RU" sz="1600" dirty="0" smtClean="0">
                <a:solidFill>
                  <a:srgbClr val="353535"/>
                </a:solidFill>
              </a:rPr>
              <a:t>.              .                                                      хозяйство </a:t>
            </a:r>
            <a:r>
              <a:rPr lang="ru-RU" sz="1600" dirty="0">
                <a:solidFill>
                  <a:srgbClr val="353535"/>
                </a:solidFill>
              </a:rPr>
              <a:t>постоянно </a:t>
            </a:r>
            <a:r>
              <a:rPr lang="ru-RU" sz="1600" dirty="0" smtClean="0">
                <a:solidFill>
                  <a:srgbClr val="353535"/>
                </a:solidFill>
              </a:rPr>
              <a:t>.            .                                                     зарыбляет </a:t>
            </a:r>
            <a:r>
              <a:rPr lang="ru-RU" sz="1600" dirty="0">
                <a:solidFill>
                  <a:srgbClr val="353535"/>
                </a:solidFill>
              </a:rPr>
              <a:t>его, поэтому </a:t>
            </a:r>
            <a:r>
              <a:rPr lang="ru-RU" sz="1600" dirty="0" smtClean="0">
                <a:solidFill>
                  <a:srgbClr val="353535"/>
                </a:solidFill>
              </a:rPr>
              <a:t>.         .                                                     улов </a:t>
            </a:r>
            <a:r>
              <a:rPr lang="ru-RU" sz="1600" dirty="0">
                <a:solidFill>
                  <a:srgbClr val="353535"/>
                </a:solidFill>
              </a:rPr>
              <a:t>есть, чаще всего появляется карась. С береговой линии ловить можно, но мелководье не подходит для жизни крупных видов, поэтому выплывайте на лодке для охоты на более крупных особей. С собой советуют брать собственные снасти, спиннинг, прикорм и другие принадлежности, так как в аренду дают только простые удочки. Зимой место также привлекает много рыбаков. В это время продолжают дежурить служащие, поэтому за безопасность можно не беспокоиться</a:t>
            </a:r>
            <a:r>
              <a:rPr lang="ru-RU" sz="1600" dirty="0" smtClean="0">
                <a:solidFill>
                  <a:srgbClr val="353535"/>
                </a:solidFill>
              </a:rPr>
              <a:t>.</a:t>
            </a:r>
            <a:endParaRPr lang="ru-RU" sz="1600" dirty="0">
              <a:solidFill>
                <a:srgbClr val="35353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82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737147" y="368207"/>
            <a:ext cx="3989367" cy="361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2100"/>
              </a:lnSpc>
              <a:spcBef>
                <a:spcPts val="600"/>
              </a:spcBef>
            </a:pPr>
            <a:r>
              <a:rPr lang="ru-RU" dirty="0" smtClean="0"/>
              <a:t>«</a:t>
            </a:r>
            <a:endParaRPr lang="ru-RU" b="0" i="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88640" y="38885"/>
            <a:ext cx="590465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solidFill>
                  <a:srgbClr val="353535"/>
                </a:solidFill>
              </a:rPr>
              <a:t>Отдых на озере </a:t>
            </a:r>
            <a:r>
              <a:rPr lang="ru-RU" sz="1600" b="1" dirty="0" err="1">
                <a:solidFill>
                  <a:srgbClr val="353535"/>
                </a:solidFill>
              </a:rPr>
              <a:t>Тыгиш</a:t>
            </a:r>
            <a:r>
              <a:rPr lang="ru-RU" sz="1600" b="1" dirty="0">
                <a:solidFill>
                  <a:srgbClr val="353535"/>
                </a:solidFill>
              </a:rPr>
              <a:t> в Каменск-Уральском</a:t>
            </a:r>
          </a:p>
          <a:p>
            <a:pPr lvl="0"/>
            <a:r>
              <a:rPr lang="ru-RU" sz="1600" dirty="0">
                <a:solidFill>
                  <a:srgbClr val="353535"/>
                </a:solidFill>
              </a:rPr>
              <a:t>Заезд на пляжную полосу платный. После пропускного пункта вы можете выбрать: остановиться на площадке палаточного лагеря или проехать на благоустроенную область. Везде</a:t>
            </a:r>
          </a:p>
          <a:p>
            <a:pPr lvl="0"/>
            <a:r>
              <a:rPr lang="ru-RU" sz="1600" dirty="0" smtClean="0">
                <a:solidFill>
                  <a:srgbClr val="353535"/>
                </a:solidFill>
              </a:rPr>
              <a:t>убирается </a:t>
            </a:r>
            <a:r>
              <a:rPr lang="ru-RU" sz="1600" dirty="0">
                <a:solidFill>
                  <a:srgbClr val="353535"/>
                </a:solidFill>
              </a:rPr>
              <a:t>мусор, расставлены урны и биотуалеты, подстригается трава. Каждый год проходит обработка от клеща. Можно остановиться на ночь с палатками и мангалами. Вода чистая, поэтому многие туристы купаются, но большая часть приезжает для ловли рыбы</a:t>
            </a:r>
            <a:r>
              <a:rPr lang="ru-RU" sz="1600" dirty="0" smtClean="0">
                <a:solidFill>
                  <a:srgbClr val="353535"/>
                </a:solidFill>
              </a:rPr>
              <a:t>.</a:t>
            </a:r>
            <a:endParaRPr lang="ru-RU" sz="1600" dirty="0">
              <a:solidFill>
                <a:srgbClr val="353535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719" y="2593430"/>
            <a:ext cx="6237312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0000"/>
                </a:solidFill>
              </a:rPr>
              <a:t>зеро </a:t>
            </a:r>
            <a:r>
              <a:rPr lang="ru-RU" sz="1600" dirty="0" err="1">
                <a:solidFill>
                  <a:srgbClr val="000000"/>
                </a:solidFill>
              </a:rPr>
              <a:t>Шаблиш</a:t>
            </a:r>
            <a:r>
              <a:rPr lang="ru-RU" sz="1600" dirty="0">
                <a:solidFill>
                  <a:srgbClr val="000000"/>
                </a:solidFill>
              </a:rPr>
              <a:t> расположено в Челябинской области, неподалеку от села Багаряк. Оно находится в 120 км от Екатеринбурга, в 140 км от Челябинска, в 22 км от Каменска-Уральского и всего в 2 км от границы со Свердловской областью. Высота озера над уровнем моря составляет примерно 183 метра. </a:t>
            </a:r>
            <a:r>
              <a:rPr lang="ru-RU" sz="1600" dirty="0" err="1">
                <a:solidFill>
                  <a:srgbClr val="000000"/>
                </a:solidFill>
              </a:rPr>
              <a:t>Шаблиш</a:t>
            </a:r>
            <a:r>
              <a:rPr lang="ru-RU" sz="1600" dirty="0">
                <a:solidFill>
                  <a:srgbClr val="000000"/>
                </a:solidFill>
              </a:rPr>
              <a:t> окружено различными водоемами: Червяное, Травяное, </a:t>
            </a:r>
            <a:r>
              <a:rPr lang="ru-RU" sz="1600" dirty="0" err="1">
                <a:solidFill>
                  <a:srgbClr val="000000"/>
                </a:solidFill>
              </a:rPr>
              <a:t>Куяныш</a:t>
            </a:r>
            <a:r>
              <a:rPr lang="ru-RU" sz="1600" dirty="0">
                <a:solidFill>
                  <a:srgbClr val="000000"/>
                </a:solidFill>
              </a:rPr>
              <a:t>, </a:t>
            </a:r>
            <a:r>
              <a:rPr lang="ru-RU" sz="1600" dirty="0" err="1">
                <a:solidFill>
                  <a:srgbClr val="000000"/>
                </a:solidFill>
              </a:rPr>
              <a:t>Юлаш</a:t>
            </a:r>
            <a:r>
              <a:rPr lang="ru-RU" sz="1600" dirty="0">
                <a:solidFill>
                  <a:srgbClr val="000000"/>
                </a:solidFill>
              </a:rPr>
              <a:t>, Большой Куяш и прочими. </a:t>
            </a:r>
            <a:r>
              <a:rPr lang="ru-RU" sz="1600" dirty="0">
                <a:solidFill>
                  <a:srgbClr val="000000"/>
                </a:solidFill>
                <a:latin typeface="Roboto"/>
              </a:rPr>
              <a:t>- Читайте подробнее на FB.ru: </a:t>
            </a:r>
            <a:r>
              <a:rPr lang="ru-RU" sz="1600" dirty="0" smtClean="0">
                <a:solidFill>
                  <a:srgbClr val="353535"/>
                </a:solidFill>
              </a:rPr>
              <a:t>Считается </a:t>
            </a:r>
            <a:r>
              <a:rPr lang="ru-RU" sz="1600" dirty="0">
                <a:solidFill>
                  <a:srgbClr val="353535"/>
                </a:solidFill>
              </a:rPr>
              <a:t>довольно крупным, имеет овальную форму. Общая площадь — 32 кв. километра, средняя глубина 2 метра, максимальная — 5 метров, протяженность береговой линии 24 километра. Водоем растянулся на 5.5 километров с востока на запад, и на 8.5 километров с севера на восток. Крупных островов не имеет, сток один и не очень существенный — речка Исток. Дно песчаное, редко попадаются небольшие камни, сильно зарастает водной растительностью, есть несколько комфортных для купания </a:t>
            </a:r>
            <a:endParaRPr lang="ru-RU" sz="1600" dirty="0" smtClean="0">
              <a:solidFill>
                <a:srgbClr val="353535"/>
              </a:solidFill>
            </a:endParaRPr>
          </a:p>
          <a:p>
            <a:r>
              <a:rPr lang="ru-RU" sz="1600" dirty="0" smtClean="0">
                <a:solidFill>
                  <a:srgbClr val="353535"/>
                </a:solidFill>
              </a:rPr>
              <a:t>пляжей</a:t>
            </a:r>
            <a:r>
              <a:rPr lang="ru-RU" sz="1600" dirty="0">
                <a:solidFill>
                  <a:srgbClr val="353535"/>
                </a:solidFill>
              </a:rPr>
              <a:t>. Среди ландшафта </a:t>
            </a:r>
            <a:endParaRPr lang="ru-RU" sz="1600" dirty="0" smtClean="0">
              <a:solidFill>
                <a:srgbClr val="353535"/>
              </a:solidFill>
            </a:endParaRPr>
          </a:p>
          <a:p>
            <a:r>
              <a:rPr lang="ru-RU" sz="1600" dirty="0" smtClean="0">
                <a:solidFill>
                  <a:srgbClr val="353535"/>
                </a:solidFill>
              </a:rPr>
              <a:t>встречается </a:t>
            </a:r>
            <a:r>
              <a:rPr lang="ru-RU" sz="1600" dirty="0">
                <a:solidFill>
                  <a:srgbClr val="353535"/>
                </a:solidFill>
              </a:rPr>
              <a:t>смешанный лес</a:t>
            </a:r>
            <a:r>
              <a:rPr lang="ru-RU" sz="1600" dirty="0" smtClean="0">
                <a:solidFill>
                  <a:srgbClr val="353535"/>
                </a:solidFill>
              </a:rPr>
              <a:t>,</a:t>
            </a:r>
          </a:p>
          <a:p>
            <a:r>
              <a:rPr lang="ru-RU" sz="1600" dirty="0" smtClean="0">
                <a:solidFill>
                  <a:srgbClr val="353535"/>
                </a:solidFill>
              </a:rPr>
              <a:t> </a:t>
            </a:r>
            <a:r>
              <a:rPr lang="ru-RU" sz="1600" dirty="0">
                <a:solidFill>
                  <a:srgbClr val="353535"/>
                </a:solidFill>
              </a:rPr>
              <a:t>но в основном берега </a:t>
            </a:r>
            <a:r>
              <a:rPr lang="ru-RU" sz="1600" dirty="0" smtClean="0">
                <a:solidFill>
                  <a:srgbClr val="353535"/>
                </a:solidFill>
              </a:rPr>
              <a:t>низкие</a:t>
            </a:r>
          </a:p>
          <a:p>
            <a:r>
              <a:rPr lang="ru-RU" sz="1600" dirty="0" smtClean="0">
                <a:solidFill>
                  <a:srgbClr val="353535"/>
                </a:solidFill>
              </a:rPr>
              <a:t> </a:t>
            </a:r>
            <a:r>
              <a:rPr lang="ru-RU" sz="1600" dirty="0">
                <a:solidFill>
                  <a:srgbClr val="353535"/>
                </a:solidFill>
              </a:rPr>
              <a:t>и открытые. С </a:t>
            </a:r>
            <a:r>
              <a:rPr lang="ru-RU" sz="1600" dirty="0" smtClean="0">
                <a:solidFill>
                  <a:srgbClr val="353535"/>
                </a:solidFill>
              </a:rPr>
              <a:t>восточной</a:t>
            </a:r>
          </a:p>
          <a:p>
            <a:r>
              <a:rPr lang="ru-RU" sz="1600" dirty="0" smtClean="0">
                <a:solidFill>
                  <a:srgbClr val="353535"/>
                </a:solidFill>
              </a:rPr>
              <a:t> </a:t>
            </a:r>
            <a:r>
              <a:rPr lang="ru-RU" sz="1600" dirty="0">
                <a:solidFill>
                  <a:srgbClr val="353535"/>
                </a:solidFill>
              </a:rPr>
              <a:t>стороны озеро опоясывает </a:t>
            </a:r>
            <a:endParaRPr lang="ru-RU" sz="1600" dirty="0" smtClean="0">
              <a:solidFill>
                <a:srgbClr val="353535"/>
              </a:solidFill>
            </a:endParaRPr>
          </a:p>
          <a:p>
            <a:r>
              <a:rPr lang="ru-RU" sz="1600" dirty="0" smtClean="0">
                <a:solidFill>
                  <a:srgbClr val="353535"/>
                </a:solidFill>
              </a:rPr>
              <a:t>асфальтированная </a:t>
            </a:r>
            <a:r>
              <a:rPr lang="ru-RU" sz="1600" dirty="0">
                <a:solidFill>
                  <a:srgbClr val="353535"/>
                </a:solidFill>
              </a:rPr>
              <a:t>дорога.</a:t>
            </a:r>
            <a:endParaRPr lang="ru-RU" sz="16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217" y="6502906"/>
            <a:ext cx="3333751" cy="221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84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http://ekb-resort.ru/netcat_files/Image/01787652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1880" y="-399135"/>
            <a:ext cx="2857500" cy="227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" y="0"/>
            <a:ext cx="6408200" cy="84946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282828"/>
                </a:solidFill>
              </a:rPr>
              <a:t>                                            Озеро </a:t>
            </a:r>
            <a:r>
              <a:rPr lang="ru-RU" sz="1600" dirty="0">
                <a:solidFill>
                  <a:srgbClr val="282828"/>
                </a:solidFill>
              </a:rPr>
              <a:t>Большой </a:t>
            </a:r>
            <a:r>
              <a:rPr lang="ru-RU" sz="1600" dirty="0" err="1">
                <a:solidFill>
                  <a:srgbClr val="282828"/>
                </a:solidFill>
              </a:rPr>
              <a:t>Сунгуль</a:t>
            </a:r>
            <a:r>
              <a:rPr lang="ru-RU" sz="1600" dirty="0">
                <a:solidFill>
                  <a:srgbClr val="282828"/>
                </a:solidFill>
              </a:rPr>
              <a:t> (не путать с </a:t>
            </a:r>
            <a:r>
              <a:rPr lang="ru-RU" sz="1600" dirty="0" smtClean="0">
                <a:solidFill>
                  <a:srgbClr val="282828"/>
                </a:solidFill>
              </a:rPr>
              <a:t>   .                                            озером </a:t>
            </a:r>
            <a:r>
              <a:rPr lang="ru-RU" sz="1600" dirty="0" err="1">
                <a:solidFill>
                  <a:srgbClr val="282828"/>
                </a:solidFill>
              </a:rPr>
              <a:t>Сунгуль</a:t>
            </a:r>
            <a:r>
              <a:rPr lang="ru-RU" sz="1600" dirty="0">
                <a:solidFill>
                  <a:srgbClr val="282828"/>
                </a:solidFill>
              </a:rPr>
              <a:t>, Челябинской </a:t>
            </a:r>
            <a:r>
              <a:rPr lang="ru-RU" sz="1600" dirty="0" smtClean="0">
                <a:solidFill>
                  <a:srgbClr val="282828"/>
                </a:solidFill>
              </a:rPr>
              <a:t>.     .    .                                           области</a:t>
            </a:r>
            <a:r>
              <a:rPr lang="ru-RU" sz="1600" dirty="0">
                <a:solidFill>
                  <a:srgbClr val="282828"/>
                </a:solidFill>
              </a:rPr>
              <a:t>!) расположено неподалеку </a:t>
            </a:r>
            <a:r>
              <a:rPr lang="ru-RU" sz="1600" dirty="0" smtClean="0">
                <a:solidFill>
                  <a:srgbClr val="282828"/>
                </a:solidFill>
              </a:rPr>
              <a:t>.                                           от</a:t>
            </a:r>
            <a:r>
              <a:rPr lang="ru-RU" sz="1600" dirty="0">
                <a:solidFill>
                  <a:srgbClr val="282828"/>
                </a:solidFill>
              </a:rPr>
              <a:t>  города Каменска-Уральского </a:t>
            </a:r>
            <a:r>
              <a:rPr lang="ru-RU" sz="1600" dirty="0" smtClean="0">
                <a:solidFill>
                  <a:srgbClr val="282828"/>
                </a:solidFill>
              </a:rPr>
              <a:t>.</a:t>
            </a:r>
            <a:endParaRPr lang="ru-RU" sz="1600" dirty="0">
              <a:solidFill>
                <a:srgbClr val="282828"/>
              </a:solidFill>
            </a:endParaRPr>
          </a:p>
          <a:p>
            <a:r>
              <a:rPr lang="ru-RU" sz="1600" dirty="0" smtClean="0">
                <a:solidFill>
                  <a:srgbClr val="282828"/>
                </a:solidFill>
              </a:rPr>
              <a:t>.                                            Большой </a:t>
            </a:r>
            <a:r>
              <a:rPr lang="ru-RU" sz="1600" dirty="0" err="1">
                <a:solidFill>
                  <a:srgbClr val="282828"/>
                </a:solidFill>
              </a:rPr>
              <a:t>Сунгуль</a:t>
            </a:r>
            <a:r>
              <a:rPr lang="ru-RU" sz="1600" dirty="0">
                <a:solidFill>
                  <a:srgbClr val="282828"/>
                </a:solidFill>
              </a:rPr>
              <a:t> является соленым </a:t>
            </a:r>
            <a:r>
              <a:rPr lang="ru-RU" sz="1600" dirty="0" smtClean="0">
                <a:solidFill>
                  <a:srgbClr val="282828"/>
                </a:solidFill>
              </a:rPr>
              <a:t>.                                            водоемом</a:t>
            </a:r>
            <a:r>
              <a:rPr lang="ru-RU" sz="1600" dirty="0">
                <a:solidFill>
                  <a:srgbClr val="282828"/>
                </a:solidFill>
              </a:rPr>
              <a:t>. Правда, концентрация </a:t>
            </a:r>
            <a:r>
              <a:rPr lang="ru-RU" sz="1600" dirty="0" smtClean="0">
                <a:solidFill>
                  <a:srgbClr val="282828"/>
                </a:solidFill>
              </a:rPr>
              <a:t>.     .                                             соли </a:t>
            </a:r>
            <a:r>
              <a:rPr lang="ru-RU" sz="1600" dirty="0">
                <a:solidFill>
                  <a:srgbClr val="282828"/>
                </a:solidFill>
              </a:rPr>
              <a:t>здесь не велика.</a:t>
            </a:r>
          </a:p>
          <a:p>
            <a:r>
              <a:rPr lang="ru-RU" sz="1600" dirty="0" smtClean="0">
                <a:solidFill>
                  <a:srgbClr val="282828"/>
                </a:solidFill>
              </a:rPr>
              <a:t>Озеро </a:t>
            </a:r>
            <a:r>
              <a:rPr lang="ru-RU" sz="1600" dirty="0">
                <a:solidFill>
                  <a:srgbClr val="282828"/>
                </a:solidFill>
              </a:rPr>
              <a:t>не слишком </a:t>
            </a:r>
            <a:r>
              <a:rPr lang="ru-RU" sz="1600" dirty="0" smtClean="0">
                <a:solidFill>
                  <a:srgbClr val="282828"/>
                </a:solidFill>
              </a:rPr>
              <a:t>глубокое, </a:t>
            </a:r>
            <a:r>
              <a:rPr lang="ru-RU" sz="1600" dirty="0">
                <a:solidFill>
                  <a:srgbClr val="282828"/>
                </a:solidFill>
              </a:rPr>
              <a:t>максимальная глубина доходит до 6-7 метров. Средняя глубина – 4-4,5 метра. Площадь – чуть больше 10 </a:t>
            </a:r>
            <a:r>
              <a:rPr lang="ru-RU" sz="1600" dirty="0" err="1" smtClean="0">
                <a:solidFill>
                  <a:srgbClr val="282828"/>
                </a:solidFill>
              </a:rPr>
              <a:t>кв.км.На</a:t>
            </a:r>
            <a:r>
              <a:rPr lang="ru-RU" sz="1600" dirty="0" smtClean="0">
                <a:solidFill>
                  <a:srgbClr val="282828"/>
                </a:solidFill>
              </a:rPr>
              <a:t> </a:t>
            </a:r>
            <a:r>
              <a:rPr lang="ru-RU" sz="1600" dirty="0">
                <a:solidFill>
                  <a:srgbClr val="282828"/>
                </a:solidFill>
              </a:rPr>
              <a:t>берегу водоема - села </a:t>
            </a:r>
            <a:r>
              <a:rPr lang="ru-RU" sz="1600" dirty="0" err="1">
                <a:solidFill>
                  <a:srgbClr val="282828"/>
                </a:solidFill>
              </a:rPr>
              <a:t>Рыбниковское</a:t>
            </a:r>
            <a:r>
              <a:rPr lang="ru-RU" sz="1600" dirty="0">
                <a:solidFill>
                  <a:srgbClr val="282828"/>
                </a:solidFill>
              </a:rPr>
              <a:t> и </a:t>
            </a:r>
            <a:r>
              <a:rPr lang="ru-RU" sz="1600" dirty="0" err="1">
                <a:solidFill>
                  <a:srgbClr val="282828"/>
                </a:solidFill>
              </a:rPr>
              <a:t>Богатенкова</a:t>
            </a:r>
            <a:r>
              <a:rPr lang="ru-RU" sz="1600" dirty="0" smtClean="0">
                <a:solidFill>
                  <a:srgbClr val="282828"/>
                </a:solidFill>
              </a:rPr>
              <a:t>. Озеро  </a:t>
            </a:r>
            <a:r>
              <a:rPr lang="ru-RU" sz="1600" dirty="0">
                <a:solidFill>
                  <a:srgbClr val="282828"/>
                </a:solidFill>
              </a:rPr>
              <a:t>расположено в красивой местности. </a:t>
            </a:r>
            <a:endParaRPr lang="ru-RU" sz="1600" dirty="0" smtClean="0">
              <a:solidFill>
                <a:srgbClr val="282828"/>
              </a:solidFill>
            </a:endParaRPr>
          </a:p>
          <a:p>
            <a:r>
              <a:rPr lang="ru-RU" sz="1600" dirty="0" smtClean="0">
                <a:solidFill>
                  <a:srgbClr val="282828"/>
                </a:solidFill>
              </a:rPr>
              <a:t>Вокруг </a:t>
            </a:r>
            <a:r>
              <a:rPr lang="ru-RU" sz="1600" dirty="0">
                <a:solidFill>
                  <a:srgbClr val="282828"/>
                </a:solidFill>
              </a:rPr>
              <a:t>– лес, множество других водоемов – река Исеть, с десяток различных больших и малых </a:t>
            </a:r>
            <a:r>
              <a:rPr lang="ru-RU" sz="1600" dirty="0" smtClean="0">
                <a:solidFill>
                  <a:srgbClr val="282828"/>
                </a:solidFill>
              </a:rPr>
              <a:t>озер.</a:t>
            </a:r>
            <a:endParaRPr lang="ru-RU" sz="1600" dirty="0">
              <a:solidFill>
                <a:srgbClr val="282828"/>
              </a:solidFill>
            </a:endParaRPr>
          </a:p>
          <a:p>
            <a:r>
              <a:rPr lang="ru-RU" sz="1600" dirty="0">
                <a:solidFill>
                  <a:srgbClr val="282828"/>
                </a:solidFill>
              </a:rPr>
              <a:t>Вплотную к озеру Большой </a:t>
            </a:r>
            <a:r>
              <a:rPr lang="ru-RU" sz="1600" dirty="0" err="1">
                <a:solidFill>
                  <a:srgbClr val="282828"/>
                </a:solidFill>
              </a:rPr>
              <a:t>Сунгуль</a:t>
            </a:r>
            <a:r>
              <a:rPr lang="ru-RU" sz="1600" dirty="0">
                <a:solidFill>
                  <a:srgbClr val="282828"/>
                </a:solidFill>
              </a:rPr>
              <a:t> примыкают озера </a:t>
            </a:r>
            <a:r>
              <a:rPr lang="ru-RU" sz="1600" dirty="0" err="1">
                <a:solidFill>
                  <a:srgbClr val="282828"/>
                </a:solidFill>
              </a:rPr>
              <a:t>Тыгиш</a:t>
            </a:r>
            <a:r>
              <a:rPr lang="ru-RU" sz="1600" dirty="0">
                <a:solidFill>
                  <a:srgbClr val="282828"/>
                </a:solidFill>
              </a:rPr>
              <a:t> (находится на расстоянии около 2 км в засушливое время) и Червяное ( на расстоянии 500 метров), практически сливаясь в единое целое.</a:t>
            </a:r>
          </a:p>
          <a:p>
            <a:r>
              <a:rPr lang="ru-RU" sz="1600" dirty="0" smtClean="0">
                <a:solidFill>
                  <a:srgbClr val="282828"/>
                </a:solidFill>
              </a:rPr>
              <a:t>Санаториев </a:t>
            </a:r>
            <a:r>
              <a:rPr lang="ru-RU" sz="1600" dirty="0">
                <a:solidFill>
                  <a:srgbClr val="282828"/>
                </a:solidFill>
              </a:rPr>
              <a:t>и баз отдыха прямо на берегу озера, к сожалению, нет. Приезжие выбирают так называемые «дикий» отдых, в </a:t>
            </a:r>
            <a:r>
              <a:rPr lang="ru-RU" sz="1600" dirty="0" err="1" smtClean="0">
                <a:solidFill>
                  <a:srgbClr val="282828"/>
                </a:solidFill>
              </a:rPr>
              <a:t>палатках.Водоем</a:t>
            </a:r>
            <a:r>
              <a:rPr lang="ru-RU" sz="1600" dirty="0" smtClean="0">
                <a:solidFill>
                  <a:srgbClr val="282828"/>
                </a:solidFill>
              </a:rPr>
              <a:t> </a:t>
            </a:r>
            <a:r>
              <a:rPr lang="ru-RU" sz="1600" dirty="0">
                <a:solidFill>
                  <a:srgbClr val="282828"/>
                </a:solidFill>
              </a:rPr>
              <a:t>принадлежит частному обществу, ООО «Родина», путевки продаются в селе </a:t>
            </a:r>
            <a:r>
              <a:rPr lang="ru-RU" sz="1600" dirty="0" err="1">
                <a:solidFill>
                  <a:srgbClr val="282828"/>
                </a:solidFill>
              </a:rPr>
              <a:t>Рыбниковское</a:t>
            </a:r>
            <a:r>
              <a:rPr lang="ru-RU" sz="1600" dirty="0">
                <a:solidFill>
                  <a:srgbClr val="282828"/>
                </a:solidFill>
              </a:rPr>
              <a:t>. По берегу ходят проверяющие, следят все ли с путевками.</a:t>
            </a:r>
          </a:p>
          <a:p>
            <a:r>
              <a:rPr lang="ru-RU" sz="1600" dirty="0">
                <a:solidFill>
                  <a:srgbClr val="282828"/>
                </a:solidFill>
              </a:rPr>
              <a:t>За возможность половить рыбу придется отдать – 150 руб. с человека (для ветеранов – 80 руб.). Здесь водятся такие виды рыб как: карп, окунь, карась, сиг, пелядь, встречается щука, рипус.</a:t>
            </a:r>
          </a:p>
          <a:p>
            <a:r>
              <a:rPr lang="ru-RU" sz="1600" dirty="0">
                <a:solidFill>
                  <a:srgbClr val="282828"/>
                </a:solidFill>
              </a:rPr>
              <a:t>С одной стороны у озеро много рыбаков, с другой – пляжи для купания. В жаркие дни – очень многолюдно.</a:t>
            </a:r>
          </a:p>
          <a:p>
            <a:r>
              <a:rPr lang="ru-RU" sz="1600" dirty="0">
                <a:solidFill>
                  <a:srgbClr val="282828"/>
                </a:solidFill>
              </a:rPr>
              <a:t>Вода – прозрачная, чистая.</a:t>
            </a:r>
          </a:p>
          <a:p>
            <a:r>
              <a:rPr lang="ru-RU" sz="1600" dirty="0">
                <a:solidFill>
                  <a:srgbClr val="282828"/>
                </a:solidFill>
              </a:rPr>
              <a:t>Берег с западной стороны местами обрывистый, растут кустарники, на востоке – болотистый.</a:t>
            </a:r>
          </a:p>
          <a:p>
            <a:r>
              <a:rPr lang="ru-RU" sz="1600" dirty="0">
                <a:solidFill>
                  <a:srgbClr val="282828"/>
                </a:solidFill>
              </a:rPr>
              <a:t>На озере Большой </a:t>
            </a:r>
            <a:r>
              <a:rPr lang="ru-RU" sz="1600" dirty="0" err="1">
                <a:solidFill>
                  <a:srgbClr val="282828"/>
                </a:solidFill>
              </a:rPr>
              <a:t>Сунгуль</a:t>
            </a:r>
            <a:r>
              <a:rPr lang="ru-RU" sz="1600" dirty="0">
                <a:solidFill>
                  <a:srgbClr val="282828"/>
                </a:solidFill>
              </a:rPr>
              <a:t> проводятся соревнования по рыбной ловле. Предпочитают это место и любители </a:t>
            </a:r>
            <a:r>
              <a:rPr lang="ru-RU" sz="1600" dirty="0" err="1">
                <a:solidFill>
                  <a:srgbClr val="282828"/>
                </a:solidFill>
              </a:rPr>
              <a:t>кайтинга</a:t>
            </a:r>
            <a:r>
              <a:rPr lang="ru-RU" sz="1600" dirty="0">
                <a:solidFill>
                  <a:srgbClr val="282828"/>
                </a:solidFill>
              </a:rPr>
              <a:t> – катаются на </a:t>
            </a:r>
            <a:r>
              <a:rPr lang="ru-RU" sz="1600" dirty="0" err="1">
                <a:solidFill>
                  <a:srgbClr val="282828"/>
                </a:solidFill>
              </a:rPr>
              <a:t>серфах</a:t>
            </a:r>
            <a:r>
              <a:rPr lang="ru-RU" sz="1600" dirty="0">
                <a:solidFill>
                  <a:srgbClr val="282828"/>
                </a:solidFill>
              </a:rPr>
              <a:t> с парусом</a:t>
            </a:r>
            <a:r>
              <a:rPr lang="ru-RU" dirty="0">
                <a:solidFill>
                  <a:srgbClr val="282828"/>
                </a:solidFill>
                <a:latin typeface="Verdana"/>
              </a:rPr>
              <a:t>.</a:t>
            </a:r>
            <a:endParaRPr lang="ru-RU" b="0" i="0" dirty="0">
              <a:solidFill>
                <a:srgbClr val="282828"/>
              </a:solidFill>
              <a:effectLst/>
              <a:latin typeface="Verdana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93" y="0"/>
            <a:ext cx="2769179" cy="1716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353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6632" y="179512"/>
            <a:ext cx="309634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373737"/>
                </a:solidFill>
              </a:rPr>
              <a:t>Озеро Забойное - Карьер Забой</a:t>
            </a:r>
          </a:p>
          <a:p>
            <a:r>
              <a:rPr lang="ru-RU" sz="1600" dirty="0">
                <a:solidFill>
                  <a:srgbClr val="373737"/>
                </a:solidFill>
              </a:rPr>
              <a:t>Когда-то популярное место. Но сейчас карьер сильно обмелел, но по прежнему глубокий. Подходов к воде особо нет, нужно пробираться через камни. В общем делать тут особо нечего и как-то опасно показалось. Но если хочется съездить сюда, </a:t>
            </a:r>
            <a:r>
              <a:rPr lang="ru-RU" sz="1600" dirty="0" smtClean="0">
                <a:solidFill>
                  <a:srgbClr val="373737"/>
                </a:solidFill>
              </a:rPr>
              <a:t>то</a:t>
            </a:r>
            <a:endParaRPr lang="ru-RU" sz="16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99" y="110694"/>
            <a:ext cx="3810001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90439" y="2905966"/>
            <a:ext cx="59766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373737"/>
                </a:solidFill>
              </a:rPr>
              <a:t>ехать </a:t>
            </a:r>
            <a:r>
              <a:rPr lang="ru-RU" sz="1600" dirty="0">
                <a:solidFill>
                  <a:srgbClr val="373737"/>
                </a:solidFill>
              </a:rPr>
              <a:t>нужно по ул. Ленина в сторону Колчедана и на выезде из города перед мостом через ЖД, повернуть направо и все время прямо и немного правее на развилке и </a:t>
            </a:r>
            <a:r>
              <a:rPr lang="ru-RU" sz="1600" dirty="0" smtClean="0">
                <a:solidFill>
                  <a:srgbClr val="373737"/>
                </a:solidFill>
              </a:rPr>
              <a:t>приедете </a:t>
            </a:r>
            <a:r>
              <a:rPr lang="ru-RU" sz="1600" dirty="0">
                <a:solidFill>
                  <a:srgbClr val="373737"/>
                </a:solidFill>
              </a:rPr>
              <a:t>к этому карьеру. </a:t>
            </a:r>
            <a:endParaRPr lang="ru-RU" sz="1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471485" y="4147496"/>
            <a:ext cx="2015765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555555"/>
                </a:solidFill>
              </a:rPr>
              <a:t>Карьер </a:t>
            </a:r>
            <a:r>
              <a:rPr lang="ru-RU" sz="1600" dirty="0">
                <a:solidFill>
                  <a:srgbClr val="555555"/>
                </a:solidFill>
              </a:rPr>
              <a:t>поселка Силикатный остается самым чистым в Каменске. В нём разрешено купаться, все показатели соответствуют необходимым </a:t>
            </a:r>
            <a:r>
              <a:rPr lang="ru-RU" sz="1600" dirty="0" smtClean="0">
                <a:solidFill>
                  <a:srgbClr val="555555"/>
                </a:solidFill>
              </a:rPr>
              <a:t>нормативам.</a:t>
            </a:r>
            <a:endParaRPr lang="ru-RU" sz="1600" dirty="0"/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32" y="4042124"/>
            <a:ext cx="4354854" cy="2906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16632" y="6942272"/>
            <a:ext cx="45365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373737"/>
                </a:solidFill>
              </a:rPr>
              <a:t>Есть 2 </a:t>
            </a:r>
            <a:r>
              <a:rPr lang="ru-RU" sz="1600" dirty="0">
                <a:solidFill>
                  <a:srgbClr val="373737"/>
                </a:solidFill>
              </a:rPr>
              <a:t>места для купания детей, т.к. там очень пологий заход, а глубины почти нет (макс по пояс для взрослого), поэтому взрослым купаться не комфортно, а детям самое то. Песок у берега отличный твердый, чистый. Вода очень </a:t>
            </a:r>
            <a:r>
              <a:rPr lang="ru-RU" sz="1600" dirty="0" smtClean="0">
                <a:solidFill>
                  <a:srgbClr val="373737"/>
                </a:solidFill>
              </a:rPr>
              <a:t>чистая, </a:t>
            </a:r>
            <a:r>
              <a:rPr lang="ru-RU" sz="1600" dirty="0">
                <a:solidFill>
                  <a:srgbClr val="373737"/>
                </a:solidFill>
              </a:rPr>
              <a:t>чище </a:t>
            </a:r>
            <a:r>
              <a:rPr lang="ru-RU" sz="1600" dirty="0" err="1" smtClean="0">
                <a:solidFill>
                  <a:srgbClr val="373737"/>
                </a:solidFill>
              </a:rPr>
              <a:t>нчем</a:t>
            </a:r>
            <a:r>
              <a:rPr lang="ru-RU" sz="1600" dirty="0" smtClean="0">
                <a:solidFill>
                  <a:srgbClr val="373737"/>
                </a:solidFill>
              </a:rPr>
              <a:t> </a:t>
            </a:r>
            <a:r>
              <a:rPr lang="ru-RU" sz="1600" dirty="0">
                <a:solidFill>
                  <a:srgbClr val="373737"/>
                </a:solidFill>
              </a:rPr>
              <a:t>на </a:t>
            </a:r>
            <a:r>
              <a:rPr lang="ru-RU" sz="1600" dirty="0" err="1" smtClean="0">
                <a:solidFill>
                  <a:srgbClr val="373737"/>
                </a:solidFill>
              </a:rPr>
              <a:t>Шаблише,Но</a:t>
            </a:r>
            <a:r>
              <a:rPr lang="ru-RU" sz="1600" dirty="0" smtClean="0">
                <a:solidFill>
                  <a:srgbClr val="373737"/>
                </a:solidFill>
              </a:rPr>
              <a:t> </a:t>
            </a:r>
            <a:r>
              <a:rPr lang="ru-RU" sz="1600" dirty="0">
                <a:solidFill>
                  <a:srgbClr val="373737"/>
                </a:solidFill>
              </a:rPr>
              <a:t>здесь лучше, ближе и дорога лучше.</a:t>
            </a:r>
            <a:endParaRPr lang="ru-RU" sz="1600" dirty="0"/>
          </a:p>
        </p:txBody>
      </p:sp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485" y="6948263"/>
            <a:ext cx="2269883" cy="2195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027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6281" y="1454812"/>
            <a:ext cx="6534726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работе были использованы материалы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из: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/>
              <a:t>1.https</a:t>
            </a:r>
            <a:r>
              <a:rPr lang="ru-RU" sz="1600" dirty="0"/>
              <a:t>://must-see.top/ozera-sverdlovskoj-oblasti</a:t>
            </a:r>
            <a:r>
              <a:rPr lang="ru-RU" sz="1600" dirty="0" smtClean="0"/>
              <a:t>/</a:t>
            </a:r>
          </a:p>
          <a:p>
            <a:r>
              <a:rPr lang="ru-RU" sz="1600" dirty="0" smtClean="0">
                <a:cs typeface="Times New Roman" pitchFamily="18" charset="0"/>
              </a:rPr>
              <a:t>2.</a:t>
            </a:r>
            <a:r>
              <a:rPr lang="en-US" sz="1600" dirty="0"/>
              <a:t> https://</a:t>
            </a:r>
            <a:r>
              <a:rPr lang="en-US" sz="1600" dirty="0" smtClean="0"/>
              <a:t>www.tourister.ru</a:t>
            </a:r>
            <a:endParaRPr lang="ru-RU" sz="1600" dirty="0" smtClean="0"/>
          </a:p>
          <a:p>
            <a:r>
              <a:rPr lang="ru-RU" sz="1600" dirty="0" smtClean="0">
                <a:cs typeface="Times New Roman" pitchFamily="18" charset="0"/>
              </a:rPr>
              <a:t>3. </a:t>
            </a:r>
            <a:r>
              <a:rPr lang="en-US" sz="1600" dirty="0" smtClean="0">
                <a:cs typeface="Times New Roman" pitchFamily="18" charset="0"/>
              </a:rPr>
              <a:t>http</a:t>
            </a:r>
            <a:r>
              <a:rPr lang="en-US" sz="1600" dirty="0">
                <a:cs typeface="Times New Roman" pitchFamily="18" charset="0"/>
              </a:rPr>
              <a:t>://otpuskin.ru</a:t>
            </a:r>
            <a:r>
              <a:rPr lang="en-US" sz="1600" dirty="0" smtClean="0">
                <a:cs typeface="Times New Roman" pitchFamily="18" charset="0"/>
              </a:rPr>
              <a:t>/</a:t>
            </a:r>
            <a:endParaRPr lang="ru-RU" sz="1600" dirty="0" smtClean="0">
              <a:cs typeface="Times New Roman" pitchFamily="18" charset="0"/>
            </a:endParaRPr>
          </a:p>
          <a:p>
            <a:r>
              <a:rPr lang="ru-RU" sz="1600" dirty="0" smtClean="0">
                <a:cs typeface="Times New Roman" pitchFamily="18" charset="0"/>
              </a:rPr>
              <a:t>4.</a:t>
            </a:r>
            <a:r>
              <a:rPr lang="en-US" sz="1600" dirty="0">
                <a:cs typeface="Times New Roman" pitchFamily="18" charset="0"/>
              </a:rPr>
              <a:t> https://</a:t>
            </a:r>
            <a:r>
              <a:rPr lang="en-US" sz="1600" dirty="0" smtClean="0">
                <a:cs typeface="Times New Roman" pitchFamily="18" charset="0"/>
              </a:rPr>
              <a:t>fb.ru/article/260528/ozero-shablish-opisanie</a:t>
            </a:r>
            <a:endParaRPr lang="ru-RU" sz="1600" dirty="0" smtClean="0">
              <a:cs typeface="Times New Roman" pitchFamily="18" charset="0"/>
            </a:endParaRPr>
          </a:p>
          <a:p>
            <a:r>
              <a:rPr lang="en-US" sz="1600" dirty="0" smtClean="0">
                <a:cs typeface="Times New Roman" pitchFamily="18" charset="0"/>
              </a:rPr>
              <a:t>-</a:t>
            </a:r>
            <a:r>
              <a:rPr lang="en-US" sz="1600" dirty="0" err="1" smtClean="0">
                <a:cs typeface="Times New Roman" pitchFamily="18" charset="0"/>
              </a:rPr>
              <a:t>otdyih-ryibalka</a:t>
            </a:r>
            <a:endParaRPr lang="ru-RU" sz="1600" dirty="0" smtClean="0">
              <a:cs typeface="Times New Roman" pitchFamily="18" charset="0"/>
            </a:endParaRPr>
          </a:p>
          <a:p>
            <a:r>
              <a:rPr lang="ru-RU" sz="1600" dirty="0" smtClean="0">
                <a:cs typeface="Times New Roman" pitchFamily="18" charset="0"/>
              </a:rPr>
              <a:t>5.</a:t>
            </a:r>
            <a:r>
              <a:rPr lang="en-US" sz="1600" dirty="0" smtClean="0">
                <a:cs typeface="Times New Roman" pitchFamily="18" charset="0"/>
              </a:rPr>
              <a:t>https</a:t>
            </a:r>
            <a:r>
              <a:rPr lang="en-US" sz="1600" dirty="0">
                <a:cs typeface="Times New Roman" pitchFamily="18" charset="0"/>
              </a:rPr>
              <a:t>://www.ku66.ru/news</a:t>
            </a:r>
            <a:r>
              <a:rPr lang="en-US" sz="1600" dirty="0" smtClean="0">
                <a:cs typeface="Times New Roman" pitchFamily="18" charset="0"/>
              </a:rPr>
              <a:t>/</a:t>
            </a:r>
            <a:endParaRPr lang="ru-RU" sz="1600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37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1519</TotalTime>
  <Words>1030</Words>
  <Application>Microsoft Office PowerPoint</Application>
  <PresentationFormat>Экран (4:3)</PresentationFormat>
  <Paragraphs>162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Изящная</vt:lpstr>
      <vt:lpstr>Озера  Свердловской области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Изменения в конституцию</dc:title>
  <cp:lastModifiedBy>1</cp:lastModifiedBy>
  <cp:revision>155</cp:revision>
  <dcterms:modified xsi:type="dcterms:W3CDTF">2021-12-19T10:51:12Z</dcterms:modified>
</cp:coreProperties>
</file>