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60" r:id="rId1"/>
  </p:sldMasterIdLst>
  <p:notesMasterIdLst>
    <p:notesMasterId r:id="rId12"/>
  </p:notesMasterIdLst>
  <p:sldIdLst>
    <p:sldId id="256" r:id="rId2"/>
    <p:sldId id="257" r:id="rId3"/>
    <p:sldId id="259" r:id="rId4"/>
    <p:sldId id="258" r:id="rId5"/>
    <p:sldId id="260" r:id="rId6"/>
    <p:sldId id="261" r:id="rId7"/>
    <p:sldId id="264" r:id="rId8"/>
    <p:sldId id="265" r:id="rId9"/>
    <p:sldId id="266" r:id="rId10"/>
    <p:sldId id="26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50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67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D007C-2CF7-49F1-9B16-242283509ADC}" type="datetimeFigureOut">
              <a:rPr lang="ru-RU" smtClean="0"/>
              <a:t>03.02.2022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3895AD-C8CA-42E9-98E1-C36C7B5026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127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895AD-C8CA-42E9-98E1-C36C7B50266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137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9119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5909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6243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03.02.2022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9743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03.02.2022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57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03.02.2022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394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03.02.2022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3280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6E7A30D-C50B-4DBE-B6AE-967F434D693B}" type="datetimeFigureOut">
              <a:rPr lang="ru-RU" smtClean="0"/>
              <a:t>03.02.2022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066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03.02.2022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628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5164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03.02.2022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769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6E7A30D-C50B-4DBE-B6AE-967F434D693B}" type="datetimeFigureOut">
              <a:rPr lang="ru-RU" smtClean="0"/>
              <a:t>03.02.2022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6722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1" r:id="rId1"/>
    <p:sldLayoutId id="2147484162" r:id="rId2"/>
    <p:sldLayoutId id="2147484163" r:id="rId3"/>
    <p:sldLayoutId id="2147484164" r:id="rId4"/>
    <p:sldLayoutId id="2147484165" r:id="rId5"/>
    <p:sldLayoutId id="2147484166" r:id="rId6"/>
    <p:sldLayoutId id="2147484167" r:id="rId7"/>
    <p:sldLayoutId id="2147484168" r:id="rId8"/>
    <p:sldLayoutId id="2147484169" r:id="rId9"/>
    <p:sldLayoutId id="2147484170" r:id="rId10"/>
    <p:sldLayoutId id="21474841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80140" y="650012"/>
            <a:ext cx="8915399" cy="12538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Территориальный отраслевой исполнительный орган </a:t>
            </a:r>
            <a:b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государственной власти Свердловской области – Управление </a:t>
            </a:r>
            <a:b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социальной политики Министерства социальной политики</a:t>
            </a:r>
            <a:b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 Свердловской области № 15</a:t>
            </a:r>
            <a:endParaRPr lang="ru-RU" sz="22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60694" y="2895470"/>
            <a:ext cx="8915399" cy="1429457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</a:pPr>
            <a:r>
              <a:rPr lang="ru-RU" b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О выполнении Плана мероприятий </a:t>
            </a:r>
          </a:p>
          <a:p>
            <a:pPr algn="ctr">
              <a:spcBef>
                <a:spcPts val="0"/>
              </a:spcBef>
            </a:pPr>
            <a:r>
              <a:rPr lang="ru-RU" b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по противодействию коррупции </a:t>
            </a:r>
          </a:p>
          <a:p>
            <a:pPr algn="ctr">
              <a:spcBef>
                <a:spcPts val="0"/>
              </a:spcBef>
            </a:pPr>
            <a:r>
              <a:rPr lang="ru-RU" b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за 2021 год</a:t>
            </a:r>
          </a:p>
        </p:txBody>
      </p:sp>
    </p:spTree>
    <p:extLst>
      <p:ext uri="{BB962C8B-B14F-4D97-AF65-F5344CB8AC3E}">
        <p14:creationId xmlns:p14="http://schemas.microsoft.com/office/powerpoint/2010/main" val="2448548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7491" y="282365"/>
            <a:ext cx="8890721" cy="79829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Основные направления работы Управления в целях выполнения плана мероприятий по противодействию коррупции за 2021 год</a:t>
            </a:r>
            <a:endParaRPr lang="ru-RU" sz="24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2740" y="1764144"/>
            <a:ext cx="8915400" cy="4535055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Выполнение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национального плана противодействия коррупции на 2021-2024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Нормативно-правовое обеспечение деятельности по противодействию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Повышение эффективности деятельности по противодействию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Мониторинг состояния и эффективности  противодействия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Организация работы по предупреждению коррупции в управлениях социальной политики и подведомственных учреждениях;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Совершенствование кадровой  работы по профилактике коррупционных и иных правонарушений;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Работа с обращениями граждан и организаций по фактам коррупции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Обеспечение открытости деятельности органов социальной защиты населения Свердловской области в сфере противодействия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Формирование в обществе нетерпимого отношения к проявлениям коррупции</a:t>
            </a: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042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5818" y="282894"/>
            <a:ext cx="9084685" cy="85370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Контроль за исполнением мер </a:t>
            </a: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по </a:t>
            </a:r>
            <a:b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предупреждению коррупции </a:t>
            </a:r>
            <a:endParaRPr lang="ru-RU" sz="28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521526" y="3061353"/>
            <a:ext cx="8257310" cy="599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Анализ практики применения организационных, разъяснительных и иных мер по недопущению должностными лицами коррупционного поведения 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521526" y="4080666"/>
            <a:ext cx="8257310" cy="599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2521526" y="5099979"/>
            <a:ext cx="8257310" cy="599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Рассмотрение правоприменительной практики по результатам вступивших в законную  силу решений судов 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521526" y="2073717"/>
            <a:ext cx="7917872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latin typeface="Liberation Serif" panose="02020603050405020304" pitchFamily="18" charset="0"/>
              </a:rPr>
              <a:t>Мониторинг </a:t>
            </a:r>
            <a:r>
              <a:rPr lang="ru-RU" dirty="0">
                <a:latin typeface="Liberation Serif" panose="02020603050405020304" pitchFamily="18" charset="0"/>
              </a:rPr>
              <a:t>состояния и эффективности противодействия коррупции, анализ реализации Плана по противодействию коррупции</a:t>
            </a:r>
          </a:p>
        </p:txBody>
      </p:sp>
    </p:spTree>
    <p:extLst>
      <p:ext uri="{BB962C8B-B14F-4D97-AF65-F5344CB8AC3E}">
        <p14:creationId xmlns:p14="http://schemas.microsoft.com/office/powerpoint/2010/main" val="536809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4813" y="402437"/>
            <a:ext cx="8915400" cy="64127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Реализация запланированных мероприятий 2021 год</a:t>
            </a:r>
            <a:endParaRPr lang="ru-RU" sz="2800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6218" y="1838036"/>
            <a:ext cx="9010794" cy="4571949"/>
          </a:xfrm>
        </p:spPr>
        <p:txBody>
          <a:bodyPr>
            <a:normAutofit fontScale="92500" lnSpcReduction="20000"/>
          </a:bodyPr>
          <a:lstStyle/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предоставление сведений о доходах, расходах, имуществе и обязательствах имущественного характера и размещение их на сайте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конфликт интересов и порядок его урегулирования;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получение подарка, сдача и оценка подарка, реализация (выкупа) и зачисление средств, вырученных от его реализации;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уведомления представителя нанимателя при прохождении государственной гражданской службы;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типичные случаи неправомерного поведения, меры ответственности;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представление сведений об адресах сайтов и (или) страниц сайтов в информационно-телекоммуникационной сети «Интернет», на которых размещалась общедоступная информация, а также данные, позволяющие идентифицировать государственного гражданского служащего;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соблюдение ограничений, налагаемых на гражданина, замещавшего должность государственной или муниципальной службы, при заключении им трудового или гражданско-правового договора с организацией.</a:t>
            </a:r>
          </a:p>
        </p:txBody>
      </p:sp>
    </p:spTree>
    <p:extLst>
      <p:ext uri="{BB962C8B-B14F-4D97-AF65-F5344CB8AC3E}">
        <p14:creationId xmlns:p14="http://schemas.microsoft.com/office/powerpoint/2010/main" val="35681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324933"/>
            <a:ext cx="9694286" cy="135247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Организация </a:t>
            </a: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работы </a:t>
            </a: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комиссии по соблюдению </a:t>
            </a:r>
            <a:b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требований к служебному поведению и урегулированию </a:t>
            </a:r>
            <a:b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конфликта интересов в Управлении социальной</a:t>
            </a:r>
            <a:b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 политики № 15 </a:t>
            </a:r>
            <a:endParaRPr lang="ru-RU" sz="2000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7835" y="2945826"/>
            <a:ext cx="3173384" cy="1458575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lnSpcReduction="10000"/>
          </a:bodyPr>
          <a:lstStyle/>
          <a:p>
            <a:pPr algn="ctr"/>
            <a:r>
              <a:rPr lang="ru-RU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Заседание комиссии по соблюдению требований к служебному поведению и урегулированию конфликта интересов</a:t>
            </a:r>
          </a:p>
          <a:p>
            <a:endParaRPr lang="ru-RU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5845925" y="2055288"/>
            <a:ext cx="3173384" cy="8905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2019 год – 0</a:t>
            </a:r>
          </a:p>
          <a:p>
            <a:pPr algn="ctr"/>
            <a:r>
              <a:rPr lang="ru-RU" sz="1400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5845925" y="4688145"/>
            <a:ext cx="3173384" cy="8905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2021 год – 0</a:t>
            </a:r>
          </a:p>
          <a:p>
            <a:pPr algn="ctr"/>
            <a:r>
              <a:rPr lang="ru-RU" sz="1400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5845925" y="3345260"/>
            <a:ext cx="3173384" cy="8905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2020 год – 0</a:t>
            </a:r>
          </a:p>
          <a:p>
            <a:pPr algn="ctr"/>
            <a:r>
              <a:rPr lang="ru-RU" sz="1400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cxnSp>
        <p:nvCxnSpPr>
          <p:cNvPr id="7" name="Прямая соединительная линия 6"/>
          <p:cNvCxnSpPr>
            <a:stCxn id="3" idx="3"/>
            <a:endCxn id="9" idx="1"/>
          </p:cNvCxnSpPr>
          <p:nvPr/>
        </p:nvCxnSpPr>
        <p:spPr>
          <a:xfrm flipV="1">
            <a:off x="4551219" y="2500557"/>
            <a:ext cx="1294706" cy="117455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stCxn id="3" idx="3"/>
            <a:endCxn id="11" idx="1"/>
          </p:cNvCxnSpPr>
          <p:nvPr/>
        </p:nvCxnSpPr>
        <p:spPr>
          <a:xfrm>
            <a:off x="4551219" y="3675114"/>
            <a:ext cx="1294706" cy="11541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3" idx="3"/>
            <a:endCxn id="10" idx="1"/>
          </p:cNvCxnSpPr>
          <p:nvPr/>
        </p:nvCxnSpPr>
        <p:spPr>
          <a:xfrm>
            <a:off x="4551219" y="3675114"/>
            <a:ext cx="1294706" cy="14583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291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0064" y="294081"/>
            <a:ext cx="8927666" cy="1368137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Предоставление сведений о доходах, </a:t>
            </a:r>
            <a:b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расходах, имуществе и обязательствах имущественного характера</a:t>
            </a:r>
            <a:endParaRPr lang="ru-RU" sz="28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330107" y="2680855"/>
            <a:ext cx="4427786" cy="273280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100" dirty="0" smtClean="0">
                <a:latin typeface="Liberation Serif" panose="02020603050405020304" pitchFamily="18" charset="0"/>
              </a:rPr>
              <a:t>В 2021 году сведения о доходах, расходах, имуществе и обязательствах имущественного характера представили 31 государственных служащих Управления социальной политики № 15</a:t>
            </a:r>
          </a:p>
          <a:p>
            <a:endParaRPr lang="ru-RU" sz="2400" dirty="0">
              <a:latin typeface="Liberation Serif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51" t="18167" r="8850"/>
          <a:stretch/>
        </p:blipFill>
        <p:spPr>
          <a:xfrm>
            <a:off x="872836" y="2130136"/>
            <a:ext cx="6457271" cy="3595255"/>
          </a:xfrm>
        </p:spPr>
      </p:pic>
    </p:spTree>
    <p:extLst>
      <p:ext uri="{BB962C8B-B14F-4D97-AF65-F5344CB8AC3E}">
        <p14:creationId xmlns:p14="http://schemas.microsoft.com/office/powerpoint/2010/main" val="55137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7667" y="448820"/>
            <a:ext cx="8915400" cy="102919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Сведения о проверке достоверности сведений, представленных гражданскими служащими за 2020 год </a:t>
            </a:r>
            <a:endParaRPr lang="ru-RU" sz="24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7667" y="2036618"/>
            <a:ext cx="8915400" cy="3777622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применены меры юридической ответственности – 0 человек;</a:t>
            </a:r>
          </a:p>
          <a:p>
            <a:endParaRPr lang="ru-RU" sz="20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установлены факты предоставления недостоверных сведений – 0 человек;</a:t>
            </a:r>
          </a:p>
          <a:p>
            <a:endParaRPr lang="ru-RU" sz="20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проведенных проверок – 0.</a:t>
            </a:r>
          </a:p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401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1295" y="135738"/>
            <a:ext cx="8915400" cy="150949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Результаты деятельности Управления в рамках работы с обращениями граждан и организаций по фактам коррупции за 2021 год</a:t>
            </a:r>
            <a:endParaRPr lang="ru-RU" sz="28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85527" y="3013364"/>
            <a:ext cx="3753427" cy="21497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2021 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28800" y="3013364"/>
            <a:ext cx="3888510" cy="21497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2020 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16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9319" y="259773"/>
            <a:ext cx="9719686" cy="1018309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Обеспечение доступа к информации </a:t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 деятельности Управления социальной </a:t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политики № 15 </a:t>
            </a:r>
            <a:endParaRPr lang="ru-RU" sz="2400" dirty="0">
              <a:solidFill>
                <a:srgbClr val="3C501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906" y="1278082"/>
            <a:ext cx="7576511" cy="5005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6099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3116" y="631538"/>
            <a:ext cx="8596668" cy="103909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Прием обращений граждан и организаций  по вопросам коррупции</a:t>
            </a:r>
            <a:endParaRPr lang="ru-RU" sz="2800" dirty="0">
              <a:solidFill>
                <a:srgbClr val="3C5010"/>
              </a:solidFill>
            </a:endParaRPr>
          </a:p>
        </p:txBody>
      </p:sp>
      <p:sp>
        <p:nvSpPr>
          <p:cNvPr id="11" name="Блок-схема: знак завершения 10"/>
          <p:cNvSpPr/>
          <p:nvPr/>
        </p:nvSpPr>
        <p:spPr>
          <a:xfrm>
            <a:off x="2835562" y="2080491"/>
            <a:ext cx="5828145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   </a:t>
            </a:r>
            <a:r>
              <a:rPr lang="ru-RU" sz="2000" dirty="0" smtClean="0">
                <a:latin typeface="Liberation Serif" panose="02020603050405020304" pitchFamily="18" charset="0"/>
              </a:rPr>
              <a:t>В письменном виде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2908299" y="3038764"/>
            <a:ext cx="5828146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 </a:t>
            </a:r>
            <a:r>
              <a:rPr lang="ru-RU" sz="2000" dirty="0" smtClean="0">
                <a:latin typeface="Liberation Serif" panose="02020603050405020304" pitchFamily="18" charset="0"/>
              </a:rPr>
              <a:t>В электронном виде на официальных сайтах в сети Интернет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2908299" y="3992419"/>
            <a:ext cx="5837379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Liberation Serif" panose="02020603050405020304" pitchFamily="18" charset="0"/>
                <a:sym typeface="Wingdings 2" panose="05020102010507070707" pitchFamily="18" charset="2"/>
              </a:rPr>
              <a:t></a:t>
            </a:r>
            <a:r>
              <a:rPr lang="ru-RU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ru-RU" sz="1900" dirty="0" smtClean="0">
                <a:latin typeface="Liberation Serif" panose="02020603050405020304" pitchFamily="18" charset="0"/>
              </a:rPr>
              <a:t>По </a:t>
            </a:r>
            <a:r>
              <a:rPr lang="ru-RU" sz="1900" dirty="0" smtClean="0">
                <a:latin typeface="Liberation Serif" panose="02020603050405020304" pitchFamily="18" charset="0"/>
              </a:rPr>
              <a:t>«телефону доверия» по вопросам противодействия коррупции </a:t>
            </a:r>
            <a:r>
              <a:rPr lang="ru-RU" sz="1900" dirty="0" smtClean="0">
                <a:latin typeface="Liberation Serif" panose="02020603050405020304" pitchFamily="18" charset="0"/>
              </a:rPr>
              <a:t>8(34384) 6-47-00</a:t>
            </a:r>
            <a:endParaRPr lang="ru-RU" sz="1900" dirty="0">
              <a:latin typeface="Liberation Serif" panose="02020603050405020304" pitchFamily="18" charset="0"/>
            </a:endParaRPr>
          </a:p>
        </p:txBody>
      </p:sp>
      <p:sp>
        <p:nvSpPr>
          <p:cNvPr id="14" name="Блок-схема: знак завершения 13"/>
          <p:cNvSpPr/>
          <p:nvPr/>
        </p:nvSpPr>
        <p:spPr>
          <a:xfrm>
            <a:off x="2908299" y="4961084"/>
            <a:ext cx="5828145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  </a:t>
            </a:r>
            <a:r>
              <a:rPr lang="ru-RU" sz="2000" dirty="0" smtClean="0">
                <a:latin typeface="Liberation Serif" panose="02020603050405020304" pitchFamily="18" charset="0"/>
              </a:rPr>
              <a:t>На личном приеме граждан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805881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1242</TotalTime>
  <Words>505</Words>
  <Application>Microsoft Office PowerPoint</Application>
  <PresentationFormat>Широкоэкранный</PresentationFormat>
  <Paragraphs>59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9" baseType="lpstr">
      <vt:lpstr>Calibri</vt:lpstr>
      <vt:lpstr>Calibri Light</vt:lpstr>
      <vt:lpstr>Liberation Mono</vt:lpstr>
      <vt:lpstr>Liberation Sans</vt:lpstr>
      <vt:lpstr>Liberation Serif</vt:lpstr>
      <vt:lpstr>Wingdings</vt:lpstr>
      <vt:lpstr>Wingdings 2</vt:lpstr>
      <vt:lpstr>Wingdings 3</vt:lpstr>
      <vt:lpstr>Ретро</vt:lpstr>
      <vt:lpstr>          Территориальный отраслевой исполнительный орган  государственной власти Свердловской области – Управление  социальной политики Министерства социальной политики  Свердловской области № 15</vt:lpstr>
      <vt:lpstr>Основные направления работы Управления в целях выполнения плана мероприятий по противодействию коррупции за 2021 год</vt:lpstr>
      <vt:lpstr>Контроль за исполнением мер по  предупреждению коррупции </vt:lpstr>
      <vt:lpstr>Реализация запланированных мероприятий 2021 год</vt:lpstr>
      <vt:lpstr>Организация работы комиссии по соблюдению  требований к служебному поведению и урегулированию  конфликта интересов в Управлении социальной  политики № 15 </vt:lpstr>
      <vt:lpstr>Предоставление сведений о доходах,  расходах, имуществе и обязательствах имущественного характера</vt:lpstr>
      <vt:lpstr>Сведения о проверке достоверности сведений, представленных гражданскими служащими за 2020 год </vt:lpstr>
      <vt:lpstr>Результаты деятельности Управления в рамках работы с обращениями граждан и организаций по фактам коррупции за 2021 год</vt:lpstr>
      <vt:lpstr>Обеспечение доступа к информации  о деятельности Управления социальной  политики № 15 </vt:lpstr>
      <vt:lpstr>Прием обращений граждан и организаций  по вопросам коррупции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территориальный отраслевой исполнительный орган государственной власти Свердловской области - Управление социальной политики  Министерства социальной политики Свердловской области по городу Карпинску</dc:title>
  <dc:creator>Galya</dc:creator>
  <cp:lastModifiedBy>Galya</cp:lastModifiedBy>
  <cp:revision>62</cp:revision>
  <dcterms:created xsi:type="dcterms:W3CDTF">2019-10-09T06:51:55Z</dcterms:created>
  <dcterms:modified xsi:type="dcterms:W3CDTF">2022-02-03T04:59:06Z</dcterms:modified>
</cp:coreProperties>
</file>