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64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42F9E-73AD-4B0A-AAAA-265760A337E4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97EC0-5742-4151-B389-0C6CA9284F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97EC0-5742-4151-B389-0C6CA9284F27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yshared.ru/slide/61381" TargetMode="External"/><Relationship Id="rId2" Type="http://schemas.openxmlformats.org/officeDocument/2006/relationships/hyperlink" Target="https://pro-vozrast.ru/uhod/pitanie_pozhilykh_lyudey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ocmp.zdrav36.ru/novosti/2020-07-02-ratsionalnoe-pitanie-pozhilogo-chelovek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42852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sz="20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2571744"/>
            <a:ext cx="8001056" cy="1785950"/>
          </a:xfrm>
        </p:spPr>
        <p:txBody>
          <a:bodyPr>
            <a:normAutofit/>
          </a:bodyPr>
          <a:lstStyle/>
          <a:p>
            <a:pPr algn="ctr"/>
            <a:r>
              <a:rPr lang="ru-RU" i="1" dirty="0" smtClean="0"/>
              <a:t>Школа пожилого возраста по направлению «Обучение навыкам ухода»</a:t>
            </a:r>
            <a:br>
              <a:rPr lang="ru-RU" i="1" dirty="0" smtClean="0"/>
            </a:br>
            <a:r>
              <a:rPr lang="ru-RU" i="1" dirty="0" smtClean="0"/>
              <a:t>тема: «Правильное питание в пожилом возрасте»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00430" y="5929330"/>
            <a:ext cx="5429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Руководитель: специалист по социальной работе </a:t>
            </a:r>
            <a:r>
              <a:rPr lang="ru-RU" dirty="0" err="1" smtClean="0"/>
              <a:t>Грехова</a:t>
            </a:r>
            <a:r>
              <a:rPr lang="ru-RU" dirty="0" smtClean="0"/>
              <a:t> Татьяна Владимировна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s04.infourok.ru/uploads/ex/083b/000ee8d2-c4cc9fe8/img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85908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Классификация возраста человека по версии Всемирной организации здравоохранения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000240"/>
            <a:ext cx="764386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-в диапазоне от 25 до 44 лет – человек молод; </a:t>
            </a:r>
          </a:p>
          <a:p>
            <a:r>
              <a:rPr lang="ru-RU" sz="2400" dirty="0" smtClean="0"/>
              <a:t>-в диапазоне от 44 до 60 – имеет средний возраст; </a:t>
            </a:r>
          </a:p>
          <a:p>
            <a:r>
              <a:rPr lang="ru-RU" sz="2400" dirty="0" smtClean="0"/>
              <a:t>-с 60 до 75 – люди считаются пожилыми людьми; </a:t>
            </a:r>
          </a:p>
          <a:p>
            <a:r>
              <a:rPr lang="ru-RU" sz="2400" dirty="0" smtClean="0"/>
              <a:t>-с 75 до 90 –представители старого возраста;</a:t>
            </a:r>
          </a:p>
          <a:p>
            <a:r>
              <a:rPr lang="ru-RU" sz="2400" dirty="0" smtClean="0"/>
              <a:t>-от 90 -долгожители.</a:t>
            </a: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https://ds04.infourok.ru/uploads/ex/083b/000ee8d2-c4cc9fe8/img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4"/>
            <a:ext cx="8858280" cy="5857916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1266" name="Picture 2" descr="https://ds04.infourok.ru/uploads/ex/083b/000ee8d2-c4cc9fe8/img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s://ds04.infourok.ru/uploads/ex/083b/000ee8d2-c4cc9fe8/img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s://ds04.infourok.ru/uploads/ex/083b/000ee8d2-c4cc9fe8/img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s://ds04.infourok.ru/uploads/ex/083b/000ee8d2-c4cc9fe8/img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https://ds04.infourok.ru/uploads/ex/083b/000ee8d2-c4cc9fe8/im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ds04.infourok.ru/uploads/ex/083b/000ee8d2-c4cc9fe8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ds04.infourok.ru/uploads/ex/083b/000ee8d2-c4cc9fe8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14348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0" dirty="0" smtClean="0"/>
              <a:t>От того, как будет организовано питание пожилого человека, какие продукты будут присутствовать в его рационе, зависит качество его жизни.</a:t>
            </a:r>
            <a:endParaRPr lang="ru-RU" dirty="0"/>
          </a:p>
        </p:txBody>
      </p:sp>
      <p:pic>
        <p:nvPicPr>
          <p:cNvPr id="3076" name="Picture 4" descr="https://opeca-journal.ru/upload/iblock/a47/a4710cec59eab1c6ad1891182748c46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3000372"/>
            <a:ext cx="5415929" cy="3609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714488"/>
            <a:ext cx="8643998" cy="4876630"/>
          </a:xfrm>
        </p:spPr>
        <p:txBody>
          <a:bodyPr>
            <a:normAutofit fontScale="70000" lnSpcReduction="20000"/>
          </a:bodyPr>
          <a:lstStyle/>
          <a:p>
            <a:pPr marL="624078" indent="-514350">
              <a:buAutoNum type="arabicParenR"/>
            </a:pPr>
            <a:r>
              <a:rPr lang="ru-RU" dirty="0" smtClean="0"/>
              <a:t>строгое соответствие </a:t>
            </a:r>
            <a:r>
              <a:rPr lang="ru-RU" dirty="0" err="1" smtClean="0"/>
              <a:t>энергоценности</a:t>
            </a:r>
            <a:r>
              <a:rPr lang="ru-RU" dirty="0" smtClean="0"/>
              <a:t> пищевого рациона фактическим </a:t>
            </a:r>
            <a:r>
              <a:rPr lang="ru-RU" dirty="0" err="1" smtClean="0"/>
              <a:t>энерготратам</a:t>
            </a:r>
            <a:r>
              <a:rPr lang="ru-RU" dirty="0" smtClean="0"/>
              <a:t>; </a:t>
            </a:r>
          </a:p>
          <a:p>
            <a:pPr marL="624078" indent="-514350">
              <a:buAutoNum type="arabicParenR"/>
            </a:pPr>
            <a:r>
              <a:rPr lang="ru-RU" dirty="0" smtClean="0"/>
              <a:t>антисклеротическая направленность питания за счет изменения химического состава рациона и обогащения его продуктами, содержащими антисклеротические вещества; </a:t>
            </a:r>
          </a:p>
          <a:p>
            <a:pPr marL="624078" indent="-514350">
              <a:buAutoNum type="arabicParenR"/>
            </a:pPr>
            <a:r>
              <a:rPr lang="ru-RU" dirty="0" smtClean="0"/>
              <a:t>разнообразие продуктового набора для обеспечения оптимального и сбалансированного содержания в рационе всех необходимых организму элементов;</a:t>
            </a:r>
          </a:p>
          <a:p>
            <a:pPr marL="624078" indent="-514350">
              <a:buAutoNum type="arabicParenR"/>
            </a:pPr>
            <a:r>
              <a:rPr lang="ru-RU" dirty="0" smtClean="0"/>
              <a:t>использование продуктов и блюд, обладающих достаточно легкой перевариваемостью, в сочетании с продуктами, умеренно стимулирующими секреторную и двигательную функции органов пищеварения; </a:t>
            </a:r>
          </a:p>
          <a:p>
            <a:pPr marL="624078" indent="-514350">
              <a:buAutoNum type="arabicParenR"/>
            </a:pPr>
            <a:r>
              <a:rPr lang="ru-RU" dirty="0" smtClean="0"/>
              <a:t>строгое соблюдение режима питания с более равномерным, по сравнению с молодым возрастом распределением пищи по отдельным приемам;</a:t>
            </a:r>
          </a:p>
          <a:p>
            <a:pPr marL="624078" indent="-514350">
              <a:buAutoNum type="arabicParenR"/>
            </a:pPr>
            <a:r>
              <a:rPr lang="ru-RU" dirty="0" smtClean="0"/>
              <a:t>индивидуализация питания с учетом обмена веществ и состояния отдельных органов и систем.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Основные принципы питания практически здоровых пожилых и старых людей: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https://ds04.infourok.ru/uploads/ex/083b/000ee8d2-c4cc9fe8/img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https://ds04.infourok.ru/uploads/ex/083b/000ee8d2-c4cc9fe8/img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 descr="https://ds04.infourok.ru/uploads/ex/083b/000ee8d2-c4cc9fe8/img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https://ds04.infourok.ru/uploads/ex/083b/000ee8d2-c4cc9fe8/img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https://ds04.infourok.ru/uploads/ex/083b/000ee8d2-c4cc9fe8/img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https://ds04.infourok.ru/uploads/ex/083b/000ee8d2-c4cc9fe8/img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https://ds04.infourok.ru/uploads/ex/083b/000ee8d2-c4cc9fe8/img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https://fs.znanio.ru/methodology/images/ff/57/ff576a98172101e3a73973b45ab722cfc6b631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8786874" cy="65901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3794" name="AutoShape 2" descr="http://www.djankoyschool7.ru/pitanievshkole/risunok_zdorovoe_pitani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://www.djankoyschool7.ru/pitanievshkole/risunok_zdorovoe_pitani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798" name="Picture 6" descr="https://ds05.infourok.ru/uploads/ex/106f/000f79be-1e4ea582/1/img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2" name="Picture 4" descr="https://ds04.infourok.ru/uploads/ex/083b/000ee8d2-c4cc9fe8/img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910" y="300037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СПАСИБО ЗА ВНИМАНИЕ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 И БУДЬТЕ ЗДОРОВЫ!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4826675"/>
            <a:ext cx="442915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Источники:</a:t>
            </a:r>
          </a:p>
          <a:p>
            <a:r>
              <a:rPr lang="en-US" sz="1200" dirty="0" smtClean="0">
                <a:hlinkClick r:id="rId2"/>
              </a:rPr>
              <a:t>https</a:t>
            </a:r>
            <a:r>
              <a:rPr lang="en-US" sz="1200" dirty="0" smtClean="0">
                <a:hlinkClick r:id="rId2"/>
              </a:rPr>
              <a:t>://pro-vozrast.ru/uhod/pitanie_pozhilykh_lyudey</a:t>
            </a:r>
            <a:r>
              <a:rPr lang="en-US" sz="1200" dirty="0" smtClean="0">
                <a:hlinkClick r:id="rId2"/>
              </a:rPr>
              <a:t>/</a:t>
            </a:r>
            <a:endParaRPr lang="ru-RU" sz="1200" dirty="0" smtClean="0"/>
          </a:p>
          <a:p>
            <a:r>
              <a:rPr lang="en-US" sz="1200" dirty="0" smtClean="0">
                <a:hlinkClick r:id="rId3"/>
              </a:rPr>
              <a:t>http://</a:t>
            </a:r>
            <a:r>
              <a:rPr lang="en-US" sz="1200" dirty="0" smtClean="0">
                <a:hlinkClick r:id="rId3"/>
              </a:rPr>
              <a:t>www.myshared.ru/slide/61381</a:t>
            </a:r>
            <a:endParaRPr lang="ru-RU" sz="1200" dirty="0" smtClean="0"/>
          </a:p>
          <a:p>
            <a:r>
              <a:rPr lang="en-US" sz="1200" dirty="0" smtClean="0">
                <a:hlinkClick r:id="rId4"/>
              </a:rPr>
              <a:t>https://</a:t>
            </a:r>
            <a:r>
              <a:rPr lang="en-US" sz="1200" dirty="0" smtClean="0">
                <a:hlinkClick r:id="rId4"/>
              </a:rPr>
              <a:t>vocmp.zdrav36.ru/novosti/2020-07-02-ratsionalnoe-pitanie-pozhilogo-cheloveka</a:t>
            </a:r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55</TotalTime>
  <Words>220</Words>
  <PresentationFormat>Экран (4:3)</PresentationFormat>
  <Paragraphs>26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Открытая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vt:lpstr>
      <vt:lpstr>Слайд 2</vt:lpstr>
      <vt:lpstr>Классификация возраста человека по версии Всемирной организации здравоохранения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От того, как будет организовано питание пожилого человека, какие продукты будут присутствовать в его рационе, зависит качество его жизни.</vt:lpstr>
      <vt:lpstr>Основные принципы питания практически здоровых пожилых и старых людей: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СПАСИБО ЗА ВНИМАНИЕ  И БУДЬТЕ ЗДОРОВЫ!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dc:title>
  <dc:creator>Рома</dc:creator>
  <cp:lastModifiedBy>Рома</cp:lastModifiedBy>
  <cp:revision>9</cp:revision>
  <dcterms:created xsi:type="dcterms:W3CDTF">2021-10-14T19:04:43Z</dcterms:created>
  <dcterms:modified xsi:type="dcterms:W3CDTF">2021-12-22T14:28:08Z</dcterms:modified>
</cp:coreProperties>
</file>