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-48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74947" y="1051033"/>
            <a:ext cx="7246235" cy="5118539"/>
          </a:xfrm>
        </p:spPr>
        <p:txBody>
          <a:bodyPr/>
          <a:lstStyle/>
          <a:p>
            <a:pPr algn="ctr"/>
            <a:r>
              <a:rPr lang="ru-RU" sz="1400" dirty="0" smtClean="0"/>
              <a:t>ГАУ «КЦСОН города Каменска-Уральского»</a:t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 </a:t>
            </a:r>
            <a:r>
              <a:rPr lang="ru-RU" sz="2800" dirty="0" smtClean="0"/>
              <a:t>Школа </a:t>
            </a:r>
            <a:r>
              <a:rPr lang="ru-RU" sz="2800" dirty="0" smtClean="0"/>
              <a:t>пожилого возраста</a:t>
            </a:r>
            <a:br>
              <a:rPr lang="ru-RU" sz="2800" dirty="0" smtClean="0"/>
            </a:br>
            <a:r>
              <a:rPr lang="ru-RU" sz="2800" dirty="0">
                <a:solidFill>
                  <a:srgbClr val="90C226"/>
                </a:solidFill>
              </a:rPr>
              <a:t> </a:t>
            </a:r>
            <a:r>
              <a:rPr lang="ru-RU" sz="2000" dirty="0">
                <a:solidFill>
                  <a:srgbClr val="90C226"/>
                </a:solidFill>
              </a:rPr>
              <a:t>по </a:t>
            </a:r>
            <a:r>
              <a:rPr lang="ru-RU" sz="2000" dirty="0" smtClean="0">
                <a:solidFill>
                  <a:srgbClr val="90C226"/>
                </a:solidFill>
              </a:rPr>
              <a:t>направлению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«Краеведение»</a:t>
            </a:r>
            <a:br>
              <a:rPr lang="ru-RU" sz="2800" dirty="0" smtClean="0"/>
            </a:br>
            <a:r>
              <a:rPr lang="ru-RU" sz="2000" dirty="0" smtClean="0"/>
              <a:t>тема занятия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«Экология региона и места проживания»</a:t>
            </a:r>
            <a:br>
              <a:rPr lang="ru-RU" sz="2800" dirty="0" smtClean="0"/>
            </a:br>
            <a:r>
              <a:rPr lang="ru-RU" sz="2000" dirty="0" smtClean="0"/>
              <a:t>Руководитель: Специалист по социальной работе </a:t>
            </a:r>
            <a:br>
              <a:rPr lang="ru-RU" sz="2000" dirty="0" smtClean="0"/>
            </a:br>
            <a:r>
              <a:rPr lang="ru-RU" sz="2000" dirty="0" err="1" smtClean="0"/>
              <a:t>Паначева</a:t>
            </a:r>
            <a:r>
              <a:rPr lang="ru-RU" sz="2000" dirty="0" smtClean="0"/>
              <a:t> Г.А.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sz="1200" dirty="0" smtClean="0"/>
              <a:t/>
            </a:r>
            <a:br>
              <a:rPr lang="ru-RU" sz="1200" dirty="0" smtClean="0"/>
            </a:br>
            <a:r>
              <a:rPr lang="ru-RU" sz="4000" dirty="0" smtClean="0"/>
              <a:t> </a:t>
            </a:r>
            <a:endParaRPr lang="ru-RU" sz="4000" dirty="0"/>
          </a:p>
        </p:txBody>
      </p:sp>
      <p:pic>
        <p:nvPicPr>
          <p:cNvPr id="4098" name="Picture 2" descr="Coat of Arms of Sverdlovsk oblast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22865" y="4273366"/>
            <a:ext cx="2381250" cy="1695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11819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63287"/>
            <a:ext cx="8596668" cy="4678076"/>
          </a:xfrm>
        </p:spPr>
        <p:txBody>
          <a:bodyPr/>
          <a:lstStyle/>
          <a:p>
            <a:r>
              <a:rPr lang="ru-RU" dirty="0" smtClean="0"/>
              <a:t>Экологические </a:t>
            </a:r>
            <a:r>
              <a:rPr lang="ru-RU" dirty="0"/>
              <a:t>проблемы Свердловской области и пути их </a:t>
            </a:r>
            <a:r>
              <a:rPr lang="ru-RU" dirty="0" smtClean="0"/>
              <a:t>решения Особенности </a:t>
            </a:r>
            <a:r>
              <a:rPr lang="ru-RU" dirty="0"/>
              <a:t>Свердловской </a:t>
            </a:r>
            <a:r>
              <a:rPr lang="ru-RU" dirty="0" smtClean="0"/>
              <a:t>области</a:t>
            </a:r>
          </a:p>
          <a:p>
            <a:r>
              <a:rPr lang="ru-RU" dirty="0" smtClean="0"/>
              <a:t>Ресурсы </a:t>
            </a:r>
            <a:r>
              <a:rPr lang="ru-RU" dirty="0"/>
              <a:t>Свердловской </a:t>
            </a:r>
            <a:r>
              <a:rPr lang="ru-RU" dirty="0" smtClean="0"/>
              <a:t>области</a:t>
            </a:r>
          </a:p>
          <a:p>
            <a:r>
              <a:rPr lang="ru-RU" dirty="0" smtClean="0"/>
              <a:t>Экология </a:t>
            </a:r>
            <a:r>
              <a:rPr lang="ru-RU" dirty="0"/>
              <a:t>Свердловской области: что делается </a:t>
            </a:r>
            <a:r>
              <a:rPr lang="ru-RU" dirty="0" smtClean="0"/>
              <a:t>сегодня</a:t>
            </a:r>
          </a:p>
          <a:p>
            <a:r>
              <a:rPr lang="ru-RU" dirty="0" smtClean="0"/>
              <a:t>Экологические </a:t>
            </a:r>
            <a:r>
              <a:rPr lang="ru-RU" dirty="0"/>
              <a:t>проблемы Свердловской </a:t>
            </a:r>
            <a:r>
              <a:rPr lang="ru-RU" dirty="0" smtClean="0"/>
              <a:t>области</a:t>
            </a:r>
          </a:p>
          <a:p>
            <a:r>
              <a:rPr lang="ru-RU" dirty="0" smtClean="0"/>
              <a:t>Выбросы </a:t>
            </a:r>
            <a:r>
              <a:rPr lang="ru-RU" dirty="0"/>
              <a:t>в </a:t>
            </a:r>
            <a:r>
              <a:rPr lang="ru-RU" dirty="0" smtClean="0"/>
              <a:t>атмосферу</a:t>
            </a:r>
          </a:p>
          <a:p>
            <a:r>
              <a:rPr lang="ru-RU" dirty="0" smtClean="0"/>
              <a:t>Загрязнение </a:t>
            </a:r>
            <a:r>
              <a:rPr lang="ru-RU" dirty="0"/>
              <a:t>почвы и </a:t>
            </a:r>
            <a:r>
              <a:rPr lang="ru-RU" dirty="0" smtClean="0"/>
              <a:t>водоемов</a:t>
            </a:r>
          </a:p>
          <a:p>
            <a:r>
              <a:rPr lang="ru-RU" dirty="0" smtClean="0"/>
              <a:t>Радиационное </a:t>
            </a:r>
            <a:r>
              <a:rPr lang="ru-RU" dirty="0"/>
              <a:t>и химическое </a:t>
            </a:r>
            <a:r>
              <a:rPr lang="ru-RU" dirty="0" smtClean="0"/>
              <a:t>загрязнение</a:t>
            </a:r>
          </a:p>
          <a:p>
            <a:r>
              <a:rPr lang="ru-RU" dirty="0" smtClean="0"/>
              <a:t>Пути </a:t>
            </a:r>
            <a:r>
              <a:rPr lang="ru-RU" dirty="0"/>
              <a:t>их </a:t>
            </a:r>
            <a:r>
              <a:rPr lang="ru-RU" dirty="0" smtClean="0"/>
              <a:t>решения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691635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04497"/>
            <a:ext cx="8596668" cy="5536865"/>
          </a:xfrm>
        </p:spPr>
        <p:txBody>
          <a:bodyPr>
            <a:normAutofit/>
          </a:bodyPr>
          <a:lstStyle/>
          <a:p>
            <a:r>
              <a:rPr lang="ru-RU" sz="2400" dirty="0"/>
              <a:t>Свердловская область — самая крупная административная единица Урала, она занимает более 194 тыс. кв. км, расположившись на восточных склонах Средней и Северной части Уральского хребта, а также на прилегающих к ним территориях Западно-Сибирской равнины. Ландшафт края отличается разнообразием — древние горы, бескрайними таежные леса, горные реки и кристальной голубизны озера. Природное богатство края уникально, но в последнее время стоит острый вопрос его сохранения</a:t>
            </a:r>
            <a:r>
              <a:rPr lang="ru-RU" sz="24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6466492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Особенности Свердловской </a:t>
            </a:r>
            <a:r>
              <a:rPr lang="ru-RU" dirty="0" smtClean="0"/>
              <a:t>области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219200"/>
            <a:ext cx="8596668" cy="5055476"/>
          </a:xfrm>
        </p:spPr>
        <p:txBody>
          <a:bodyPr>
            <a:normAutofit/>
          </a:bodyPr>
          <a:lstStyle/>
          <a:p>
            <a:r>
              <a:rPr lang="ru-RU" sz="2000" dirty="0"/>
              <a:t>Регион впервые был отмечен на картах в 30-х гг. XX в., и получил свое название от областного центра, носившего в советское время имя Свердловск. Историческое наименование было возвращено уральской столице после распада СССР</a:t>
            </a:r>
            <a:r>
              <a:rPr lang="ru-RU" sz="2000" dirty="0" smtClean="0"/>
              <a:t>. Екатеринбург </a:t>
            </a:r>
            <a:r>
              <a:rPr lang="ru-RU" sz="2000" dirty="0"/>
              <a:t>по праву считают сердцем Урала. Он является административным центром области и столицей Уральского федерального округа. По числу населения город уступает только Москве, Санкт-Петербургу и Новосибирску — в мегаполисе проживает чуть меньше 1,5 млн человек</a:t>
            </a:r>
            <a:r>
              <a:rPr lang="ru-RU" sz="2000" dirty="0" smtClean="0"/>
              <a:t>. Среди </a:t>
            </a:r>
            <a:r>
              <a:rPr lang="ru-RU" sz="2000" dirty="0"/>
              <a:t>промышленных центров Свердловская область является одним из лидеров России. По объему производства регион занимает 2 место в стране, на его территории действуют более 2,5 тысяч предприятий. Отраслевая структура представлена в следующем процентном </a:t>
            </a:r>
            <a:r>
              <a:rPr lang="ru-RU" sz="2000" dirty="0" smtClean="0"/>
              <a:t>отношении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16504863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Экологические проблемы Свердловской области и пути их решени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6345" y="956608"/>
            <a:ext cx="7042198" cy="500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71019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15007"/>
            <a:ext cx="8596668" cy="5526355"/>
          </a:xfrm>
        </p:spPr>
        <p:txBody>
          <a:bodyPr>
            <a:normAutofit/>
          </a:bodyPr>
          <a:lstStyle/>
          <a:p>
            <a:r>
              <a:rPr lang="ru-RU" sz="2000" dirty="0"/>
              <a:t>Регион впервые был отмечен на картах в 30-х гг. XX в., и получил свое название от областного центра, носившего в советское время имя Свердловск. Историческое наименование было возвращено уральской столице после распада СССР</a:t>
            </a:r>
            <a:r>
              <a:rPr lang="ru-RU" sz="2000" dirty="0" smtClean="0"/>
              <a:t>. Екатеринбург </a:t>
            </a:r>
            <a:r>
              <a:rPr lang="ru-RU" sz="2000" dirty="0"/>
              <a:t>по праву считают сердцем Урала. Он является административным центром области и столицей Уральского федерального округа. По числу населения город уступает только Москве, Санкт-Петербургу и Новосибирску — в мегаполисе проживает чуть меньше 1,5 млн человек</a:t>
            </a:r>
            <a:r>
              <a:rPr lang="ru-RU" sz="2000" dirty="0" smtClean="0"/>
              <a:t>. Среди </a:t>
            </a:r>
            <a:r>
              <a:rPr lang="ru-RU" sz="2000" dirty="0"/>
              <a:t>промышленных центров Свердловская область является одним из лидеров России. По объему производства регион занимает 2 место в стране, на его территории действуют более 2,5 тысяч предприятий. Отраслевая структура представлена в следующем процентном </a:t>
            </a:r>
            <a:r>
              <a:rPr lang="ru-RU" sz="2000" dirty="0" smtClean="0"/>
              <a:t>отношении</a:t>
            </a:r>
            <a:r>
              <a:rPr lang="ru-RU" sz="2000" dirty="0" smtClean="0"/>
              <a:t>.</a:t>
            </a: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26039540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62455"/>
            <a:ext cx="8596668" cy="5833242"/>
          </a:xfrm>
        </p:spPr>
        <p:txBody>
          <a:bodyPr>
            <a:noAutofit/>
          </a:bodyPr>
          <a:lstStyle/>
          <a:p>
            <a:r>
              <a:rPr lang="ru-RU" sz="2000" dirty="0"/>
              <a:t> металлургия — более 54%;машиностроение — около 18%;химическая промышленность — 5%;производство стройматериалов — чуть менее 5%;деревообработка и целлюлозно-бумажное производство — порядка 1,5</a:t>
            </a:r>
            <a:r>
              <a:rPr lang="ru-RU" sz="2000" dirty="0" smtClean="0"/>
              <a:t>%.</a:t>
            </a:r>
          </a:p>
          <a:p>
            <a:r>
              <a:rPr lang="ru-RU" sz="2000" b="1" dirty="0" smtClean="0"/>
              <a:t>Внимание</a:t>
            </a:r>
            <a:r>
              <a:rPr lang="ru-RU" sz="2000" dirty="0" smtClean="0"/>
              <a:t>! Резкий </a:t>
            </a:r>
            <a:r>
              <a:rPr lang="ru-RU" sz="2000" dirty="0"/>
              <a:t>подъем производства в регионе пришелся на 40-е гг. XX в. — в годы войны на Урал было эвакуировано множество предприятий из центральных и южных районов СССР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Высокая </a:t>
            </a:r>
            <a:r>
              <a:rPr lang="ru-RU" sz="2000" dirty="0"/>
              <a:t>значимость у Свердловской области и в производстве энергии. На территории региона находится 3 ГРЭС, включая </a:t>
            </a:r>
            <a:r>
              <a:rPr lang="ru-RU" sz="2000" dirty="0" err="1"/>
              <a:t>Рефтинскую</a:t>
            </a:r>
            <a:r>
              <a:rPr lang="ru-RU" sz="2000" dirty="0"/>
              <a:t> — одну из самых крупных ТЭЦ РФ, и Белоярскую АЭС</a:t>
            </a:r>
            <a:r>
              <a:rPr lang="ru-RU" sz="2000" dirty="0" smtClean="0"/>
              <a:t>. Свердловская </a:t>
            </a:r>
            <a:r>
              <a:rPr lang="ru-RU" sz="2000" dirty="0"/>
              <a:t>область является крупнейшим российским транспортным узлом. Через ее территорию проходят автомобильные трассы и железнодорожные пути, в том числе и стратегически важная Транссибирская магистраль. В Екатеринбурге находится один из крупнейших международных аэропортов — Кольцово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881736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89186"/>
            <a:ext cx="8596668" cy="5852177"/>
          </a:xfrm>
        </p:spPr>
        <p:txBody>
          <a:bodyPr>
            <a:normAutofit/>
          </a:bodyPr>
          <a:lstStyle/>
          <a:p>
            <a:r>
              <a:rPr lang="ru-RU" sz="2000" b="1" dirty="0"/>
              <a:t>Ресурсы Свердловской </a:t>
            </a:r>
            <a:r>
              <a:rPr lang="ru-RU" sz="2000" b="1" dirty="0" smtClean="0"/>
              <a:t>области</a:t>
            </a:r>
          </a:p>
          <a:p>
            <a:endParaRPr lang="ru-RU" sz="2000" dirty="0" smtClean="0"/>
          </a:p>
          <a:p>
            <a:r>
              <a:rPr lang="ru-RU" sz="2000" dirty="0" smtClean="0"/>
              <a:t>В </a:t>
            </a:r>
            <a:r>
              <a:rPr lang="ru-RU" sz="2000" dirty="0"/>
              <a:t>недрах Урала таятся огромные залежи полезных ископаемых. Еще в XVII-XIX </a:t>
            </a:r>
            <a:r>
              <a:rPr lang="ru-RU" sz="2000" dirty="0" err="1"/>
              <a:t>в.в</a:t>
            </a:r>
            <a:r>
              <a:rPr lang="ru-RU" sz="2000" dirty="0"/>
              <a:t>. в регионе были открыты месторождения изумрудов, благородных металлов, богатейшие запасы малахита, горного хрусталя и других </a:t>
            </a:r>
            <a:r>
              <a:rPr lang="ru-RU" sz="2000" dirty="0" err="1"/>
              <a:t>минералов.В</a:t>
            </a:r>
            <a:r>
              <a:rPr lang="ru-RU" sz="2000" dirty="0"/>
              <a:t> настоящее время на территории Свердловской области добывают</a:t>
            </a:r>
            <a:r>
              <a:rPr lang="ru-RU" sz="2000" dirty="0" smtClean="0"/>
              <a:t>: железную </a:t>
            </a:r>
            <a:r>
              <a:rPr lang="ru-RU" sz="2000" dirty="0"/>
              <a:t>и медную руду</a:t>
            </a:r>
            <a:r>
              <a:rPr lang="ru-RU" sz="2000" dirty="0" smtClean="0"/>
              <a:t>; черные </a:t>
            </a:r>
            <a:r>
              <a:rPr lang="ru-RU" sz="2000" dirty="0"/>
              <a:t>и благородные металлы</a:t>
            </a:r>
            <a:r>
              <a:rPr lang="ru-RU" sz="2000" dirty="0" smtClean="0"/>
              <a:t>; асбест </a:t>
            </a:r>
            <a:r>
              <a:rPr lang="ru-RU" sz="2000" dirty="0"/>
              <a:t>и бокситы</a:t>
            </a:r>
            <a:r>
              <a:rPr lang="ru-RU" sz="2000" dirty="0" smtClean="0"/>
              <a:t>; редкоземельные </a:t>
            </a:r>
            <a:r>
              <a:rPr lang="ru-RU" sz="2000" dirty="0"/>
              <a:t>элементы</a:t>
            </a:r>
            <a:r>
              <a:rPr lang="ru-RU" sz="2000" dirty="0" smtClean="0"/>
              <a:t>. По </a:t>
            </a:r>
            <a:r>
              <a:rPr lang="ru-RU" sz="2000" dirty="0"/>
              <a:t>восточному склону Уральских гор расположены месторождения драгоценных и полудрагоценных камней, самые крупные копи по добыче изумрудов. Также в Свердловской области разрабатывают залежи рубинов, бериллов, сапфиров. </a:t>
            </a:r>
            <a:endParaRPr lang="ru-RU" sz="2000" dirty="0" smtClean="0"/>
          </a:p>
          <a:p>
            <a:r>
              <a:rPr lang="ru-RU" sz="2000" dirty="0" smtClean="0"/>
              <a:t>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3581811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Экология Свердловской области: что делается </a:t>
            </a:r>
            <a:r>
              <a:rPr lang="ru-RU" dirty="0" smtClean="0"/>
              <a:t>сегодня</a:t>
            </a:r>
            <a:endParaRPr lang="ru-RU" dirty="0"/>
          </a:p>
        </p:txBody>
      </p:sp>
      <p:pic>
        <p:nvPicPr>
          <p:cNvPr id="2050" name="Picture 2" descr="Экологические проблемы Свердловской области и пути их решения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55532" y="2083740"/>
            <a:ext cx="6520751" cy="434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022185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99091"/>
            <a:ext cx="8596668" cy="5442272"/>
          </a:xfrm>
        </p:spPr>
        <p:txBody>
          <a:bodyPr>
            <a:normAutofit/>
          </a:bodyPr>
          <a:lstStyle/>
          <a:p>
            <a:r>
              <a:rPr lang="ru-RU" sz="2000" dirty="0"/>
              <a:t>Богатство ресурсов края долгое время казалось неиссякаемым. Поэтому, при запуске промышленного и горно-добывающего производства, не уделялось должного внимания вопросам охраны природы. В результате такой политики Свердловская область оказалась на грани </a:t>
            </a:r>
            <a:r>
              <a:rPr lang="ru-RU" sz="2000" dirty="0" err="1"/>
              <a:t>катастрофы.Недавно</a:t>
            </a:r>
            <a:r>
              <a:rPr lang="ru-RU" sz="2000" dirty="0"/>
              <a:t> в сети появились фотографии, сделанные местным </a:t>
            </a:r>
            <a:r>
              <a:rPr lang="ru-RU" sz="2000" dirty="0" err="1"/>
              <a:t>блогером</a:t>
            </a:r>
            <a:r>
              <a:rPr lang="ru-RU" sz="2000" dirty="0"/>
              <a:t> Андреем Чередниковым в районе </a:t>
            </a:r>
            <a:r>
              <a:rPr lang="ru-RU" sz="2000" dirty="0" err="1"/>
              <a:t>Левитинского</a:t>
            </a:r>
            <a:r>
              <a:rPr lang="ru-RU" sz="2000" dirty="0"/>
              <a:t> рудника, расположенного в 100 км от Екатеринбурга. Свердловчан поразили мертвые пейзажи, больше похожие на снимки с Марса. Публикация привлекла внимание властей, правительство области заверило, что ситуация держится на контроле. На очистку сточных вод из заброшенных шахт ежегодно выделяют 27 млн рублей, принимают меры по недопущению их попадания в реки и озера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188815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714703"/>
            <a:ext cx="8596668" cy="5326659"/>
          </a:xfrm>
        </p:spPr>
        <p:txBody>
          <a:bodyPr>
            <a:normAutofit/>
          </a:bodyPr>
          <a:lstStyle/>
          <a:p>
            <a:r>
              <a:rPr lang="ru-RU" sz="2000" b="1" dirty="0"/>
              <a:t>Внимание</a:t>
            </a:r>
            <a:r>
              <a:rPr lang="ru-RU" sz="2000" b="1" dirty="0" smtClean="0"/>
              <a:t>!</a:t>
            </a:r>
          </a:p>
          <a:p>
            <a:r>
              <a:rPr lang="ru-RU" sz="2000" dirty="0" smtClean="0"/>
              <a:t>Несмотря </a:t>
            </a:r>
            <a:r>
              <a:rPr lang="ru-RU" sz="2000" dirty="0"/>
              <a:t>на неоднократные обращения общественности, рудник не представляется возможным закрыть, так как на нем до сих пор ведется добыча полезных ископаемых федерального значения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Экологические </a:t>
            </a:r>
            <a:r>
              <a:rPr lang="ru-RU" sz="2000" dirty="0"/>
              <a:t>проблемы Екатеринбурга и Свердловской области привлекают пристальное внимание Министерств экологии региона и РФ. Среди первоочередных задач — предупреждение радиационного загрязнения природной среды. В 2018 г., при участии </a:t>
            </a:r>
            <a:r>
              <a:rPr lang="ru-RU" sz="2000" dirty="0" err="1"/>
              <a:t>Росатома</a:t>
            </a:r>
            <a:r>
              <a:rPr lang="ru-RU" sz="2000" dirty="0"/>
              <a:t>, начата реконструкция находящегося на территории области хранилища ядерных отходов 3 и 4 класса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816918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25517"/>
            <a:ext cx="8596668" cy="5515845"/>
          </a:xfrm>
        </p:spPr>
        <p:txBody>
          <a:bodyPr>
            <a:normAutofit/>
          </a:bodyPr>
          <a:lstStyle/>
          <a:p>
            <a:r>
              <a:rPr lang="ru-RU" sz="2000" dirty="0"/>
              <a:t>Ежегодно Министерство природных ресурсов и экологии публикует подробный доклад, а ежемесячно представляет руководству региона краткую справку о состоянии окружающей среды. Благодаря постоянному мониторингу, начиная с 2018 года, отмечено значительное снижение промышленных выбросов в регионе</a:t>
            </a:r>
            <a:r>
              <a:rPr lang="ru-RU" sz="2000" dirty="0" smtClean="0"/>
              <a:t>.</a:t>
            </a:r>
          </a:p>
          <a:p>
            <a:r>
              <a:rPr lang="ru-RU" sz="2000" b="1" dirty="0" smtClean="0"/>
              <a:t>Экологические </a:t>
            </a:r>
            <a:r>
              <a:rPr lang="ru-RU" sz="2000" b="1" dirty="0"/>
              <a:t>проблемы Свердловской </a:t>
            </a:r>
            <a:r>
              <a:rPr lang="ru-RU" sz="2000" b="1" dirty="0" smtClean="0"/>
              <a:t>области:</a:t>
            </a:r>
          </a:p>
          <a:p>
            <a:r>
              <a:rPr lang="ru-RU" sz="2000" dirty="0" smtClean="0"/>
              <a:t>Высокая </a:t>
            </a:r>
            <a:r>
              <a:rPr lang="ru-RU" sz="2000" dirty="0"/>
              <a:t>концентрация промышленных производств в регионе негативно сказывается на состоянии окружающей среды. Как и в большинстве случае, причиной ухудшения экологии Екатеринбурга и Свердловской области становится антропогенная деятельность. Проблемы, которые приходится решать свердловчанам, характерны для многих промышленных мегаполисов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141187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57049"/>
            <a:ext cx="8596668" cy="5484314"/>
          </a:xfrm>
        </p:spPr>
        <p:txBody>
          <a:bodyPr>
            <a:normAutofit/>
          </a:bodyPr>
          <a:lstStyle/>
          <a:p>
            <a:r>
              <a:rPr lang="ru-RU" b="1" dirty="0"/>
              <a:t>Выбросы в </a:t>
            </a:r>
            <a:r>
              <a:rPr lang="ru-RU" b="1" dirty="0" smtClean="0"/>
              <a:t>атмосферу</a:t>
            </a:r>
          </a:p>
          <a:p>
            <a:r>
              <a:rPr lang="ru-RU" dirty="0" smtClean="0"/>
              <a:t>Основная </a:t>
            </a:r>
            <a:r>
              <a:rPr lang="ru-RU" dirty="0"/>
              <a:t>доза загрязнений приходится на металлургические производства и теплоэнергетику. Всего же на территории области находится более 1,5 тысяч предприятий, чьи выбросы представляют наибольшую опасность для экологии. В воздух ежегодно попадают тонны вредных </a:t>
            </a:r>
            <a:r>
              <a:rPr lang="ru-RU" dirty="0" err="1"/>
              <a:t>веществ:Источник</a:t>
            </a:r>
            <a:r>
              <a:rPr lang="ru-RU" dirty="0"/>
              <a:t>: https://ecologanna.ru/ekologicheskie-problemy/ekologicheskie-problemy-sverdlovskoj-oblastiфенола;формальдегидов;сероводорода;окиси </a:t>
            </a:r>
            <a:r>
              <a:rPr lang="ru-RU" dirty="0" err="1"/>
              <a:t>азота;солей</a:t>
            </a:r>
            <a:r>
              <a:rPr lang="ru-RU" dirty="0"/>
              <a:t> тяжелых </a:t>
            </a:r>
            <a:r>
              <a:rPr lang="ru-RU" dirty="0" err="1"/>
              <a:t>металлов.Их</a:t>
            </a:r>
            <a:r>
              <a:rPr lang="ru-RU" dirty="0"/>
              <a:t> концентрация порой в десятки раз превышает предельно допустимые показатели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Внимание!</a:t>
            </a:r>
          </a:p>
          <a:p>
            <a:r>
              <a:rPr lang="ru-RU" dirty="0" smtClean="0"/>
              <a:t>Наибольшую </a:t>
            </a:r>
            <a:r>
              <a:rPr lang="ru-RU" dirty="0"/>
              <a:t>проблему представляют неорганизованные выбросы, попадающие в атмосферу из-за устаревших конструкций улавливающих и вентиляционных систем. Свою долю в загрязнение воздуха вносит также автомобильный и железнодорожный транспорт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6500725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546539"/>
            <a:ext cx="8596668" cy="5494824"/>
          </a:xfrm>
        </p:spPr>
        <p:txBody>
          <a:bodyPr>
            <a:normAutofit/>
          </a:bodyPr>
          <a:lstStyle/>
          <a:p>
            <a:r>
              <a:rPr lang="ru-RU" sz="2000" b="1" dirty="0"/>
              <a:t>Загрязнение почвы и </a:t>
            </a:r>
            <a:r>
              <a:rPr lang="ru-RU" sz="2000" b="1" dirty="0" smtClean="0"/>
              <a:t>водоемов</a:t>
            </a:r>
          </a:p>
          <a:p>
            <a:r>
              <a:rPr lang="ru-RU" sz="2000" dirty="0" smtClean="0"/>
              <a:t>Ежегодно</a:t>
            </a:r>
            <a:r>
              <a:rPr lang="ru-RU" sz="2000" b="1" dirty="0" smtClean="0"/>
              <a:t> </a:t>
            </a:r>
            <a:r>
              <a:rPr lang="ru-RU" sz="2000" dirty="0"/>
              <a:t>в реки Свердловской области попадает свыше 1700 млн куб. м промышленных и бытовых стоков. Из них около 120 млн куб. м не проходит очистку, а значительный объем не соответствует санитарным нормам из-за несовершенства очистных систем</a:t>
            </a:r>
            <a:r>
              <a:rPr lang="ru-RU" sz="2000" dirty="0" smtClean="0"/>
              <a:t>. Более </a:t>
            </a:r>
            <a:r>
              <a:rPr lang="ru-RU" sz="2000" dirty="0"/>
              <a:t>всего пострадали реки, протекающие через крупные промышленные центры: Екатеринбург, Нижний Тагил, Первоуральск, Каменск-Уральский. По результатам анализов, в водах Исети, Пышмы и других рек содержание цинка, фенола, мышьяка, никеля и нефтепродуктов превышено в несколько десятков раз</a:t>
            </a:r>
            <a:r>
              <a:rPr lang="ru-RU" sz="20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9598449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0207" y="157655"/>
            <a:ext cx="9063795" cy="1481959"/>
          </a:xfrm>
        </p:spPr>
        <p:txBody>
          <a:bodyPr>
            <a:normAutofit fontScale="90000"/>
          </a:bodyPr>
          <a:lstStyle/>
          <a:p>
            <a:pPr marL="2514600" lvl="5" indent="-228600" algn="l" defTabSz="457200" rtl="0">
              <a:spcBef>
                <a:spcPts val="1000"/>
              </a:spcBef>
            </a:pPr>
            <a: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/>
            </a:r>
            <a:b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</a:br>
            <a:r>
              <a:rPr lang="ru-RU" sz="2000" kern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/>
            </a:r>
            <a:br>
              <a:rPr lang="ru-RU" sz="2000" kern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</a:br>
            <a: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/>
            </a:r>
            <a:b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</a:br>
            <a:r>
              <a:rPr lang="ru-RU" sz="2700" kern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>Радиационное </a:t>
            </a:r>
            <a:r>
              <a:rPr lang="ru-RU" sz="27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>и химическое </a:t>
            </a:r>
            <a:r>
              <a:rPr lang="ru-RU" sz="2700" kern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>загрязнения.</a:t>
            </a:r>
            <a: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  <a:t/>
            </a:r>
            <a:br>
              <a:rPr lang="ru-RU" sz="2000" kern="12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+mn-ea"/>
                <a:cs typeface="+mn-cs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95714" y="7859519"/>
            <a:ext cx="5330390" cy="999858"/>
          </a:xfrm>
        </p:spPr>
        <p:txBody>
          <a:bodyPr/>
          <a:lstStyle/>
          <a:p>
            <a:pPr lvl="5"/>
            <a:r>
              <a:rPr lang="ru-RU" dirty="0"/>
              <a:t>Радиационное и химическое </a:t>
            </a:r>
            <a:r>
              <a:rPr lang="ru-RU" dirty="0" smtClean="0"/>
              <a:t>загрязнения</a:t>
            </a:r>
          </a:p>
          <a:p>
            <a:endParaRPr lang="ru-RU" dirty="0"/>
          </a:p>
        </p:txBody>
      </p:sp>
      <p:pic>
        <p:nvPicPr>
          <p:cNvPr id="3074" name="Picture 2" descr="Экологические проблемы Свердловской области и пути их решен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6456" y="1846806"/>
            <a:ext cx="6639345" cy="405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211087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7844" y="399393"/>
            <a:ext cx="8596668" cy="5578907"/>
          </a:xfrm>
        </p:spPr>
        <p:txBody>
          <a:bodyPr>
            <a:normAutofit/>
          </a:bodyPr>
          <a:lstStyle/>
          <a:p>
            <a:r>
              <a:rPr lang="ru-RU" dirty="0"/>
              <a:t>На территории Свердловской области расположены природные месторождения урановой и ториевой руды, редкоземельных элементов. Вследствие этого радиационный фон в регионе естественно повышен, а в воде встречается содержание частиц урана и радия</a:t>
            </a:r>
            <a:r>
              <a:rPr lang="ru-RU" dirty="0" smtClean="0"/>
              <a:t>. Но </a:t>
            </a:r>
            <a:r>
              <a:rPr lang="ru-RU" dirty="0"/>
              <a:t>наибольшую опасность представляют источники облучения искусственного происхождения, которые связаны с токсичными производствами. Также на территории области расположены как официальные, так и стихийные хранилища радиоактивных и химических отходов</a:t>
            </a:r>
            <a:r>
              <a:rPr lang="ru-RU" dirty="0" smtClean="0"/>
              <a:t>. </a:t>
            </a:r>
            <a:endParaRPr lang="ru-RU" dirty="0" smtClean="0"/>
          </a:p>
          <a:p>
            <a:r>
              <a:rPr lang="ru-RU" b="1" dirty="0" smtClean="0"/>
              <a:t>Внимание!</a:t>
            </a:r>
          </a:p>
          <a:p>
            <a:r>
              <a:rPr lang="ru-RU" dirty="0" smtClean="0"/>
              <a:t>По </a:t>
            </a:r>
            <a:r>
              <a:rPr lang="ru-RU" dirty="0"/>
              <a:t>данным наблюдателей, ежегодно на свалки попадает более 30 млн тонн токсичных веществ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446151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430924"/>
            <a:ext cx="8596668" cy="5610439"/>
          </a:xfrm>
        </p:spPr>
        <p:txBody>
          <a:bodyPr>
            <a:normAutofit/>
          </a:bodyPr>
          <a:lstStyle/>
          <a:p>
            <a:r>
              <a:rPr lang="ru-RU" sz="1600" b="1" dirty="0"/>
              <a:t>Пути их </a:t>
            </a:r>
            <a:r>
              <a:rPr lang="ru-RU" sz="1600" b="1" dirty="0" smtClean="0"/>
              <a:t>решения :</a:t>
            </a:r>
          </a:p>
          <a:p>
            <a:r>
              <a:rPr lang="ru-RU" sz="1600" dirty="0" smtClean="0"/>
              <a:t>Модернизация </a:t>
            </a:r>
            <a:r>
              <a:rPr lang="ru-RU" sz="1600" dirty="0"/>
              <a:t>экологической политики региона является первоочередной задачей Правительства Свердловской области и предметом пристального внимания федеральных властей. В 2015 г. была принята долговременная комплексная природоохранная программа. Она предусматривает следующие меры</a:t>
            </a:r>
            <a:r>
              <a:rPr lang="ru-RU" sz="1600" dirty="0" smtClean="0"/>
              <a:t>: Строительство </a:t>
            </a:r>
            <a:r>
              <a:rPr lang="ru-RU" sz="1600" dirty="0"/>
              <a:t>очистных сооружений, модернизация производств с целью предупреждения стихийных выбросов и аварийных ситуаций, чреватых загрязнением атмосферы</a:t>
            </a:r>
            <a:r>
              <a:rPr lang="ru-RU" sz="1600" dirty="0" smtClean="0"/>
              <a:t>. Устранение </a:t>
            </a:r>
            <a:r>
              <a:rPr lang="ru-RU" sz="1600" dirty="0"/>
              <a:t>источников загрязнения гидросферы, очистка водоемов, ликвидация </a:t>
            </a:r>
            <a:r>
              <a:rPr lang="ru-RU" sz="1600" dirty="0" err="1"/>
              <a:t>вододефицита</a:t>
            </a:r>
            <a:r>
              <a:rPr lang="ru-RU" sz="1600" dirty="0" smtClean="0"/>
              <a:t>. Улучшение </a:t>
            </a:r>
            <a:r>
              <a:rPr lang="ru-RU" sz="1600" dirty="0"/>
              <a:t>условий хранения бытового и промышленного мусора и токсичных отходов, строительство мусороперерабатывающих производств</a:t>
            </a:r>
            <a:r>
              <a:rPr lang="ru-RU" sz="1600" dirty="0" smtClean="0"/>
              <a:t>. Создание </a:t>
            </a:r>
            <a:r>
              <a:rPr lang="ru-RU" sz="1600" dirty="0"/>
              <a:t>режима постоянного мониторинга опасных производств, разработка системы штрафов за причиняемый окружающей среде ущерб</a:t>
            </a:r>
            <a:r>
              <a:rPr lang="ru-RU" sz="1600" dirty="0" smtClean="0"/>
              <a:t>. Стимуляция </a:t>
            </a:r>
            <a:r>
              <a:rPr lang="ru-RU" sz="1600" dirty="0"/>
              <a:t>развития производств экологически чистой продукции</a:t>
            </a:r>
            <a:r>
              <a:rPr lang="ru-RU" sz="1600" dirty="0" smtClean="0"/>
              <a:t>. Внедрение </a:t>
            </a:r>
            <a:r>
              <a:rPr lang="ru-RU" sz="1600" dirty="0"/>
              <a:t>безопасных технологий</a:t>
            </a:r>
            <a:r>
              <a:rPr lang="ru-RU" sz="1600" dirty="0" smtClean="0"/>
              <a:t>. В </a:t>
            </a:r>
            <a:r>
              <a:rPr lang="ru-RU" sz="1600" dirty="0"/>
              <a:t>последнее время наметился положительный сдвиг в экологическом состоянии региона. Но экологи подчеркивают, что решение проблем возможно только в долгосрочной перспективе. Условием для восстановления окружающей среды Свердловской области является неукоснительное соблюдение принятых мер, а также забота о сохранении природных богатств не только со стороны официальных властей и промышленных предприятий, но и каждого жителя региона</a:t>
            </a:r>
            <a:r>
              <a:rPr lang="ru-RU" sz="16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8331111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7334" y="819807"/>
            <a:ext cx="8596668" cy="5221555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04497" y="2028497"/>
            <a:ext cx="86395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Источник: https://ecologanna.ru/ekologicheskie-problemy/ekologicheskie-problemy-sverdlovskoj-oblastirdlovskoj-oblasti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63</TotalTime>
  <Words>1191</Words>
  <Application>Microsoft Office PowerPoint</Application>
  <PresentationFormat>Произвольный</PresentationFormat>
  <Paragraphs>44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Аспект</vt:lpstr>
      <vt:lpstr>ГАУ «КЦСОН города Каменска-Уральского»   Школа пожилого возраста  по направлению «Краеведение» тема занятия «Экология региона и места проживания» Руководитель: Специалист по социальной работе  Паначева Г.А.     </vt:lpstr>
      <vt:lpstr>Слайд 2</vt:lpstr>
      <vt:lpstr>Слайд 3</vt:lpstr>
      <vt:lpstr>Особенности Свердловской области</vt:lpstr>
      <vt:lpstr>Слайд 5</vt:lpstr>
      <vt:lpstr>Слайд 6</vt:lpstr>
      <vt:lpstr>Слайд 7</vt:lpstr>
      <vt:lpstr>Слайд 8</vt:lpstr>
      <vt:lpstr>Экология Свердловской области: что делается сегодня</vt:lpstr>
      <vt:lpstr>Слайд 10</vt:lpstr>
      <vt:lpstr>Слайд 11</vt:lpstr>
      <vt:lpstr>Слайд 12</vt:lpstr>
      <vt:lpstr>Слайд 13</vt:lpstr>
      <vt:lpstr>Слайд 14</vt:lpstr>
      <vt:lpstr>   Радиационное и химическое загрязнения. 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Школа пожилого возраста  по направлению «Краеведение» тема занятия «Экология региона и места проживания» Руководитель Г,А,Паначева</dc:title>
  <dc:creator>Алексей</dc:creator>
  <cp:lastModifiedBy>Shafikova_GA</cp:lastModifiedBy>
  <cp:revision>7</cp:revision>
  <dcterms:created xsi:type="dcterms:W3CDTF">2021-11-16T15:33:48Z</dcterms:created>
  <dcterms:modified xsi:type="dcterms:W3CDTF">2021-11-17T03:37:18Z</dcterms:modified>
</cp:coreProperties>
</file>