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4" r:id="rId4"/>
    <p:sldId id="266" r:id="rId5"/>
    <p:sldId id="260" r:id="rId6"/>
    <p:sldId id="261" r:id="rId7"/>
    <p:sldId id="267" r:id="rId8"/>
    <p:sldId id="268" r:id="rId9"/>
    <p:sldId id="272" r:id="rId10"/>
    <p:sldId id="273" r:id="rId11"/>
    <p:sldId id="274"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14" autoAdjust="0"/>
    <p:restoredTop sz="94660"/>
  </p:normalViewPr>
  <p:slideViewPr>
    <p:cSldViewPr snapToGrid="0">
      <p:cViewPr varScale="1">
        <p:scale>
          <a:sx n="91" d="100"/>
          <a:sy n="91" d="100"/>
        </p:scale>
        <p:origin x="-522"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18514A0-1CE0-484F-B583-543ECA2930A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514A0-1CE0-484F-B583-543ECA2930A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10769600" y="6356351"/>
            <a:ext cx="812800" cy="365125"/>
          </a:xfrm>
        </p:spPr>
        <p:txBody>
          <a:bodyPr/>
          <a:lstStyle/>
          <a:p>
            <a:fld id="{B18514A0-1CE0-484F-B583-543ECA2930AB}" type="slidenum">
              <a:rPr lang="ru-RU" smtClean="0"/>
              <a:pPr/>
              <a:t>‹#›</a:t>
            </a:fld>
            <a:endParaRPr lang="ru-RU"/>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C3FB5D96-6D94-4D43-88D8-9DC6B4AD0D09}" type="datetimeFigureOut">
              <a:rPr lang="ru-RU" smtClean="0"/>
              <a:pPr/>
              <a:t>21.10.2021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514A0-1CE0-484F-B583-543ECA2930A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3FB5D96-6D94-4D43-88D8-9DC6B4AD0D09}" type="datetimeFigureOut">
              <a:rPr lang="ru-RU" smtClean="0"/>
              <a:pPr/>
              <a:t>21.10.2021</a:t>
            </a:fld>
            <a:endParaRPr lang="ru-RU"/>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8514A0-1CE0-484F-B583-543ECA2930AB}" type="slidenum">
              <a:rPr lang="ru-RU" smtClean="0"/>
              <a:pPr/>
              <a:t>‹#›</a:t>
            </a:fld>
            <a:endParaRPr lang="ru-RU"/>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77863" y="725214"/>
            <a:ext cx="10225558" cy="4582510"/>
          </a:xfrm>
        </p:spPr>
        <p:txBody>
          <a:bodyPr>
            <a:normAutofit/>
          </a:bodyPr>
          <a:lstStyle/>
          <a:p>
            <a:r>
              <a:rPr lang="ru-RU" sz="4800" dirty="0" smtClean="0"/>
              <a:t>Школа пожилого возраста</a:t>
            </a:r>
            <a:r>
              <a:rPr lang="ru-RU" sz="2800" dirty="0" smtClean="0"/>
              <a:t/>
            </a:r>
            <a:br>
              <a:rPr lang="ru-RU" sz="2800" dirty="0" smtClean="0"/>
            </a:br>
            <a:r>
              <a:rPr lang="ru-RU" sz="2800" dirty="0" smtClean="0"/>
              <a:t>по направлению</a:t>
            </a:r>
            <a:r>
              <a:rPr lang="ru-RU" sz="2800" dirty="0"/>
              <a:t/>
            </a:r>
            <a:br>
              <a:rPr lang="ru-RU" sz="2800" dirty="0"/>
            </a:br>
            <a:r>
              <a:rPr lang="ru-RU" sz="4800" dirty="0" smtClean="0"/>
              <a:t>«Краеведение»</a:t>
            </a:r>
            <a:br>
              <a:rPr lang="ru-RU" sz="4800" dirty="0" smtClean="0"/>
            </a:br>
            <a:r>
              <a:rPr lang="ru-RU" sz="2800" dirty="0" smtClean="0"/>
              <a:t>тема занятия</a:t>
            </a:r>
            <a:br>
              <a:rPr lang="ru-RU" sz="2800" dirty="0" smtClean="0"/>
            </a:br>
            <a:r>
              <a:rPr lang="ru-RU" sz="4400" dirty="0" smtClean="0"/>
              <a:t>«Животный мир края»</a:t>
            </a:r>
            <a:br>
              <a:rPr lang="ru-RU" sz="4400" dirty="0" smtClean="0"/>
            </a:br>
            <a:r>
              <a:rPr lang="ru-RU" sz="2800" dirty="0" smtClean="0"/>
              <a:t>Руководитель: специалист по социальной работе </a:t>
            </a:r>
            <a:r>
              <a:rPr lang="ru-RU" sz="2800" dirty="0" err="1" smtClean="0"/>
              <a:t>Паначева</a:t>
            </a:r>
            <a:r>
              <a:rPr lang="ru-RU" sz="2800" dirty="0" smtClean="0"/>
              <a:t> </a:t>
            </a:r>
            <a:r>
              <a:rPr lang="ru-RU" sz="2800" dirty="0" smtClean="0"/>
              <a:t>Г.А. </a:t>
            </a:r>
            <a:endParaRPr lang="ru-RU" sz="2800" dirty="0"/>
          </a:p>
        </p:txBody>
      </p:sp>
    </p:spTree>
    <p:extLst>
      <p:ext uri="{BB962C8B-B14F-4D97-AF65-F5344CB8AC3E}">
        <p14:creationId xmlns:p14="http://schemas.microsoft.com/office/powerpoint/2010/main" xmlns="" val="3551893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861847"/>
            <a:ext cx="10515600" cy="5776947"/>
          </a:xfrm>
        </p:spPr>
        <p:txBody>
          <a:bodyPr>
            <a:noAutofit/>
          </a:bodyPr>
          <a:lstStyle/>
          <a:p>
            <a:r>
              <a:rPr lang="ru-RU" sz="1600" b="0" i="0" dirty="0" smtClean="0">
                <a:solidFill>
                  <a:srgbClr val="646464"/>
                </a:solidFill>
                <a:effectLst/>
                <a:latin typeface="Roboto"/>
              </a:rPr>
              <a:t>Животный мир очень тесно связан с зонально-климатическими условиями и некоторыми другими природными особенностями территории.</a:t>
            </a:r>
          </a:p>
          <a:p>
            <a:r>
              <a:rPr lang="ru-RU" sz="1600" b="0" i="0" dirty="0" smtClean="0">
                <a:solidFill>
                  <a:srgbClr val="646464"/>
                </a:solidFill>
                <a:effectLst/>
                <a:latin typeface="Roboto"/>
              </a:rPr>
              <a:t>1. На территории области преобладают представители таежной фауны, а на юге появляются и лесостепные обитатели.</a:t>
            </a:r>
          </a:p>
          <a:p>
            <a:r>
              <a:rPr lang="ru-RU" sz="1600" b="0" i="0" dirty="0" smtClean="0">
                <a:solidFill>
                  <a:srgbClr val="646464"/>
                </a:solidFill>
                <a:effectLst/>
                <a:latin typeface="Roboto"/>
              </a:rPr>
              <a:t>2. Большинство видов животных Урала относится к европейско-западносибирской фауне, но среди представителей животного мира есть и типично сибирские виды (колонок, бурундук, сибирская косуля, </a:t>
            </a:r>
            <a:r>
              <a:rPr lang="ru-RU" sz="1600" b="0" i="0" dirty="0" err="1" smtClean="0">
                <a:solidFill>
                  <a:srgbClr val="646464"/>
                </a:solidFill>
                <a:effectLst/>
                <a:latin typeface="Roboto"/>
              </a:rPr>
              <a:t>темнозобый</a:t>
            </a:r>
            <a:r>
              <a:rPr lang="ru-RU" sz="1600" b="0" i="0" dirty="0" smtClean="0">
                <a:solidFill>
                  <a:srgbClr val="646464"/>
                </a:solidFill>
                <a:effectLst/>
                <a:latin typeface="Roboto"/>
              </a:rPr>
              <a:t> дрозд), и типично европейские (европейская норка и черный, или лесной, хорь).</a:t>
            </a:r>
          </a:p>
          <a:p>
            <a:r>
              <a:rPr lang="ru-RU" sz="1600" b="0" i="0" dirty="0" smtClean="0">
                <a:solidFill>
                  <a:srgbClr val="646464"/>
                </a:solidFill>
                <a:effectLst/>
                <a:latin typeface="Roboto"/>
              </a:rPr>
              <a:t>3. Животный мир Урала практически не отличается от фауны соседних равнин. Лишь в горах, в горных тундрах на гольцах Урала он имеет некоторые особенности.</a:t>
            </a:r>
          </a:p>
          <a:p>
            <a:r>
              <a:rPr lang="ru-RU" sz="1600" b="0" i="0" dirty="0" smtClean="0">
                <a:solidFill>
                  <a:srgbClr val="646464"/>
                </a:solidFill>
                <a:effectLst/>
                <a:latin typeface="Roboto"/>
              </a:rPr>
              <a:t>4. Своеобразен животный мир болот и речных долин, рек и озер.</a:t>
            </a:r>
          </a:p>
          <a:p>
            <a:r>
              <a:rPr lang="ru-RU" sz="1600" b="0" i="0" dirty="0" smtClean="0">
                <a:solidFill>
                  <a:srgbClr val="646464"/>
                </a:solidFill>
                <a:effectLst/>
                <a:latin typeface="Roboto"/>
              </a:rPr>
              <a:t>5. Животный мир региона испытывал и испытывает значительное воздействие человека. Численность некоторых видов животных, особенно промысловых, сильно менялась за прошедшие столетия. Интенсивная антропогенная нагрузка на окружающую природу - вырубка лесов, распашка земель, загрязнение воздуха, вод, почвы - вызывает негативные изменения в животном мире, обедняя его и приводя к сокращению численности животных. Мероприятия по охране животного мира приводят к положительным результатам: численность одних видов восстановлена, а других - выросла. Многие виды внесены в красную книгу Среднего Урала (выхухоль, медянка, обыкновенный еж, европейская норка, черный аист, могильник, орлан-белохвост, сапсан, южнорусский тарантул, северный кожанок, филин и др.).</a:t>
            </a:r>
          </a:p>
          <a:p>
            <a:endParaRPr lang="ru-RU" sz="1600" dirty="0"/>
          </a:p>
        </p:txBody>
      </p:sp>
    </p:spTree>
    <p:extLst>
      <p:ext uri="{BB962C8B-B14F-4D97-AF65-F5344CB8AC3E}">
        <p14:creationId xmlns:p14="http://schemas.microsoft.com/office/powerpoint/2010/main" xmlns="" val="3142257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250520" y="578069"/>
            <a:ext cx="11228540" cy="6124988"/>
          </a:xfrm>
        </p:spPr>
        <p:txBody>
          <a:bodyPr>
            <a:normAutofit/>
          </a:bodyPr>
          <a:lstStyle/>
          <a:p>
            <a:r>
              <a:rPr lang="ru-RU" sz="2000" b="1" i="0" dirty="0" smtClean="0">
                <a:solidFill>
                  <a:srgbClr val="646464"/>
                </a:solidFill>
                <a:effectLst/>
                <a:latin typeface="Roboto"/>
              </a:rPr>
              <a:t>Промысловые животные</a:t>
            </a:r>
          </a:p>
          <a:p>
            <a:r>
              <a:rPr lang="ru-RU" sz="2000" b="0" i="0" dirty="0" smtClean="0">
                <a:solidFill>
                  <a:srgbClr val="646464"/>
                </a:solidFill>
                <a:effectLst/>
                <a:latin typeface="Roboto"/>
              </a:rPr>
              <a:t>Среди таежных животных Свердловской области много ценных промысловых пушных зверей. Прежде всего это соболь, колонок и куница. Ценятся также белка и лисица, ареалы которых заходят и в лесостепные районы. Очень ценный мех имеют выдра, норка и бобр. Охотятся также на рысь, росомаху, волка и медведя.</a:t>
            </a:r>
          </a:p>
          <a:p>
            <a:r>
              <a:rPr lang="ru-RU" sz="2000" b="0" i="0" dirty="0" smtClean="0">
                <a:solidFill>
                  <a:srgbClr val="646464"/>
                </a:solidFill>
                <a:effectLst/>
                <a:latin typeface="Roboto"/>
              </a:rPr>
              <a:t>К началу XX в. в результате хищнической добычи на грани исчезновения оказались соболь и бобр, бурый медведь и выдра. Лишь запрет на отстрел некоторых видов, организация заповедников, заказников, акклиматизация и </a:t>
            </a:r>
            <a:r>
              <a:rPr lang="ru-RU" sz="2000" b="0" i="0" dirty="0" err="1" smtClean="0">
                <a:solidFill>
                  <a:srgbClr val="646464"/>
                </a:solidFill>
                <a:effectLst/>
                <a:latin typeface="Roboto"/>
              </a:rPr>
              <a:t>реакклиматизация</a:t>
            </a:r>
            <a:r>
              <a:rPr lang="ru-RU" sz="2000" b="0" i="0" dirty="0" smtClean="0">
                <a:solidFill>
                  <a:srgbClr val="646464"/>
                </a:solidFill>
                <a:effectLst/>
                <a:latin typeface="Roboto"/>
              </a:rPr>
              <a:t> позволили восстановить ареалы и численность таких животных, как соболь и бобр.</a:t>
            </a:r>
          </a:p>
          <a:p>
            <a:r>
              <a:rPr lang="ru-RU" sz="2000" b="0" i="1" dirty="0" smtClean="0">
                <a:solidFill>
                  <a:srgbClr val="646464"/>
                </a:solidFill>
                <a:effectLst/>
                <a:latin typeface="Roboto"/>
              </a:rPr>
              <a:t>Соболь </a:t>
            </a:r>
            <a:r>
              <a:rPr lang="ru-RU" sz="2000" b="0" i="0" dirty="0" smtClean="0">
                <a:solidFill>
                  <a:srgbClr val="646464"/>
                </a:solidFill>
                <a:effectLst/>
                <a:latin typeface="Roboto"/>
              </a:rPr>
              <a:t>принадлежит к отряду хищников, семейству куньих. Предпочитает глухие, захламленные участки ельников и кедровников. Питается мелкими грызунами и хищниками. Красивый и прочный мех соболя ценится очень высоко. К середине XX в. Численность соболя в области достигла критической отметки. Поэтому в конце 40-х - начале 50-х гг. сюда было завезено и выпущено в районе </a:t>
            </a:r>
            <a:r>
              <a:rPr lang="ru-RU" sz="2000" b="0" i="0" dirty="0" err="1" smtClean="0">
                <a:solidFill>
                  <a:srgbClr val="646464"/>
                </a:solidFill>
                <a:effectLst/>
                <a:latin typeface="Roboto"/>
              </a:rPr>
              <a:t>Ивделя</a:t>
            </a:r>
            <a:r>
              <a:rPr lang="ru-RU" sz="2000" b="0" i="0" dirty="0" smtClean="0">
                <a:solidFill>
                  <a:srgbClr val="646464"/>
                </a:solidFill>
                <a:effectLst/>
                <a:latin typeface="Roboto"/>
              </a:rPr>
              <a:t> 227 особей </a:t>
            </a:r>
            <a:r>
              <a:rPr lang="ru-RU" sz="2000" b="0" i="0" dirty="0" err="1" smtClean="0">
                <a:solidFill>
                  <a:srgbClr val="646464"/>
                </a:solidFill>
                <a:effectLst/>
                <a:latin typeface="Roboto"/>
              </a:rPr>
              <a:t>баргузинского</a:t>
            </a:r>
            <a:r>
              <a:rPr lang="ru-RU" sz="2000" b="0" i="0" dirty="0" smtClean="0">
                <a:solidFill>
                  <a:srgbClr val="646464"/>
                </a:solidFill>
                <a:effectLst/>
                <a:latin typeface="Roboto"/>
              </a:rPr>
              <a:t> соболя, из них 126 с наиболее ценным темным мехом. В дальнейшем завезенный соболь широко расселился на севере области - в </a:t>
            </a:r>
            <a:r>
              <a:rPr lang="ru-RU" sz="2000" b="0" i="0" dirty="0" err="1" smtClean="0">
                <a:solidFill>
                  <a:srgbClr val="646464"/>
                </a:solidFill>
                <a:effectLst/>
                <a:latin typeface="Roboto"/>
              </a:rPr>
              <a:t>Ивдельском</a:t>
            </a:r>
            <a:r>
              <a:rPr lang="ru-RU" sz="2000" b="0" i="0" dirty="0" smtClean="0">
                <a:solidFill>
                  <a:srgbClr val="646464"/>
                </a:solidFill>
                <a:effectLst/>
                <a:latin typeface="Roboto"/>
              </a:rPr>
              <a:t>, Карпинском, </a:t>
            </a:r>
            <a:r>
              <a:rPr lang="ru-RU" sz="2000" b="0" i="0" dirty="0" err="1" smtClean="0">
                <a:solidFill>
                  <a:srgbClr val="646464"/>
                </a:solidFill>
                <a:effectLst/>
                <a:latin typeface="Roboto"/>
              </a:rPr>
              <a:t>Серовском</a:t>
            </a:r>
            <a:r>
              <a:rPr lang="ru-RU" sz="2000" b="0" i="0" dirty="0" smtClean="0">
                <a:solidFill>
                  <a:srgbClr val="646464"/>
                </a:solidFill>
                <a:effectLst/>
                <a:latin typeface="Roboto"/>
              </a:rPr>
              <a:t> и </a:t>
            </a:r>
            <a:r>
              <a:rPr lang="ru-RU" sz="2000" b="0" i="0" dirty="0" err="1" smtClean="0">
                <a:solidFill>
                  <a:srgbClr val="646464"/>
                </a:solidFill>
                <a:effectLst/>
                <a:latin typeface="Roboto"/>
              </a:rPr>
              <a:t>Гаринском</a:t>
            </a:r>
            <a:r>
              <a:rPr lang="ru-RU" sz="2000" b="0" i="0" dirty="0" smtClean="0">
                <a:solidFill>
                  <a:srgbClr val="646464"/>
                </a:solidFill>
                <a:effectLst/>
                <a:latin typeface="Roboto"/>
              </a:rPr>
              <a:t> районах. Численность его, по оценкам охотоведов, достигла уровня XVII в. С 1969 г. в области разрешен лицензионный отстрел соболя.</a:t>
            </a:r>
            <a:endParaRPr lang="ru-RU" sz="2000" b="0" i="0" dirty="0">
              <a:solidFill>
                <a:srgbClr val="646464"/>
              </a:solidFill>
              <a:effectLst/>
              <a:latin typeface="Roboto"/>
            </a:endParaRPr>
          </a:p>
        </p:txBody>
      </p:sp>
      <p:sp>
        <p:nvSpPr>
          <p:cNvPr id="3" name="Прямоугольник 2"/>
          <p:cNvSpPr/>
          <p:nvPr/>
        </p:nvSpPr>
        <p:spPr>
          <a:xfrm>
            <a:off x="3048000" y="-633650"/>
            <a:ext cx="6096000" cy="461665"/>
          </a:xfrm>
          <a:prstGeom prst="rect">
            <a:avLst/>
          </a:prstGeom>
        </p:spPr>
        <p:txBody>
          <a:bodyPr>
            <a:spAutoFit/>
          </a:bodyPr>
          <a:lstStyle/>
          <a:p>
            <a:endParaRPr lang="ru-RU" sz="1200" b="0" i="0" dirty="0" smtClean="0">
              <a:solidFill>
                <a:srgbClr val="646464"/>
              </a:solidFill>
              <a:effectLst/>
              <a:latin typeface="Roboto"/>
            </a:endParaRPr>
          </a:p>
          <a:p>
            <a:endParaRPr lang="ru-RU" sz="1200" b="0" i="0" dirty="0">
              <a:solidFill>
                <a:srgbClr val="646464"/>
              </a:solidFill>
              <a:effectLst/>
              <a:latin typeface="Roboto"/>
            </a:endParaRPr>
          </a:p>
        </p:txBody>
      </p:sp>
    </p:spTree>
    <p:extLst>
      <p:ext uri="{BB962C8B-B14F-4D97-AF65-F5344CB8AC3E}">
        <p14:creationId xmlns:p14="http://schemas.microsoft.com/office/powerpoint/2010/main" xmlns="" val="729546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p:cNvPicPr>
            <a:picLocks noGrp="1" noChangeAspect="1"/>
          </p:cNvPicPr>
          <p:nvPr>
            <p:ph idx="1"/>
          </p:nvPr>
        </p:nvPicPr>
        <p:blipFill>
          <a:blip r:embed="rId2"/>
          <a:stretch>
            <a:fillRect/>
          </a:stretch>
        </p:blipFill>
        <p:spPr>
          <a:xfrm>
            <a:off x="1014608" y="2353469"/>
            <a:ext cx="8154870" cy="4452449"/>
          </a:xfrm>
          <a:prstGeom prst="rect">
            <a:avLst/>
          </a:prstGeom>
        </p:spPr>
      </p:pic>
      <p:sp>
        <p:nvSpPr>
          <p:cNvPr id="5" name="Прямоугольник 4"/>
          <p:cNvSpPr/>
          <p:nvPr/>
        </p:nvSpPr>
        <p:spPr>
          <a:xfrm>
            <a:off x="1208691" y="1019501"/>
            <a:ext cx="9388328" cy="3970318"/>
          </a:xfrm>
          <a:prstGeom prst="rect">
            <a:avLst/>
          </a:prstGeom>
        </p:spPr>
        <p:txBody>
          <a:bodyPr wrap="square">
            <a:spAutoFit/>
          </a:bodyPr>
          <a:lstStyle/>
          <a:p>
            <a:r>
              <a:rPr lang="ru-RU" b="0" i="0" dirty="0" smtClean="0">
                <a:solidFill>
                  <a:srgbClr val="646464"/>
                </a:solidFill>
                <a:effectLst/>
                <a:latin typeface="Roboto"/>
              </a:rPr>
              <a:t>Близкий родственник соболя - </a:t>
            </a:r>
            <a:r>
              <a:rPr lang="ru-RU" b="0" i="1" dirty="0" smtClean="0">
                <a:solidFill>
                  <a:srgbClr val="646464"/>
                </a:solidFill>
                <a:effectLst/>
                <a:latin typeface="Roboto"/>
              </a:rPr>
              <a:t>куница лесная</a:t>
            </a:r>
            <a:r>
              <a:rPr lang="ru-RU" b="0" i="0" dirty="0" smtClean="0">
                <a:solidFill>
                  <a:srgbClr val="646464"/>
                </a:solidFill>
                <a:effectLst/>
                <a:latin typeface="Roboto"/>
              </a:rPr>
              <a:t> живет во всех лесах нашей области, за исключением северо-восточных районов. Серовато-коричневый мех куницы также высоко ценится. Интересно, что на Урале, где соболь и куница живут вместе, встречается их помесь, называемая кидасом (</a:t>
            </a:r>
            <a:r>
              <a:rPr lang="ru-RU" b="0" i="0" dirty="0" err="1" smtClean="0">
                <a:solidFill>
                  <a:srgbClr val="646464"/>
                </a:solidFill>
                <a:effectLst/>
                <a:latin typeface="Roboto"/>
              </a:rPr>
              <a:t>кидусом</a:t>
            </a:r>
            <a:r>
              <a:rPr lang="ru-RU" b="0" i="0" dirty="0" smtClean="0">
                <a:solidFill>
                  <a:srgbClr val="646464"/>
                </a:solidFill>
                <a:effectLst/>
                <a:latin typeface="Roboto"/>
              </a:rPr>
              <a:t>).</a:t>
            </a:r>
          </a:p>
          <a:p>
            <a:r>
              <a:rPr lang="ru-RU" b="0" i="0" dirty="0" smtClean="0">
                <a:solidFill>
                  <a:srgbClr val="646464"/>
                </a:solidFill>
                <a:effectLst/>
                <a:latin typeface="Roboto"/>
              </a:rPr>
              <a:t>Есть в наших водоемах хищники, приспособленные для полуводного образа жизни. Это </a:t>
            </a:r>
            <a:r>
              <a:rPr lang="ru-RU" b="0" i="1" dirty="0" smtClean="0">
                <a:solidFill>
                  <a:srgbClr val="646464"/>
                </a:solidFill>
                <a:effectLst/>
                <a:latin typeface="Roboto"/>
              </a:rPr>
              <a:t>выдра </a:t>
            </a:r>
            <a:r>
              <a:rPr lang="ru-RU" b="0" i="0" dirty="0" smtClean="0">
                <a:solidFill>
                  <a:srgbClr val="646464"/>
                </a:solidFill>
                <a:effectLst/>
                <a:latin typeface="Roboto"/>
              </a:rPr>
              <a:t>и</a:t>
            </a:r>
            <a:r>
              <a:rPr lang="ru-RU" b="0" i="1" dirty="0" smtClean="0">
                <a:solidFill>
                  <a:srgbClr val="646464"/>
                </a:solidFill>
                <a:effectLst/>
                <a:latin typeface="Roboto"/>
              </a:rPr>
              <a:t> норка</a:t>
            </a:r>
            <a:r>
              <a:rPr lang="ru-RU" b="0" i="0" dirty="0" smtClean="0">
                <a:solidFill>
                  <a:srgbClr val="646464"/>
                </a:solidFill>
                <a:effectLst/>
                <a:latin typeface="Roboto"/>
              </a:rPr>
              <a:t>. Длина тела выдры 55-95 см, хвоста - 26-55 см. Норка помельче: длина тела до 45 см, хвост - до 20 см. Питаются эти хищники рыбой и другими водными животными. Интересно, что европейская норка постепенно вытесняется другим видом - </a:t>
            </a:r>
            <a:r>
              <a:rPr lang="ru-RU" b="0" i="1" dirty="0" smtClean="0">
                <a:solidFill>
                  <a:srgbClr val="646464"/>
                </a:solidFill>
                <a:effectLst/>
                <a:latin typeface="Roboto"/>
              </a:rPr>
              <a:t>норкой американской</a:t>
            </a:r>
            <a:r>
              <a:rPr lang="ru-RU" b="0" i="0" dirty="0" smtClean="0">
                <a:solidFill>
                  <a:srgbClr val="646464"/>
                </a:solidFill>
                <a:effectLst/>
                <a:latin typeface="Roboto"/>
              </a:rPr>
              <a:t>, завезенной и акклиматизированной у нас.</a:t>
            </a:r>
          </a:p>
          <a:p>
            <a:r>
              <a:rPr lang="ru-RU" b="0" i="0" dirty="0" smtClean="0">
                <a:solidFill>
                  <a:srgbClr val="646464"/>
                </a:solidFill>
                <a:effectLst/>
                <a:latin typeface="Roboto"/>
              </a:rPr>
              <a:t>К хищникам относится также </a:t>
            </a:r>
            <a:r>
              <a:rPr lang="ru-RU" b="0" i="1" dirty="0" smtClean="0">
                <a:solidFill>
                  <a:srgbClr val="646464"/>
                </a:solidFill>
                <a:effectLst/>
                <a:latin typeface="Roboto"/>
              </a:rPr>
              <a:t>хорь светлый - </a:t>
            </a:r>
            <a:r>
              <a:rPr lang="ru-RU" b="0" i="0" dirty="0" smtClean="0">
                <a:solidFill>
                  <a:srgbClr val="646464"/>
                </a:solidFill>
                <a:effectLst/>
                <a:latin typeface="Roboto"/>
              </a:rPr>
              <a:t>житель лесостепи, </a:t>
            </a:r>
            <a:r>
              <a:rPr lang="ru-RU" b="0" i="1" dirty="0" smtClean="0">
                <a:solidFill>
                  <a:srgbClr val="646464"/>
                </a:solidFill>
                <a:effectLst/>
                <a:latin typeface="Roboto"/>
              </a:rPr>
              <a:t>маленький горностай</a:t>
            </a:r>
            <a:r>
              <a:rPr lang="ru-RU" b="0" i="0" dirty="0" smtClean="0">
                <a:solidFill>
                  <a:srgbClr val="646464"/>
                </a:solidFill>
                <a:effectLst/>
                <a:latin typeface="Roboto"/>
              </a:rPr>
              <a:t>, белый зимой, и </a:t>
            </a:r>
            <a:r>
              <a:rPr lang="ru-RU" b="0" i="1" dirty="0" smtClean="0">
                <a:solidFill>
                  <a:srgbClr val="646464"/>
                </a:solidFill>
                <a:effectLst/>
                <a:latin typeface="Roboto"/>
              </a:rPr>
              <a:t>ласка.</a:t>
            </a:r>
            <a:r>
              <a:rPr lang="ru-RU" b="0" i="0" dirty="0" smtClean="0">
                <a:solidFill>
                  <a:srgbClr val="646464"/>
                </a:solidFill>
                <a:effectLst/>
                <a:latin typeface="Roboto"/>
              </a:rPr>
              <a:t> Это обитатели лесостепи и тайги. Ласка - самый маленький уральский хищник: длина ее тела от 11 до 26 см, хвоста - до 4 см. Ласка ловит за сезон тысячи мышей и нападает даже на крупных лесных птиц - тетеревов. Иногда она заглядывает и в курятники.</a:t>
            </a:r>
            <a:endParaRPr lang="ru-RU" b="0" i="0" dirty="0">
              <a:solidFill>
                <a:srgbClr val="646464"/>
              </a:solidFill>
              <a:effectLst/>
              <a:latin typeface="Roboto"/>
            </a:endParaRPr>
          </a:p>
        </p:txBody>
      </p:sp>
    </p:spTree>
    <p:extLst>
      <p:ext uri="{BB962C8B-B14F-4D97-AF65-F5344CB8AC3E}">
        <p14:creationId xmlns:p14="http://schemas.microsoft.com/office/powerpoint/2010/main" xmlns="" val="2651709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71583" y="1065921"/>
            <a:ext cx="7302673" cy="3970318"/>
          </a:xfrm>
          <a:prstGeom prst="rect">
            <a:avLst/>
          </a:prstGeom>
        </p:spPr>
        <p:txBody>
          <a:bodyPr wrap="square">
            <a:spAutoFit/>
          </a:bodyPr>
          <a:lstStyle/>
          <a:p>
            <a:r>
              <a:rPr lang="ru-RU" b="0" i="0" dirty="0" smtClean="0">
                <a:solidFill>
                  <a:srgbClr val="646464"/>
                </a:solidFill>
                <a:effectLst/>
                <a:latin typeface="Roboto"/>
              </a:rPr>
              <a:t>На севере области в таежных лесах водится зверь, похожий на лохматую собаку, и на огромную куницу. Это </a:t>
            </a:r>
            <a:r>
              <a:rPr lang="ru-RU" b="0" i="1" dirty="0" smtClean="0">
                <a:solidFill>
                  <a:srgbClr val="646464"/>
                </a:solidFill>
                <a:effectLst/>
                <a:latin typeface="Roboto"/>
              </a:rPr>
              <a:t>росомаха</a:t>
            </a:r>
            <a:r>
              <a:rPr lang="ru-RU" b="0" i="0" dirty="0" smtClean="0">
                <a:solidFill>
                  <a:srgbClr val="646464"/>
                </a:solidFill>
                <a:effectLst/>
                <a:latin typeface="Roboto"/>
              </a:rPr>
              <a:t>. Длина ее тела 70-105 см, хвоста - 16-23 см, телосложение массивное. Шерсть густая, грубая. Окраска светло- или темно-бурая со светлой полосой по бокам. Бегает быстро, как волк, на деревья лазает как рысь. Все, кроме лося да медведя, боятся этого хищника. Ловит росомаха и оленей, и косуль, и зайцев и птиц, но предпочитает падаль. Летом может полакомиться ягодой.</a:t>
            </a:r>
          </a:p>
          <a:p>
            <a:r>
              <a:rPr lang="ru-RU" b="0" i="1" dirty="0" smtClean="0">
                <a:solidFill>
                  <a:srgbClr val="646464"/>
                </a:solidFill>
                <a:effectLst/>
                <a:latin typeface="Roboto"/>
              </a:rPr>
              <a:t>Барсук </a:t>
            </a:r>
            <a:r>
              <a:rPr lang="ru-RU" b="0" i="0" dirty="0" smtClean="0">
                <a:solidFill>
                  <a:srgbClr val="646464"/>
                </a:solidFill>
                <a:effectLst/>
                <a:latin typeface="Roboto"/>
              </a:rPr>
              <a:t>-</a:t>
            </a:r>
            <a:r>
              <a:rPr lang="ru-RU" b="0" i="1" dirty="0" smtClean="0">
                <a:solidFill>
                  <a:srgbClr val="646464"/>
                </a:solidFill>
                <a:effectLst/>
                <a:latin typeface="Roboto"/>
              </a:rPr>
              <a:t> </a:t>
            </a:r>
            <a:r>
              <a:rPr lang="ru-RU" b="0" i="0" dirty="0" smtClean="0">
                <a:solidFill>
                  <a:srgbClr val="646464"/>
                </a:solidFill>
                <a:effectLst/>
                <a:latin typeface="Roboto"/>
              </a:rPr>
              <a:t>родственник росомахи и куницы, но в отличие от них он не всеяден. Любит грибы и ягоды, корневища и орехи, мелких позвоночных и насекомых. Живет в норах по берегам рек и по оврагам. Окраска спины и боков серебристо-серая, низ черноватый, по бокам головы, от носа к ушам, идут темные полосы. Сало барсука обладает лечебными свойствами.</a:t>
            </a:r>
            <a:endParaRPr lang="ru-RU" b="0" i="0" dirty="0">
              <a:solidFill>
                <a:srgbClr val="646464"/>
              </a:solidFill>
              <a:effectLst/>
              <a:latin typeface="Roboto"/>
            </a:endParaRPr>
          </a:p>
        </p:txBody>
      </p:sp>
      <p:pic>
        <p:nvPicPr>
          <p:cNvPr id="10242" name="Picture 2" descr="Росомаха"/>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75781" y="1202499"/>
            <a:ext cx="3782860" cy="383373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81525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23562" y="474345"/>
            <a:ext cx="6338170" cy="5632311"/>
          </a:xfrm>
          <a:prstGeom prst="rect">
            <a:avLst/>
          </a:prstGeom>
        </p:spPr>
        <p:txBody>
          <a:bodyPr wrap="square">
            <a:spAutoFit/>
          </a:bodyPr>
          <a:lstStyle/>
          <a:p>
            <a:r>
              <a:rPr lang="ru-RU" b="0" i="1" dirty="0" smtClean="0">
                <a:solidFill>
                  <a:srgbClr val="646464"/>
                </a:solidFill>
                <a:effectLst/>
                <a:latin typeface="Roboto"/>
              </a:rPr>
              <a:t>Бобр -</a:t>
            </a:r>
            <a:r>
              <a:rPr lang="ru-RU" b="0" i="0" dirty="0" smtClean="0">
                <a:solidFill>
                  <a:srgbClr val="646464"/>
                </a:solidFill>
                <a:effectLst/>
                <a:latin typeface="Roboto"/>
              </a:rPr>
              <a:t> один из наиболее крупных представителей отряда грызунов. Ценится своим густым, высоким мехом. Ведет полуводный образ жизни, селится по берегам тихих лесных речек. Бобр также был на грани исчезновения. Работы по восстановлению его численности начались в1957 г. В разных районах области было организовано 9 заказников. В результате в начале 90-х гг. численность бобра приблизилась к 10000 особей. Лицензионный отстрел его разрешен с 1972 г.</a:t>
            </a:r>
          </a:p>
          <a:p>
            <a:r>
              <a:rPr lang="ru-RU" b="0" i="0" dirty="0" smtClean="0">
                <a:solidFill>
                  <a:srgbClr val="646464"/>
                </a:solidFill>
                <a:effectLst/>
                <a:latin typeface="Roboto"/>
              </a:rPr>
              <a:t>В 30-х гг. началась работа по акклиматизации на Урале </a:t>
            </a:r>
            <a:r>
              <a:rPr lang="ru-RU" b="0" i="1" dirty="0" smtClean="0">
                <a:solidFill>
                  <a:srgbClr val="646464"/>
                </a:solidFill>
                <a:effectLst/>
                <a:latin typeface="Roboto"/>
              </a:rPr>
              <a:t>ондатры</a:t>
            </a:r>
            <a:r>
              <a:rPr lang="ru-RU" b="0" i="0" dirty="0" smtClean="0">
                <a:solidFill>
                  <a:srgbClr val="646464"/>
                </a:solidFill>
                <a:effectLst/>
                <a:latin typeface="Roboto"/>
              </a:rPr>
              <a:t>. В </a:t>
            </a:r>
            <a:r>
              <a:rPr lang="ru-RU" b="0" i="0" dirty="0" err="1" smtClean="0">
                <a:solidFill>
                  <a:srgbClr val="646464"/>
                </a:solidFill>
                <a:effectLst/>
                <a:latin typeface="Roboto"/>
              </a:rPr>
              <a:t>Гаринском</a:t>
            </a:r>
            <a:r>
              <a:rPr lang="ru-RU" b="0" i="0" dirty="0" smtClean="0">
                <a:solidFill>
                  <a:srgbClr val="646464"/>
                </a:solidFill>
                <a:effectLst/>
                <a:latin typeface="Roboto"/>
              </a:rPr>
              <a:t> и </a:t>
            </a:r>
            <a:r>
              <a:rPr lang="ru-RU" b="0" i="0" dirty="0" err="1" smtClean="0">
                <a:solidFill>
                  <a:srgbClr val="646464"/>
                </a:solidFill>
                <a:effectLst/>
                <a:latin typeface="Roboto"/>
              </a:rPr>
              <a:t>Таборинском</a:t>
            </a:r>
            <a:r>
              <a:rPr lang="ru-RU" b="0" i="0" dirty="0" smtClean="0">
                <a:solidFill>
                  <a:srgbClr val="646464"/>
                </a:solidFill>
                <a:effectLst/>
                <a:latin typeface="Roboto"/>
              </a:rPr>
              <a:t> районах было выпущено 2088 особей. Ондатра хорошо прижилась во многих водоемах, даже в озере </a:t>
            </a:r>
            <a:r>
              <a:rPr lang="ru-RU" b="0" i="0" dirty="0" err="1" smtClean="0">
                <a:solidFill>
                  <a:srgbClr val="646464"/>
                </a:solidFill>
                <a:effectLst/>
                <a:latin typeface="Roboto"/>
              </a:rPr>
              <a:t>Шарташ</a:t>
            </a:r>
            <a:r>
              <a:rPr lang="ru-RU" b="0" i="0" dirty="0" smtClean="0">
                <a:solidFill>
                  <a:srgbClr val="646464"/>
                </a:solidFill>
                <a:effectLst/>
                <a:latin typeface="Roboto"/>
              </a:rPr>
              <a:t>, которое находится в городской черте Екатеринбурга.</a:t>
            </a:r>
          </a:p>
          <a:p>
            <a:r>
              <a:rPr lang="ru-RU" b="0" i="0" dirty="0" smtClean="0">
                <a:solidFill>
                  <a:srgbClr val="646464"/>
                </a:solidFill>
                <a:effectLst/>
                <a:latin typeface="Roboto"/>
              </a:rPr>
              <a:t>Постоянная численность </a:t>
            </a:r>
            <a:r>
              <a:rPr lang="ru-RU" b="0" i="1" dirty="0" smtClean="0">
                <a:solidFill>
                  <a:srgbClr val="646464"/>
                </a:solidFill>
                <a:effectLst/>
                <a:latin typeface="Roboto"/>
              </a:rPr>
              <a:t>бурых медведей </a:t>
            </a:r>
            <a:r>
              <a:rPr lang="ru-RU" b="0" i="0" dirty="0" smtClean="0">
                <a:solidFill>
                  <a:srgbClr val="646464"/>
                </a:solidFill>
                <a:effectLst/>
                <a:latin typeface="Roboto"/>
              </a:rPr>
              <a:t>в области около 1000 особей. Их отстрел производится по особым разрешениям в количестве 60 голов в год. Численность </a:t>
            </a:r>
            <a:r>
              <a:rPr lang="ru-RU" b="0" i="1" dirty="0" smtClean="0">
                <a:solidFill>
                  <a:srgbClr val="646464"/>
                </a:solidFill>
                <a:effectLst/>
                <a:latin typeface="Roboto"/>
              </a:rPr>
              <a:t>волков </a:t>
            </a:r>
            <a:r>
              <a:rPr lang="ru-RU" b="0" i="0" dirty="0" smtClean="0">
                <a:solidFill>
                  <a:srgbClr val="646464"/>
                </a:solidFill>
                <a:effectLst/>
                <a:latin typeface="Roboto"/>
              </a:rPr>
              <a:t>достигает 900 особей, ежегодно отстреливают 400-500 голов. Численность рыси - около 1000 особей, ее отстреливают, но немного.</a:t>
            </a:r>
            <a:endParaRPr lang="ru-RU" b="0" i="0" dirty="0">
              <a:solidFill>
                <a:srgbClr val="646464"/>
              </a:solidFill>
              <a:effectLst/>
              <a:latin typeface="Roboto"/>
            </a:endParaRPr>
          </a:p>
        </p:txBody>
      </p:sp>
      <p:pic>
        <p:nvPicPr>
          <p:cNvPr id="9218" name="Picture 2" descr="Бобр-животное-Описание-особенности-образ-жизни-и-среда-обитания-бобра-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5575" y="904289"/>
            <a:ext cx="4942518" cy="477242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17842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686816" y="475060"/>
            <a:ext cx="5949864" cy="5632311"/>
          </a:xfrm>
          <a:prstGeom prst="rect">
            <a:avLst/>
          </a:prstGeom>
        </p:spPr>
        <p:txBody>
          <a:bodyPr wrap="square">
            <a:spAutoFit/>
          </a:bodyPr>
          <a:lstStyle/>
          <a:p>
            <a:r>
              <a:rPr lang="ru-RU" b="0" i="0" dirty="0" smtClean="0">
                <a:solidFill>
                  <a:srgbClr val="646464"/>
                </a:solidFill>
                <a:effectLst/>
                <a:latin typeface="Roboto"/>
              </a:rPr>
              <a:t>Производится лицензионный отстрел лося и косули. </a:t>
            </a:r>
            <a:r>
              <a:rPr lang="ru-RU" b="0" i="1" dirty="0" smtClean="0">
                <a:solidFill>
                  <a:srgbClr val="646464"/>
                </a:solidFill>
                <a:effectLst/>
                <a:latin typeface="Roboto"/>
              </a:rPr>
              <a:t>Лось (сохатый) - </a:t>
            </a:r>
            <a:r>
              <a:rPr lang="ru-RU" b="0" i="0" dirty="0" smtClean="0">
                <a:solidFill>
                  <a:srgbClr val="646464"/>
                </a:solidFill>
                <a:effectLst/>
                <a:latin typeface="Roboto"/>
              </a:rPr>
              <a:t>самый крупный зверь уральского леса. Ростом лось выше крупной лошади. Высота его в холке - до 2,3 м. Длина тела - до 3 м, масса - до 570 кг. Длинные ноги позволяют лосю передвигаться по глубокому снегу и по болотам. Зимой он питается побегами и корой ив, осины, рябины, сосны, летом - травами, листьями, сочными корнями. Крепкие копыта, огромная сила и страшные рога-лопаты заставляют уважать лося даже хищников. Только больные да молодые лоси могут не выдержать нападения волчьей стаи.</a:t>
            </a:r>
          </a:p>
          <a:p>
            <a:r>
              <a:rPr lang="ru-RU" b="0" i="1" dirty="0" smtClean="0">
                <a:solidFill>
                  <a:srgbClr val="646464"/>
                </a:solidFill>
                <a:effectLst/>
                <a:latin typeface="Roboto"/>
              </a:rPr>
              <a:t>Сибирская косуля - </a:t>
            </a:r>
            <a:r>
              <a:rPr lang="ru-RU" b="0" i="0" dirty="0" smtClean="0">
                <a:solidFill>
                  <a:srgbClr val="646464"/>
                </a:solidFill>
                <a:effectLst/>
                <a:latin typeface="Roboto"/>
              </a:rPr>
              <a:t>небольшой олень, средний вес ее 50 кг. Предпочитает светлые сосновые и березовые леса с травяными лугами.</a:t>
            </a:r>
          </a:p>
          <a:p>
            <a:r>
              <a:rPr lang="ru-RU" b="0" i="1" dirty="0" smtClean="0">
                <a:solidFill>
                  <a:srgbClr val="646464"/>
                </a:solidFill>
                <a:effectLst/>
                <a:latin typeface="Roboto"/>
              </a:rPr>
              <a:t>Дикий северный олень</a:t>
            </a:r>
            <a:r>
              <a:rPr lang="ru-RU" b="0" i="0" dirty="0" smtClean="0">
                <a:solidFill>
                  <a:srgbClr val="646464"/>
                </a:solidFill>
                <a:effectLst/>
                <a:latin typeface="Roboto"/>
              </a:rPr>
              <a:t> по Уральским горам доходил когда-то до самого юга области. Теперь северный олень встречается только на севере территории. На сегодня осталось 150-200 голов диких оленей и около 500 одомашненных.</a:t>
            </a:r>
            <a:endParaRPr lang="ru-RU" b="0" i="0" dirty="0">
              <a:solidFill>
                <a:srgbClr val="646464"/>
              </a:solidFill>
              <a:effectLst/>
              <a:latin typeface="Roboto"/>
            </a:endParaRPr>
          </a:p>
        </p:txBody>
      </p:sp>
      <p:pic>
        <p:nvPicPr>
          <p:cNvPr id="13314" name="Picture 2" descr="https://natworld.info/wp-content/uploads/2017/08/%D0%95%D0%B2%D1%80%D0%BE%D0%BF%D0%B5%D0%B9%D1%81%D0%BA%D0%B0%D1%8F-%D0%BA%D0%BE%D1%81%D1%83%D0%BB%D1%8F-500x288.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3776" y="1339927"/>
            <a:ext cx="4980097" cy="39025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7039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53048" y="1250731"/>
            <a:ext cx="5184047" cy="4801314"/>
          </a:xfrm>
          <a:prstGeom prst="rect">
            <a:avLst/>
          </a:prstGeom>
        </p:spPr>
        <p:txBody>
          <a:bodyPr wrap="square">
            <a:spAutoFit/>
          </a:bodyPr>
          <a:lstStyle/>
          <a:p>
            <a:r>
              <a:rPr lang="ru-RU" b="1" i="0" dirty="0" smtClean="0">
                <a:solidFill>
                  <a:srgbClr val="646464"/>
                </a:solidFill>
                <a:effectLst/>
                <a:latin typeface="Roboto"/>
              </a:rPr>
              <a:t>Пресмыкающиеся</a:t>
            </a:r>
          </a:p>
          <a:p>
            <a:r>
              <a:rPr lang="ru-RU" b="0" i="0" dirty="0" smtClean="0">
                <a:solidFill>
                  <a:srgbClr val="646464"/>
                </a:solidFill>
                <a:effectLst/>
                <a:latin typeface="Roboto"/>
              </a:rPr>
              <a:t>В наших лесах их немного. Это гадюка обыкновенная, уж и живородящая ящерица. Самый крупный среди них - </a:t>
            </a:r>
            <a:r>
              <a:rPr lang="ru-RU" b="0" i="1" dirty="0" smtClean="0">
                <a:solidFill>
                  <a:srgbClr val="646464"/>
                </a:solidFill>
                <a:effectLst/>
                <a:latin typeface="Roboto"/>
              </a:rPr>
              <a:t>уж, </a:t>
            </a:r>
            <a:r>
              <a:rPr lang="ru-RU" b="0" i="0" dirty="0" smtClean="0">
                <a:solidFill>
                  <a:srgbClr val="646464"/>
                </a:solidFill>
                <a:effectLst/>
                <a:latin typeface="Roboto"/>
              </a:rPr>
              <a:t>до метра длиной. Окраска у него черная, на голове по бокам желтоватые пятна. Уж не ядовит, но, если неумело схватить его в руки, - укусит, и больно. Похожа на ужа, но меньше его - </a:t>
            </a:r>
            <a:r>
              <a:rPr lang="ru-RU" b="0" i="1" dirty="0" smtClean="0">
                <a:solidFill>
                  <a:srgbClr val="646464"/>
                </a:solidFill>
                <a:effectLst/>
                <a:latin typeface="Roboto"/>
              </a:rPr>
              <a:t>гадюка. </a:t>
            </a:r>
            <a:r>
              <a:rPr lang="ru-RU" b="0" i="0" dirty="0" smtClean="0">
                <a:solidFill>
                  <a:srgbClr val="646464"/>
                </a:solidFill>
                <a:effectLst/>
                <a:latin typeface="Roboto"/>
              </a:rPr>
              <a:t>Это очень ядовитая змея. Укус крупной гадюки может быть смертельным. Окрашена бывает в темно- и светло-серый цвет. По всему хребту у нее идет зигзагом черная полоса. Гадюка водится по лугам, вблизи болот и на каменистых склонах гор. В лесу можно встретить небольшую и неядовитую змею - </a:t>
            </a:r>
            <a:r>
              <a:rPr lang="ru-RU" b="0" i="1" dirty="0" smtClean="0">
                <a:solidFill>
                  <a:srgbClr val="646464"/>
                </a:solidFill>
                <a:effectLst/>
                <a:latin typeface="Roboto"/>
              </a:rPr>
              <a:t>медянку, </a:t>
            </a:r>
            <a:r>
              <a:rPr lang="ru-RU" b="0" i="0" dirty="0" smtClean="0">
                <a:solidFill>
                  <a:srgbClr val="646464"/>
                </a:solidFill>
                <a:effectLst/>
                <a:latin typeface="Roboto"/>
              </a:rPr>
              <a:t>цвет которой бывает от желтого до медно-красного.</a:t>
            </a:r>
            <a:endParaRPr lang="ru-RU" b="0" i="0" dirty="0">
              <a:solidFill>
                <a:srgbClr val="646464"/>
              </a:solidFill>
              <a:effectLst/>
              <a:latin typeface="Roboto"/>
            </a:endParaRPr>
          </a:p>
        </p:txBody>
      </p:sp>
      <p:pic>
        <p:nvPicPr>
          <p:cNvPr id="14338" name="Picture 2" descr="Горная гадюка"/>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302707" y="1601408"/>
            <a:ext cx="4609577" cy="44861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93062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713949" y="890557"/>
            <a:ext cx="5073041" cy="5355312"/>
          </a:xfrm>
          <a:prstGeom prst="rect">
            <a:avLst/>
          </a:prstGeom>
        </p:spPr>
        <p:txBody>
          <a:bodyPr wrap="square">
            <a:spAutoFit/>
          </a:bodyPr>
          <a:lstStyle/>
          <a:p>
            <a:r>
              <a:rPr lang="ru-RU" b="0" i="0" dirty="0" smtClean="0">
                <a:solidFill>
                  <a:srgbClr val="646464"/>
                </a:solidFill>
                <a:effectLst/>
                <a:latin typeface="Roboto"/>
              </a:rPr>
              <a:t>В озерах Зауралья распространен карась - золотой и серебряный. Основное местообитание золотого карася - заболоченные, заросшие озера. В реках он встречается очень редко. Диапазон местообитания серебряного карася шире: он живет и в озерах, и в реках. В озерах, там, где вода более богата кислородом, обитают также плотва, окунь, щука, лещ, линь.</a:t>
            </a:r>
          </a:p>
          <a:p>
            <a:r>
              <a:rPr lang="ru-RU" b="0" i="0" dirty="0" smtClean="0">
                <a:solidFill>
                  <a:srgbClr val="646464"/>
                </a:solidFill>
                <a:effectLst/>
                <a:latin typeface="Roboto"/>
              </a:rPr>
              <a:t>В водоемы Свердловской области из ладожского, Онежского и Псковско-Чудского озер были переселены такие ценные промысловые рыбы, как сиг и рипус (ладожская форма ряпушки). Рипус хорошо прижился в озерах </a:t>
            </a:r>
            <a:r>
              <a:rPr lang="ru-RU" b="0" i="0" dirty="0" err="1" smtClean="0">
                <a:solidFill>
                  <a:srgbClr val="646464"/>
                </a:solidFill>
                <a:effectLst/>
                <a:latin typeface="Roboto"/>
              </a:rPr>
              <a:t>Таватуе</a:t>
            </a:r>
            <a:r>
              <a:rPr lang="ru-RU" b="0" i="0" dirty="0" smtClean="0">
                <a:solidFill>
                  <a:srgbClr val="646464"/>
                </a:solidFill>
                <a:effectLst/>
                <a:latin typeface="Roboto"/>
              </a:rPr>
              <a:t>, </a:t>
            </a:r>
            <a:r>
              <a:rPr lang="ru-RU" b="0" i="0" dirty="0" err="1" smtClean="0">
                <a:solidFill>
                  <a:srgbClr val="646464"/>
                </a:solidFill>
                <a:effectLst/>
                <a:latin typeface="Roboto"/>
              </a:rPr>
              <a:t>Аятском</a:t>
            </a:r>
            <a:r>
              <a:rPr lang="ru-RU" b="0" i="0" dirty="0" smtClean="0">
                <a:solidFill>
                  <a:srgbClr val="646464"/>
                </a:solidFill>
                <a:effectLst/>
                <a:latin typeface="Roboto"/>
              </a:rPr>
              <a:t>, </a:t>
            </a:r>
            <a:r>
              <a:rPr lang="ru-RU" b="0" i="0" dirty="0" err="1" smtClean="0">
                <a:solidFill>
                  <a:srgbClr val="646464"/>
                </a:solidFill>
                <a:effectLst/>
                <a:latin typeface="Roboto"/>
              </a:rPr>
              <a:t>Шарташе</a:t>
            </a:r>
            <a:r>
              <a:rPr lang="ru-RU" b="0" i="0" dirty="0" smtClean="0">
                <a:solidFill>
                  <a:srgbClr val="646464"/>
                </a:solidFill>
                <a:effectLst/>
                <a:latin typeface="Roboto"/>
              </a:rPr>
              <a:t>. В 30-х гг. уловы рипуса в </a:t>
            </a:r>
            <a:r>
              <a:rPr lang="ru-RU" b="0" i="0" dirty="0" err="1" smtClean="0">
                <a:solidFill>
                  <a:srgbClr val="646464"/>
                </a:solidFill>
                <a:effectLst/>
                <a:latin typeface="Roboto"/>
              </a:rPr>
              <a:t>Таватуе</a:t>
            </a:r>
            <a:r>
              <a:rPr lang="ru-RU" b="0" i="0" dirty="0" smtClean="0">
                <a:solidFill>
                  <a:srgbClr val="646464"/>
                </a:solidFill>
                <a:effectLst/>
                <a:latin typeface="Roboto"/>
              </a:rPr>
              <a:t> достигали 726 ц в год, а в </a:t>
            </a:r>
            <a:r>
              <a:rPr lang="ru-RU" b="0" i="0" dirty="0" err="1" smtClean="0">
                <a:solidFill>
                  <a:srgbClr val="646464"/>
                </a:solidFill>
                <a:effectLst/>
                <a:latin typeface="Roboto"/>
              </a:rPr>
              <a:t>Шарташе</a:t>
            </a:r>
            <a:r>
              <a:rPr lang="ru-RU" b="0" i="0" dirty="0" smtClean="0">
                <a:solidFill>
                  <a:srgbClr val="646464"/>
                </a:solidFill>
                <a:effectLst/>
                <a:latin typeface="Roboto"/>
              </a:rPr>
              <a:t> - 200 ц.</a:t>
            </a:r>
          </a:p>
          <a:p>
            <a:r>
              <a:rPr lang="ru-RU" b="0" i="0" dirty="0" smtClean="0">
                <a:solidFill>
                  <a:srgbClr val="646464"/>
                </a:solidFill>
                <a:effectLst/>
                <a:latin typeface="Roboto"/>
              </a:rPr>
              <a:t>Во многих районах области в прудах выращивают карпа (сазана).</a:t>
            </a:r>
            <a:endParaRPr lang="ru-RU" b="0" i="0" dirty="0">
              <a:solidFill>
                <a:srgbClr val="646464"/>
              </a:solidFill>
              <a:effectLst/>
              <a:latin typeface="Roboto"/>
            </a:endParaRPr>
          </a:p>
        </p:txBody>
      </p:sp>
      <p:pic>
        <p:nvPicPr>
          <p:cNvPr id="3" name="Picture 2" descr="https://activefisher.net/wp-content/uploads/5/f/0/5f06210f9d18b05469d2355ea0f1173a.jp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51563" y="1199446"/>
            <a:ext cx="5323560" cy="518420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9535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48822" y="474345"/>
            <a:ext cx="6237962" cy="5909310"/>
          </a:xfrm>
          <a:prstGeom prst="rect">
            <a:avLst/>
          </a:prstGeom>
        </p:spPr>
        <p:txBody>
          <a:bodyPr wrap="square">
            <a:spAutoFit/>
          </a:bodyPr>
          <a:lstStyle/>
          <a:p>
            <a:r>
              <a:rPr lang="ru-RU" b="0" i="0" dirty="0" smtClean="0">
                <a:solidFill>
                  <a:srgbClr val="646464"/>
                </a:solidFill>
                <a:effectLst/>
                <a:latin typeface="Roboto"/>
              </a:rPr>
              <a:t>Среди обитателей ихтиофауны Урала наиболее интересны рыбы. В реках области водятся разнообразные виды как ценных промысловых, так и менее значимых с экономической точки зрения «сорных» рыб.</a:t>
            </a:r>
          </a:p>
          <a:p>
            <a:r>
              <a:rPr lang="ru-RU" b="0" i="0" dirty="0" smtClean="0">
                <a:solidFill>
                  <a:srgbClr val="646464"/>
                </a:solidFill>
                <a:effectLst/>
                <a:latin typeface="Roboto"/>
              </a:rPr>
              <a:t>Практически повсеместно распространены щука, окунь, ерш, плотва, лещ и </a:t>
            </a:r>
            <a:r>
              <a:rPr lang="ru-RU" b="0" i="0" dirty="0" err="1" smtClean="0">
                <a:solidFill>
                  <a:srgbClr val="646464"/>
                </a:solidFill>
                <a:effectLst/>
                <a:latin typeface="Roboto"/>
              </a:rPr>
              <a:t>густера</a:t>
            </a:r>
            <a:r>
              <a:rPr lang="ru-RU" b="0" i="0" dirty="0" smtClean="0">
                <a:solidFill>
                  <a:srgbClr val="646464"/>
                </a:solidFill>
                <a:effectLst/>
                <a:latin typeface="Roboto"/>
              </a:rPr>
              <a:t>, язь, налим, гольян. Для южной части области характерны также пескарь, елец и линь. Редко встречается таймень (семейство лососевых).</a:t>
            </a:r>
          </a:p>
          <a:p>
            <a:r>
              <a:rPr lang="ru-RU" b="0" i="0" dirty="0" smtClean="0">
                <a:solidFill>
                  <a:srgbClr val="646464"/>
                </a:solidFill>
                <a:effectLst/>
                <a:latin typeface="Roboto"/>
              </a:rPr>
              <a:t>В реках Обь-Иртышского бассейна - в Тавде, Пелыме, Сосьве, Туре - и их притоках широко распространена пелядь (сырок) из семейства сиговых. Она имеет промысловое значение и поэтому была разведена во многих озерах Зауралья. Есть в этих реках и ценные сибирские виды - нельма, тугун (</a:t>
            </a:r>
            <a:r>
              <a:rPr lang="ru-RU" b="0" i="0" dirty="0" err="1" smtClean="0">
                <a:solidFill>
                  <a:srgbClr val="646464"/>
                </a:solidFill>
                <a:effectLst/>
                <a:latin typeface="Roboto"/>
              </a:rPr>
              <a:t>сосьвинская</a:t>
            </a:r>
            <a:r>
              <a:rPr lang="ru-RU" b="0" i="0" dirty="0" smtClean="0">
                <a:solidFill>
                  <a:srgbClr val="646464"/>
                </a:solidFill>
                <a:effectLst/>
                <a:latin typeface="Roboto"/>
              </a:rPr>
              <a:t> селедка). В горных реках встречается хариус сибирский.</a:t>
            </a:r>
          </a:p>
          <a:p>
            <a:r>
              <a:rPr lang="ru-RU" b="0" i="0" dirty="0" smtClean="0">
                <a:solidFill>
                  <a:srgbClr val="646464"/>
                </a:solidFill>
                <a:effectLst/>
                <a:latin typeface="Roboto"/>
              </a:rPr>
              <a:t>Для рек Волго-Камского бассейна - Чусовой, Сылвы, Уфы - и их притоков характерны европейские виды: красноперка, голавль, жерех, уклей, вьюн. В Чусовую раньше заходила даже белорыбица (нельма)</a:t>
            </a:r>
            <a:endParaRPr lang="ru-RU" b="0" i="0" dirty="0">
              <a:solidFill>
                <a:srgbClr val="646464"/>
              </a:solidFill>
              <a:effectLst/>
              <a:latin typeface="Roboto"/>
            </a:endParaRPr>
          </a:p>
        </p:txBody>
      </p:sp>
      <p:pic>
        <p:nvPicPr>
          <p:cNvPr id="17410" name="Picture 2" descr="Окунь"/>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223573" y="4747364"/>
            <a:ext cx="45719" cy="3357947"/>
          </a:xfrm>
          <a:prstGeom prst="rect">
            <a:avLst/>
          </a:prstGeom>
          <a:noFill/>
          <a:extLst>
            <a:ext uri="{909E8E84-426E-40DD-AFC4-6F175D3DCCD1}">
              <a14:hiddenFill xmlns:a14="http://schemas.microsoft.com/office/drawing/2010/main" xmlns="">
                <a:solidFill>
                  <a:srgbClr val="FFFFFF"/>
                </a:solidFill>
              </a14:hiddenFill>
            </a:ext>
          </a:extLst>
        </p:spPr>
      </p:pic>
      <p:pic>
        <p:nvPicPr>
          <p:cNvPr id="17412" name="Picture 4" descr="1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46442" y="995946"/>
            <a:ext cx="4727016" cy="525454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43464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09600" y="1355834"/>
            <a:ext cx="11074400" cy="2490952"/>
          </a:xfrm>
        </p:spPr>
        <p:txBody>
          <a:bodyPr>
            <a:normAutofit/>
          </a:bodyPr>
          <a:lstStyle/>
          <a:p>
            <a:pPr algn="ctr"/>
            <a:r>
              <a:rPr lang="ru-RU" sz="6000" b="1" dirty="0" smtClean="0"/>
              <a:t>Спасибо за внимание!</a:t>
            </a:r>
            <a:endParaRPr lang="ru-RU" sz="6000" b="1" dirty="0"/>
          </a:p>
        </p:txBody>
      </p:sp>
    </p:spTree>
    <p:extLst>
      <p:ext uri="{BB962C8B-B14F-4D97-AF65-F5344CB8AC3E}">
        <p14:creationId xmlns:p14="http://schemas.microsoft.com/office/powerpoint/2010/main" xmlns="" val="25741333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114</TotalTime>
  <Words>717</Words>
  <Application>Microsoft Office PowerPoint</Application>
  <PresentationFormat>Произвольный</PresentationFormat>
  <Paragraphs>32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Поток</vt:lpstr>
      <vt:lpstr>Школа пожилого возраста по направлению «Краеведение» тема занятия «Животный мир края» Руководитель: специалист по социальной работе Паначева Г.А. </vt:lpstr>
      <vt:lpstr>Слайд 2</vt:lpstr>
      <vt:lpstr>Слайд 3</vt:lpstr>
      <vt:lpstr>Слайд 4</vt:lpstr>
      <vt:lpstr>Слайд 5</vt:lpstr>
      <vt:lpstr>Слайд 6</vt:lpstr>
      <vt:lpstr>Слайд 7</vt:lpstr>
      <vt:lpstr>Слайд 8</vt:lpstr>
      <vt:lpstr>Слайд 9</vt:lpstr>
      <vt:lpstr>Слайд 10</vt:lpstr>
      <vt:lpstr>Спасибо за внимание!</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«Краеведение» тема занятия «Животный мир края» Руководитель Г.А. Паначева</dc:title>
  <dc:creator>Алексей</dc:creator>
  <cp:lastModifiedBy>Shafikova_GA</cp:lastModifiedBy>
  <cp:revision>13</cp:revision>
  <dcterms:created xsi:type="dcterms:W3CDTF">2021-10-20T08:34:36Z</dcterms:created>
  <dcterms:modified xsi:type="dcterms:W3CDTF">2021-10-21T07:02:21Z</dcterms:modified>
</cp:coreProperties>
</file>