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5143500" type="screen16x9"/>
  <p:notesSz cx="6858000" cy="9144000"/>
  <p:embeddedFontLst>
    <p:embeddedFont>
      <p:font typeface="Maven Pro" charset="0"/>
      <p:regular r:id="rId17"/>
      <p:bold r:id="rId18"/>
    </p:embeddedFont>
    <p:embeddedFont>
      <p:font typeface="Lobster" charset="-52"/>
      <p:regular r:id="rId19"/>
    </p:embeddedFont>
    <p:embeddedFont>
      <p:font typeface="Nunito" charset="-52"/>
      <p:regular r:id="rId20"/>
      <p:bold r:id="rId21"/>
      <p:italic r:id="rId22"/>
      <p:boldItalic r:id="rId23"/>
    </p:embeddedFont>
    <p:embeddedFont>
      <p:font typeface="Comfortaa" charset="0"/>
      <p:regular r:id="rId24"/>
      <p:bold r:id="rId25"/>
    </p:embeddedFont>
    <p:embeddedFont>
      <p:font typeface="Impact" pitchFamily="34" charset="0"/>
      <p:regular r:id="rId2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ef31686f6b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ef31686f6b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ef31686f6b_1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ef31686f6b_1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ef31686f6b_1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ef31686f6b_1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ef31686f6b_2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ef31686f6b_2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gef31686f6b_2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0" name="Google Shape;310;gef31686f6b_2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ef31686f6b_2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ef31686f6b_2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ef31686f6b_2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ef31686f6b_2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ef31686f6b_2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0" name="Google Shape;330;gef31686f6b_2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ef31686f6b_3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7" name="Google Shape;337;gef31686f6b_3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ef31686f6b_3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4" name="Google Shape;344;gef31686f6b_3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ef37a1bfc2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" name="Google Shape;352;gef37a1bfc2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ef37a1bfc2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ef37a1bfc2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2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2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Google Shape;82;p3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5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Google Shape;125;p8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Google Shape;139;p10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1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Google Shape;268;p11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 xmlns:mc="http://schemas.openxmlformats.org/markup-compatibility/2006">
    <mc:Choice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 Requires="p14">
      <p:transition spd="slow" p14:dur="2600">
        <p:push/>
      </p:transition>
    </mc:Choice>
    <mc:Fallback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824000" y="332509"/>
            <a:ext cx="7627200" cy="300089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 smtClean="0">
                <a:solidFill>
                  <a:srgbClr val="0000FF"/>
                </a:solidFill>
              </a:rPr>
              <a:t>ГАУ «КЦСОН города Каменска-Уральского»</a:t>
            </a:r>
            <a:br>
              <a:rPr lang="ru" sz="2000" dirty="0" smtClean="0">
                <a:solidFill>
                  <a:srgbClr val="0000FF"/>
                </a:solidFill>
              </a:rPr>
            </a:br>
            <a:r>
              <a:rPr lang="ru" dirty="0" smtClean="0">
                <a:solidFill>
                  <a:srgbClr val="0000FF"/>
                </a:solidFill>
              </a:rPr>
              <a:t/>
            </a:r>
            <a:br>
              <a:rPr lang="ru" dirty="0" smtClean="0">
                <a:solidFill>
                  <a:srgbClr val="0000FF"/>
                </a:solidFill>
              </a:rPr>
            </a:br>
            <a:r>
              <a:rPr lang="ru" dirty="0" smtClean="0">
                <a:solidFill>
                  <a:srgbClr val="0000FF"/>
                </a:solidFill>
              </a:rPr>
              <a:t>Школа </a:t>
            </a:r>
            <a:r>
              <a:rPr lang="ru" dirty="0">
                <a:solidFill>
                  <a:srgbClr val="0000FF"/>
                </a:solidFill>
              </a:rPr>
              <a:t>пожилого возраста по направлению:</a:t>
            </a:r>
            <a:endParaRPr>
              <a:solidFill>
                <a:srgbClr val="0000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 dirty="0">
                <a:solidFill>
                  <a:srgbClr val="0000FF"/>
                </a:solidFill>
                <a:latin typeface="Lobster"/>
                <a:ea typeface="Lobster"/>
                <a:cs typeface="Lobster"/>
                <a:sym typeface="Lobster"/>
              </a:rPr>
              <a:t>ОБУЧЕНИЕ   НАВЫКАМ   УХОДА.</a:t>
            </a:r>
            <a:endParaRPr i="1">
              <a:solidFill>
                <a:srgbClr val="0000FF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1"/>
          </p:nvPr>
        </p:nvSpPr>
        <p:spPr>
          <a:xfrm>
            <a:off x="824000" y="3398700"/>
            <a:ext cx="5937000" cy="8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8761D"/>
                </a:solidFill>
              </a:rPr>
              <a:t>Руководитель: специалист по социальной работе </a:t>
            </a:r>
            <a:r>
              <a:rPr lang="ru" b="1" i="1">
                <a:solidFill>
                  <a:srgbClr val="38761D"/>
                </a:solidFill>
                <a:latin typeface="Lobster"/>
                <a:ea typeface="Lobster"/>
                <a:cs typeface="Lobster"/>
                <a:sym typeface="Lobster"/>
              </a:rPr>
              <a:t>Соломеина Алла Алексеевна</a:t>
            </a:r>
            <a:endParaRPr b="1" i="1">
              <a:solidFill>
                <a:srgbClr val="38761D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C4C9"/>
        </a:solidFill>
        <a:effectLst/>
      </p:bgPr>
    </p:bg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529100" cy="414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Тема: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</a:t>
            </a:r>
            <a:r>
              <a:rPr lang="ru" i="1">
                <a:solidFill>
                  <a:srgbClr val="274E13"/>
                </a:solidFill>
                <a:latin typeface="Comfortaa"/>
                <a:ea typeface="Comfortaa"/>
                <a:cs typeface="Comfortaa"/>
                <a:sym typeface="Comfortaa"/>
              </a:rPr>
              <a:t>Санитарные требования к содержанию помещений.</a:t>
            </a:r>
            <a:endParaRPr i="1">
              <a:solidFill>
                <a:srgbClr val="274E13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274E13"/>
                </a:solidFill>
                <a:latin typeface="Comfortaa"/>
                <a:ea typeface="Comfortaa"/>
                <a:cs typeface="Comfortaa"/>
                <a:sym typeface="Comfortaa"/>
              </a:rPr>
              <a:t>Создание благоприятного</a:t>
            </a:r>
            <a:endParaRPr i="1">
              <a:solidFill>
                <a:srgbClr val="274E13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274E13"/>
                </a:solidFill>
                <a:latin typeface="Comfortaa"/>
                <a:ea typeface="Comfortaa"/>
                <a:cs typeface="Comfortaa"/>
                <a:sym typeface="Comfortaa"/>
              </a:rPr>
              <a:t>микроклимата.</a:t>
            </a:r>
            <a:endParaRPr i="1">
              <a:solidFill>
                <a:srgbClr val="274E13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>
              <a:solidFill>
                <a:srgbClr val="274E13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84" name="Google Shape;284;p14"/>
          <p:cNvSpPr txBox="1">
            <a:spLocks noGrp="1"/>
          </p:cNvSpPr>
          <p:nvPr>
            <p:ph type="body" idx="1"/>
          </p:nvPr>
        </p:nvSpPr>
        <p:spPr>
          <a:xfrm>
            <a:off x="1054150" y="3180600"/>
            <a:ext cx="6925800" cy="10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85" name="Google Shape;28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3100" y="2729400"/>
            <a:ext cx="4163950" cy="2335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5"/>
          <p:cNvSpPr txBox="1">
            <a:spLocks noGrp="1"/>
          </p:cNvSpPr>
          <p:nvPr>
            <p:ph type="title"/>
          </p:nvPr>
        </p:nvSpPr>
        <p:spPr>
          <a:xfrm>
            <a:off x="0" y="54425"/>
            <a:ext cx="90534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073763"/>
                </a:solidFill>
                <a:latin typeface="Impact"/>
                <a:ea typeface="Impact"/>
                <a:cs typeface="Impact"/>
                <a:sym typeface="Impact"/>
              </a:rPr>
              <a:t>Основные составляющие благоприятного микроклимата.</a:t>
            </a:r>
            <a:endParaRPr>
              <a:solidFill>
                <a:srgbClr val="073763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073763"/>
                </a:solidFill>
                <a:latin typeface="Impact"/>
                <a:ea typeface="Impact"/>
                <a:cs typeface="Impact"/>
                <a:sym typeface="Impact"/>
              </a:rPr>
              <a:t>Условия микроклимата должны способствовать оптимальному протеканию всех основных функций организма.</a:t>
            </a:r>
            <a:endParaRPr sz="1600">
              <a:solidFill>
                <a:srgbClr val="073763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073763"/>
                </a:solidFill>
                <a:latin typeface="Impact"/>
                <a:ea typeface="Impact"/>
                <a:cs typeface="Impact"/>
                <a:sym typeface="Impact"/>
              </a:rPr>
              <a:t>Как известно, функциональное состояние многих систем организма зрелых людей значительно отличается от такого у людей молодого и среднего возраста, что свидетельствует о необходимости дифференцированного подхода к нормированию факторов внешней среды.</a:t>
            </a:r>
            <a:endParaRPr sz="1600">
              <a:solidFill>
                <a:srgbClr val="073763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073763"/>
                </a:solidFill>
                <a:latin typeface="Impact"/>
                <a:ea typeface="Impact"/>
                <a:cs typeface="Impact"/>
                <a:sym typeface="Impact"/>
              </a:rPr>
              <a:t>Установлено, что в жилых помещениях оптимальной является следующая температура воздуха соответственно возрастным группам:</a:t>
            </a:r>
            <a:endParaRPr sz="1600">
              <a:solidFill>
                <a:srgbClr val="073763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61-70 лет- от 19 до 21 гр.</a:t>
            </a:r>
            <a:endParaRPr sz="19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71-80 лет-от 21 до 23 гр.</a:t>
            </a:r>
            <a:endParaRPr sz="19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81-90 лет- от 22 до 24 гр.</a:t>
            </a:r>
            <a:endParaRPr sz="19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>
                <a:solidFill>
                  <a:srgbClr val="073763"/>
                </a:solidFill>
                <a:latin typeface="Impact"/>
                <a:ea typeface="Impact"/>
                <a:cs typeface="Impact"/>
                <a:sym typeface="Impact"/>
              </a:rPr>
              <a:t>При гигиеническом нормировании микроклимата жилища необходимо принимать во внимание суточный ритм физиологических функций человека. Для лиц зрелого возраста в спальных помещениях в ночной период оптимальной можно считать температуру воздуха </a:t>
            </a:r>
            <a:r>
              <a:rPr lang="ru" sz="1900">
                <a:solidFill>
                  <a:srgbClr val="FF0000"/>
                </a:solidFill>
                <a:latin typeface="Impact"/>
                <a:ea typeface="Impact"/>
                <a:cs typeface="Impact"/>
                <a:sym typeface="Impact"/>
              </a:rPr>
              <a:t>16-17 градусов.</a:t>
            </a:r>
            <a:endParaRPr sz="1900">
              <a:solidFill>
                <a:srgbClr val="FF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291" name="Google Shape;291;p15"/>
          <p:cNvSpPr txBox="1">
            <a:spLocks noGrp="1"/>
          </p:cNvSpPr>
          <p:nvPr>
            <p:ph type="body" idx="1"/>
          </p:nvPr>
        </p:nvSpPr>
        <p:spPr>
          <a:xfrm>
            <a:off x="345325" y="4352900"/>
            <a:ext cx="7989000" cy="1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  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6"/>
          <p:cNvSpPr txBox="1">
            <a:spLocks noGrp="1"/>
          </p:cNvSpPr>
          <p:nvPr>
            <p:ph type="title"/>
          </p:nvPr>
        </p:nvSpPr>
        <p:spPr>
          <a:xfrm>
            <a:off x="236275" y="181750"/>
            <a:ext cx="8687700" cy="482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741B47"/>
                </a:solidFill>
                <a:latin typeface="Comfortaa"/>
                <a:ea typeface="Comfortaa"/>
                <a:cs typeface="Comfortaa"/>
                <a:sym typeface="Comfortaa"/>
              </a:rPr>
              <a:t>  </a:t>
            </a:r>
            <a:r>
              <a:rPr lang="ru" sz="1700">
                <a:solidFill>
                  <a:srgbClr val="351C75"/>
                </a:solidFill>
                <a:latin typeface="Comfortaa"/>
                <a:ea typeface="Comfortaa"/>
                <a:cs typeface="Comfortaa"/>
                <a:sym typeface="Comfortaa"/>
              </a:rPr>
              <a:t>Возрастные изменения нижних конечностей в третьем возрасте являются бесспорным основанием для оборудования в помещениях для пожилых  отопления с обогревом пола.</a:t>
            </a:r>
            <a:endParaRPr sz="1700">
              <a:solidFill>
                <a:srgbClr val="351C75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700">
              <a:solidFill>
                <a:srgbClr val="351C75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i="1">
              <a:solidFill>
                <a:srgbClr val="741B47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297" name="Google Shape;297;p16"/>
          <p:cNvSpPr txBox="1">
            <a:spLocks noGrp="1"/>
          </p:cNvSpPr>
          <p:nvPr>
            <p:ph type="body" idx="1"/>
          </p:nvPr>
        </p:nvSpPr>
        <p:spPr>
          <a:xfrm>
            <a:off x="599775" y="1081400"/>
            <a:ext cx="7734600" cy="345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98" name="Google Shape;29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34050" y="1550275"/>
            <a:ext cx="439365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8325" y="1959950"/>
            <a:ext cx="3663050" cy="257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7"/>
          <p:cNvSpPr txBox="1">
            <a:spLocks noGrp="1"/>
          </p:cNvSpPr>
          <p:nvPr>
            <p:ph type="title"/>
          </p:nvPr>
        </p:nvSpPr>
        <p:spPr>
          <a:xfrm>
            <a:off x="245350" y="181750"/>
            <a:ext cx="8523900" cy="488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i="1">
                <a:solidFill>
                  <a:srgbClr val="783F04"/>
                </a:solidFill>
                <a:latin typeface="Impact"/>
                <a:ea typeface="Impact"/>
                <a:cs typeface="Impact"/>
                <a:sym typeface="Impact"/>
              </a:rPr>
              <a:t>В регуляции основных жизненных функций организма важная роль принадлежит свету. Оптимальные условия освещения должны предусматривать использование света с учетом совокупности его биологических и общегигиенических свойств.</a:t>
            </a:r>
            <a:endParaRPr sz="2100" i="1">
              <a:solidFill>
                <a:srgbClr val="783F04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i="1">
              <a:solidFill>
                <a:srgbClr val="783F04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305" name="Google Shape;305;p17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06" name="Google Shape;30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098775"/>
            <a:ext cx="4296100" cy="2680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" name="Google Shape;307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59225" y="1923875"/>
            <a:ext cx="4384776" cy="30299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8"/>
          <p:cNvSpPr txBox="1">
            <a:spLocks noGrp="1"/>
          </p:cNvSpPr>
          <p:nvPr>
            <p:ph type="title"/>
          </p:nvPr>
        </p:nvSpPr>
        <p:spPr>
          <a:xfrm>
            <a:off x="299875" y="263525"/>
            <a:ext cx="8034300" cy="467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 smtClean="0">
                <a:solidFill>
                  <a:srgbClr val="073763"/>
                </a:solidFill>
              </a:rPr>
              <a:t>Не </a:t>
            </a:r>
            <a:r>
              <a:rPr lang="ru" sz="1600" dirty="0">
                <a:solidFill>
                  <a:srgbClr val="073763"/>
                </a:solidFill>
              </a:rPr>
              <a:t>менее важным факторм, влияющим на комфорт жилища, является акустика.Доказано,что шум повышает нервное напряжение, снижает творческую активность, нарушает сон и отдых, способствует развитию невротических расстройств и сердечнососудистых заболеваний, особенно у лиц пожилого возраста. Среди источников шума, проникающего в жилище, наиболее тягостные условия создает уличный(транспортный) шум. Заболеваемость гипертонической болезнью населения, проживающего в шумных улицах, в 2-3 раза выше, чем в тихих.</a:t>
            </a:r>
            <a:endParaRPr sz="1600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>
                <a:solidFill>
                  <a:srgbClr val="20124D"/>
                </a:solidFill>
              </a:rPr>
              <a:t>Самостоятельность зрелого человека во многом зависит от того,как организовано его жизненное пространство. Не всегда у родственников есть возможность постоянно находиться рядом.</a:t>
            </a:r>
            <a:endParaRPr sz="1600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20124D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73763"/>
              </a:solidFill>
            </a:endParaRPr>
          </a:p>
        </p:txBody>
      </p:sp>
      <p:sp>
        <p:nvSpPr>
          <p:cNvPr id="313" name="Google Shape;313;p18"/>
          <p:cNvSpPr txBox="1">
            <a:spLocks noGrp="1"/>
          </p:cNvSpPr>
          <p:nvPr>
            <p:ph type="body" idx="1"/>
          </p:nvPr>
        </p:nvSpPr>
        <p:spPr>
          <a:xfrm>
            <a:off x="4572000" y="1990050"/>
            <a:ext cx="37623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14" name="Google Shape;31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52650" y="3005300"/>
            <a:ext cx="2474975" cy="213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6325" y="3064400"/>
            <a:ext cx="4428150" cy="213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9"/>
          <p:cNvSpPr txBox="1">
            <a:spLocks noGrp="1"/>
          </p:cNvSpPr>
          <p:nvPr>
            <p:ph type="body" idx="1"/>
          </p:nvPr>
        </p:nvSpPr>
        <p:spPr>
          <a:xfrm>
            <a:off x="157500" y="98525"/>
            <a:ext cx="8986500" cy="482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900" b="1">
                <a:solidFill>
                  <a:srgbClr val="4C1130"/>
                </a:solidFill>
                <a:latin typeface="Impact"/>
                <a:ea typeface="Impact"/>
                <a:cs typeface="Impact"/>
                <a:sym typeface="Impact"/>
              </a:rPr>
              <a:t>РЕКОМЕНДАЦИИ РОДСТВЕННИКАМ ПО СОЗДАНИЮ БЛАГОПРИЯТНОГО  МИКРОКЛИМАТА.</a:t>
            </a:r>
            <a:endParaRPr sz="1900" b="1">
              <a:solidFill>
                <a:srgbClr val="4C1130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Необходимо организовать </a:t>
            </a:r>
            <a:r>
              <a:rPr lang="ru" sz="1600" b="1">
                <a:solidFill>
                  <a:srgbClr val="274E13"/>
                </a:solidFill>
                <a:latin typeface="Comfortaa"/>
                <a:ea typeface="Comfortaa"/>
                <a:cs typeface="Comfortaa"/>
                <a:sym typeface="Comfortaa"/>
              </a:rPr>
              <a:t>место в доме</a:t>
            </a:r>
            <a:r>
              <a:rPr lang="ru" sz="1600" b="1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 -отдельная просторная, светлая и тихая комната, если нет возможности-необходимо организовать место, желательно у окна. Находящегося в отдельной комнате человека необходимо снабдить средствами связи или сигнализации. Если человек любит смотреть телевизор, слушать приемник, читать-обеспечьте ему это. Освещение комнаты должно быть неяркое, умиротворяющее.</a:t>
            </a:r>
            <a:endParaRPr sz="1600" b="1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600" b="1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Необходимо проветривать комнату не менее 2-х раз в день в любую погоду по 15-20 минут, укрыв пожилого человека потеплей, если на улице холодно-избегать образования сквозняков.</a:t>
            </a:r>
            <a:endParaRPr sz="1600" b="1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1600" b="1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Следует помнить,что сухость в помещениях с центральным отоплением плохо переносится пожилыми людьми. Чтобы воздух сделать более влажным, на батареи центрального отопления или возле них следует помещать сосуды с водой.Можно использовать специальные кондиционеры, электрические увлажнители и озонаторы воздуха. Необходимо проводить ежедневную влажную уборку помещения.</a:t>
            </a:r>
            <a:endParaRPr sz="1600" b="1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2E9"/>
        </a:solidFill>
        <a:effectLst/>
      </p:bgPr>
    </p:bg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0"/>
          <p:cNvSpPr txBox="1">
            <a:spLocks noGrp="1"/>
          </p:cNvSpPr>
          <p:nvPr>
            <p:ph type="title"/>
          </p:nvPr>
        </p:nvSpPr>
        <p:spPr>
          <a:xfrm>
            <a:off x="0" y="27300"/>
            <a:ext cx="8769300" cy="508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************************************************************************************</a:t>
            </a: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Рядом с постелью пожилого человека можно поставить прикроватный столик( тумбочку, табуретку, стул). В изголовье постели можно разместить бра, настольную лампу или торшер.Они должны быть расположены так, чтобы до них можно было легко дотянуться.</a:t>
            </a: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>
                <a:solidFill>
                  <a:srgbClr val="660000"/>
                </a:solidFill>
                <a:latin typeface="Comfortaa"/>
                <a:ea typeface="Comfortaa"/>
                <a:cs typeface="Comfortaa"/>
                <a:sym typeface="Comfortaa"/>
              </a:rPr>
              <a:t>Мебель должна быть устойчива и прочна, чтобы можно было её использовать в виде опоры, присаживаясь и вставая с кровати или при передвижении. Для предупреждения травм желательно убрать мебель с острыми углами или использовать защитные насадки.</a:t>
            </a:r>
            <a:endParaRPr sz="2100">
              <a:solidFill>
                <a:srgbClr val="66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26" name="Google Shape;326;p20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27" name="Google Shape;32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250" y="266050"/>
            <a:ext cx="3675325" cy="1438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1"/>
          <p:cNvSpPr txBox="1">
            <a:spLocks noGrp="1"/>
          </p:cNvSpPr>
          <p:nvPr>
            <p:ph type="title"/>
          </p:nvPr>
        </p:nvSpPr>
        <p:spPr>
          <a:xfrm>
            <a:off x="0" y="69400"/>
            <a:ext cx="9144000" cy="5074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rgbClr val="5B0F00"/>
                </a:solidFill>
                <a:latin typeface="Comfortaa"/>
                <a:ea typeface="Comfortaa"/>
                <a:cs typeface="Comfortaa"/>
                <a:sym typeface="Comfortaa"/>
              </a:rPr>
              <a:t>Кресло для пожилого человека должно быть мягким,неглубоким и иметь невысокие, удобные подлокотники, спинка должна быть достаточно высокой,чтобы служить опорой для головы.</a:t>
            </a:r>
            <a:endParaRPr sz="1800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rgbClr val="5B0F00"/>
                </a:solidFill>
                <a:latin typeface="Comfortaa"/>
                <a:ea typeface="Comfortaa"/>
                <a:cs typeface="Comfortaa"/>
                <a:sym typeface="Comfortaa"/>
              </a:rPr>
              <a:t>Для облегчения движения можно использовать поручни у стен вдоль коридоров, по периметру комнаты. Необходимо сделать приспособления для опоры в ванной и туалете.</a:t>
            </a:r>
            <a:endParaRPr sz="1800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rgbClr val="5B0F00"/>
                </a:solidFill>
                <a:latin typeface="Comfortaa"/>
                <a:ea typeface="Comfortaa"/>
                <a:cs typeface="Comfortaa"/>
                <a:sym typeface="Comfortaa"/>
              </a:rPr>
              <a:t>Недопустимо вставание с постели и ходьба по дому в носках, т.к. можно легко поскользнуться.</a:t>
            </a:r>
            <a:endParaRPr sz="1800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rgbClr val="5B0F00"/>
                </a:solidFill>
                <a:latin typeface="Comfortaa"/>
                <a:ea typeface="Comfortaa"/>
                <a:cs typeface="Comfortaa"/>
                <a:sym typeface="Comfortaa"/>
              </a:rPr>
              <a:t>Из-за выраженной слабости или по ряду других , обычно неврологических причин, вставание с постели, и ходьба могут быть затруднены. Пол должен быть сухим, ровным, прикроватный коврик не должен скользить.</a:t>
            </a:r>
            <a:endParaRPr sz="1800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33" name="Google Shape;333;p21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34" name="Google Shape;33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75400" y="3224125"/>
            <a:ext cx="2443426" cy="1692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2"/>
          <p:cNvSpPr txBox="1">
            <a:spLocks noGrp="1"/>
          </p:cNvSpPr>
          <p:nvPr>
            <p:ph type="title"/>
          </p:nvPr>
        </p:nvSpPr>
        <p:spPr>
          <a:xfrm>
            <a:off x="109050" y="63600"/>
            <a:ext cx="89331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700">
                <a:solidFill>
                  <a:srgbClr val="351C75"/>
                </a:solidFill>
              </a:rPr>
              <a:t>ОБОРУДОВАНИЕ ТУАЛЕТА и ВАННОЙ КОМНАТЫ</a:t>
            </a:r>
            <a:endParaRPr sz="2700"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40" name="Google Shape;340;p22"/>
          <p:cNvSpPr txBox="1">
            <a:spLocks noGrp="1"/>
          </p:cNvSpPr>
          <p:nvPr>
            <p:ph type="body" idx="1"/>
          </p:nvPr>
        </p:nvSpPr>
        <p:spPr>
          <a:xfrm rot="10800000" flipH="1">
            <a:off x="1303800" y="4531776"/>
            <a:ext cx="7030500" cy="3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41" name="Google Shape;34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9750" y="630625"/>
            <a:ext cx="7616699" cy="4384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3"/>
          <p:cNvSpPr txBox="1">
            <a:spLocks noGrp="1"/>
          </p:cNvSpPr>
          <p:nvPr>
            <p:ph type="title"/>
          </p:nvPr>
        </p:nvSpPr>
        <p:spPr>
          <a:xfrm>
            <a:off x="236275" y="209000"/>
            <a:ext cx="8098200" cy="483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rgbClr val="274E13"/>
                </a:solidFill>
              </a:rPr>
              <a:t>Пол должен быть нескользким, а раковина устойчива.Туалетную комнату надо снабдить парой дверных ручек, приделанных к стенам по бокам от унитаза, а ванную комнату-ручкой над ванной. Дверь должна открываться наружу, исключить использование  тугих задвижек.Для мытья ванной и туалета используются моющие и чистящие средства.</a:t>
            </a:r>
            <a:endParaRPr sz="1800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274E13"/>
              </a:solidFill>
            </a:endParaRPr>
          </a:p>
        </p:txBody>
      </p:sp>
      <p:sp>
        <p:nvSpPr>
          <p:cNvPr id="347" name="Google Shape;347;p23"/>
          <p:cNvSpPr txBox="1">
            <a:spLocks noGrp="1"/>
          </p:cNvSpPr>
          <p:nvPr>
            <p:ph type="body" idx="1"/>
          </p:nvPr>
        </p:nvSpPr>
        <p:spPr>
          <a:xfrm>
            <a:off x="1303800" y="4868875"/>
            <a:ext cx="7030500" cy="3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48" name="Google Shape;34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8625" y="2069225"/>
            <a:ext cx="4059624" cy="2720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6000" y="1983100"/>
            <a:ext cx="4286001" cy="2885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99"/>
        </a:solidFill>
        <a:effectLst/>
      </p:bgPr>
    </p:bg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4"/>
          <p:cNvSpPr txBox="1">
            <a:spLocks noGrp="1"/>
          </p:cNvSpPr>
          <p:nvPr>
            <p:ph type="title"/>
          </p:nvPr>
        </p:nvSpPr>
        <p:spPr>
          <a:xfrm>
            <a:off x="178125" y="0"/>
            <a:ext cx="8886600" cy="51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34343"/>
                </a:solidFill>
                <a:latin typeface="Lobster"/>
                <a:ea typeface="Lobster"/>
                <a:cs typeface="Lobster"/>
                <a:sym typeface="Lobster"/>
              </a:rPr>
              <a:t>                         АКТИВНОЕ    ДОЛГОЛЕТИЕ</a:t>
            </a: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34343"/>
                </a:solidFill>
                <a:latin typeface="Lobster"/>
                <a:ea typeface="Lobster"/>
                <a:cs typeface="Lobster"/>
                <a:sym typeface="Lobster"/>
              </a:rPr>
              <a:t>    Основная задача долголетия-создание адекватных       возрасту и состоянию здоровья условий жизнедеятельности, достойных условий жизни и      благоприятного микроклимата.</a:t>
            </a: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34343"/>
                </a:solidFill>
                <a:latin typeface="Lobster"/>
                <a:ea typeface="Lobster"/>
                <a:cs typeface="Lobster"/>
                <a:sym typeface="Lobster"/>
              </a:rPr>
              <a:t>“””””””””””””””””””””””””””””””””””””””””””””””””””””””””</a:t>
            </a: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34343"/>
                </a:solidFill>
                <a:latin typeface="Lobster"/>
                <a:ea typeface="Lobster"/>
                <a:cs typeface="Lobster"/>
                <a:sym typeface="Lobster"/>
              </a:rPr>
              <a:t>***********************************************</a:t>
            </a: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434343"/>
                </a:solidFill>
                <a:latin typeface="Lobster"/>
                <a:ea typeface="Lobster"/>
                <a:cs typeface="Lobster"/>
                <a:sym typeface="Lobster"/>
              </a:rPr>
              <a:t>;;;;;;;;;;;;;;;;;;;;;;;;;;;;;;;;;;;;;;;;;;;;;;;;;;;;;;;;;;;;;;;;;;;;;;;;;;;;;;;;;;;;;;;;</a:t>
            </a:r>
            <a:endParaRPr>
              <a:solidFill>
                <a:srgbClr val="434343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355" name="Google Shape;355;p24"/>
          <p:cNvSpPr txBox="1">
            <a:spLocks noGrp="1"/>
          </p:cNvSpPr>
          <p:nvPr>
            <p:ph type="body" idx="1"/>
          </p:nvPr>
        </p:nvSpPr>
        <p:spPr>
          <a:xfrm>
            <a:off x="8109400" y="3980800"/>
            <a:ext cx="225000" cy="55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CB9C"/>
        </a:solidFill>
        <a:effectLst/>
      </p:bgPr>
    </p:bg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5"/>
          <p:cNvSpPr txBox="1">
            <a:spLocks noGrp="1"/>
          </p:cNvSpPr>
          <p:nvPr>
            <p:ph type="title"/>
          </p:nvPr>
        </p:nvSpPr>
        <p:spPr>
          <a:xfrm>
            <a:off x="344875" y="354725"/>
            <a:ext cx="8506500" cy="447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Impact"/>
                <a:ea typeface="Impact"/>
                <a:cs typeface="Impact"/>
                <a:sym typeface="Impact"/>
              </a:rPr>
              <a:t>Литература.</a:t>
            </a:r>
            <a:endParaRPr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1155CC"/>
              </a:solidFill>
              <a:latin typeface="Impact"/>
              <a:ea typeface="Impact"/>
              <a:cs typeface="Impact"/>
              <a:sym typeface="Impac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1155CC"/>
                </a:solidFill>
                <a:latin typeface="Comfortaa"/>
                <a:ea typeface="Comfortaa"/>
                <a:cs typeface="Comfortaa"/>
                <a:sym typeface="Comfortaa"/>
              </a:rPr>
              <a:t>Учебное пособие для слушателей “Обучение навыкам ухода”</a:t>
            </a:r>
            <a:endParaRPr i="1">
              <a:solidFill>
                <a:srgbClr val="1155C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1155CC"/>
                </a:solidFill>
                <a:latin typeface="Comfortaa"/>
                <a:ea typeface="Comfortaa"/>
                <a:cs typeface="Comfortaa"/>
                <a:sym typeface="Comfortaa"/>
              </a:rPr>
              <a:t>Региональная комплексная программа</a:t>
            </a:r>
            <a:endParaRPr>
              <a:solidFill>
                <a:srgbClr val="1155CC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1155CC"/>
                </a:solidFill>
                <a:latin typeface="Comfortaa"/>
                <a:ea typeface="Comfortaa"/>
                <a:cs typeface="Comfortaa"/>
                <a:sym typeface="Comfortaa"/>
              </a:rPr>
              <a:t>“Старшее поколение”(</a:t>
            </a:r>
            <a:r>
              <a:rPr lang="ru" sz="1900">
                <a:solidFill>
                  <a:srgbClr val="1155CC"/>
                </a:solidFill>
                <a:latin typeface="Comfortaa"/>
                <a:ea typeface="Comfortaa"/>
                <a:cs typeface="Comfortaa"/>
                <a:sym typeface="Comfortaa"/>
              </a:rPr>
              <a:t>г.Екатеринбург,2011</a:t>
            </a:r>
            <a:r>
              <a:rPr lang="ru" sz="2900">
                <a:solidFill>
                  <a:srgbClr val="1155CC"/>
                </a:solidFill>
                <a:latin typeface="Comfortaa"/>
                <a:ea typeface="Comfortaa"/>
                <a:cs typeface="Comfortaa"/>
                <a:sym typeface="Comfortaa"/>
              </a:rPr>
              <a:t>)</a:t>
            </a:r>
            <a:endParaRPr sz="2900">
              <a:solidFill>
                <a:srgbClr val="1155CC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03800" y="540327"/>
            <a:ext cx="7030500" cy="3991323"/>
          </a:xfrm>
        </p:spPr>
        <p:txBody>
          <a:bodyPr/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4400" b="1" i="1" dirty="0" smtClean="0">
                <a:solidFill>
                  <a:srgbClr val="0070C0"/>
                </a:solidFill>
              </a:rPr>
              <a:t>Спасибо за внимание!</a:t>
            </a:r>
            <a:endParaRPr lang="ru-RU" sz="4400" b="1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719</Words>
  <PresentationFormat>Экран (16:9)</PresentationFormat>
  <Paragraphs>57</Paragraphs>
  <Slides>14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Maven Pro</vt:lpstr>
      <vt:lpstr>Lobster</vt:lpstr>
      <vt:lpstr>Nunito</vt:lpstr>
      <vt:lpstr>Comfortaa</vt:lpstr>
      <vt:lpstr>Impact</vt:lpstr>
      <vt:lpstr>Momentum</vt:lpstr>
      <vt:lpstr>ГАУ «КЦСОН города Каменска-Уральского»  Школа пожилого возраста по направлению: ОБУЧЕНИЕ   НАВЫКАМ   УХОДА.</vt:lpstr>
      <vt:lpstr>Тема:  Санитарные требования к содержанию помещений. Создание благоприятного микроклимата. </vt:lpstr>
      <vt:lpstr>Основные составляющие благоприятного микроклимата. Условия микроклимата должны способствовать оптимальному протеканию всех основных функций организма. Как известно, функциональное состояние многих систем организма зрелых людей значительно отличается от такого у людей молодого и среднего возраста, что свидетельствует о необходимости дифференцированного подхода к нормированию факторов внешней среды. Установлено, что в жилых помещениях оптимальной является следующая температура воздуха соответственно возрастным группам: 61-70 лет- от 19 до 21 гр. 71-80 лет-от 21 до 23 гр. 81-90 лет- от 22 до 24 гр. При гигиеническом нормировании микроклимата жилища необходимо принимать во внимание суточный ритм физиологических функций человека. Для лиц зрелого возраста в спальных помещениях в ночной период оптимальной можно считать температуру воздуха 16-17 градусов.</vt:lpstr>
      <vt:lpstr>  Возрастные изменения нижних конечностей в третьем возрасте являются бесспорным основанием для оборудования в помещениях для пожилых  отопления с обогревом пола.  </vt:lpstr>
      <vt:lpstr>В регуляции основных жизненных функций организма важная роль принадлежит свету. Оптимальные условия освещения должны предусматривать использование света с учетом совокупности его биологических и общегигиенических свойств. </vt:lpstr>
      <vt:lpstr>Не менее важным факторм, влияющим на комфорт жилища, является акустика.Доказано,что шум повышает нервное напряжение, снижает творческую активность, нарушает сон и отдых, способствует развитию невротических расстройств и сердечнососудистых заболеваний, особенно у лиц пожилого возраста. Среди источников шума, проникающего в жилище, наиболее тягостные условия создает уличный(транспортный) шум. Заболеваемость гипертонической болезнью населения, проживающего в шумных улицах, в 2-3 раза выше, чем в тихих. Самостоятельность зрелого человека во многом зависит от того,как организовано его жизненное пространство. Не всегда у родственников есть возможность постоянно находиться рядом.   </vt:lpstr>
      <vt:lpstr>Слайд 7</vt:lpstr>
      <vt:lpstr>************************************************************************************     Рядом с постелью пожилого человека можно поставить прикроватный столик( тумбочку, табуретку, стул). В изголовье постели можно разместить бра, настольную лампу или торшер.Они должны быть расположены так, чтобы до них можно было легко дотянуться. Мебель должна быть устойчива и прочна, чтобы можно было её использовать в виде опоры, присаживаясь и вставая с кровати или при передвижении. Для предупреждения травм желательно убрать мебель с острыми углами или использовать защитные насадки.</vt:lpstr>
      <vt:lpstr>Кресло для пожилого человека должно быть мягким,неглубоким и иметь невысокие, удобные подлокотники, спинка должна быть достаточно высокой,чтобы служить опорой для головы. Для облегчения движения можно использовать поручни у стен вдоль коридоров, по периметру комнаты. Необходимо сделать приспособления для опоры в ванной и туалете. Недопустимо вставание с постели и ходьба по дому в носках, т.к. можно легко поскользнуться. Из-за выраженной слабости или по ряду других , обычно неврологических причин, вставание с постели, и ходьба могут быть затруднены. Пол должен быть сухим, ровным, прикроватный коврик не должен скользить.</vt:lpstr>
      <vt:lpstr>ОБОРУДОВАНИЕ ТУАЛЕТА и ВАННОЙ КОМНАТЫ </vt:lpstr>
      <vt:lpstr>Пол должен быть нескользким, а раковина устойчива.Туалетную комнату надо снабдить парой дверных ручек, приделанных к стенам по бокам от унитаза, а ванную комнату-ручкой над ванной. Дверь должна открываться наружу, исключить использование  тугих задвижек.Для мытья ванной и туалета используются моющие и чистящие средства.  </vt:lpstr>
      <vt:lpstr>                          АКТИВНОЕ    ДОЛГОЛЕТИЕ      Основная задача долголетия-создание адекватных       возрасту и состоянию здоровья условий жизнедеятельности, достойных условий жизни и      благоприятного микроклимата.  “”””””””””””””””””””””””””””””””””””””””””””””””””””””””” *********************************************** ;;;;;;;;;;;;;;;;;;;;;;;;;;;;;;;;;;;;;;;;;;;;;;;;;;;;;;;;;;;;;;;;;;;;;;;;;;;;;;;;;;;;;;;;</vt:lpstr>
      <vt:lpstr>Литература.  Учебное пособие для слушателей “Обучение навыкам ухода” Региональная комплексная программа “Старшее поколение”(г.Екатеринбург,2011)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Школа пожилого возраста по направлению: ОБУЧЕНИЕ   НАВЫКАМ   УХОДА.</dc:title>
  <cp:lastModifiedBy>Shafikova_GA</cp:lastModifiedBy>
  <cp:revision>1</cp:revision>
  <dcterms:modified xsi:type="dcterms:W3CDTF">2021-10-22T05:06:57Z</dcterms:modified>
</cp:coreProperties>
</file>