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5143500" type="screen16x9"/>
  <p:notesSz cx="6858000" cy="9144000"/>
  <p:embeddedFontLst>
    <p:embeddedFont>
      <p:font typeface="Maven Pro" charset="0"/>
      <p:regular r:id="rId19"/>
      <p:bold r:id="rId20"/>
    </p:embeddedFont>
    <p:embeddedFont>
      <p:font typeface="Lobster" charset="-52"/>
      <p:regular r:id="rId21"/>
    </p:embeddedFont>
    <p:embeddedFont>
      <p:font typeface="Nunito" charset="-52"/>
      <p:regular r:id="rId22"/>
      <p:bold r:id="rId23"/>
      <p:italic r:id="rId24"/>
      <p:boldItalic r:id="rId25"/>
    </p:embeddedFont>
    <p:embeddedFont>
      <p:font typeface="Comfortaa" charset="0"/>
      <p:regular r:id="rId26"/>
      <p:bold r:id="rId27"/>
    </p:embeddedFont>
    <p:embeddedFont>
      <p:font typeface="Impact" pitchFamily="34" charset="0"/>
      <p:regular r:id="rId28"/>
    </p:embeddedFont>
    <p:embeddedFont>
      <p:font typeface="Merriweather" charset="-52"/>
      <p:regular r:id="rId29"/>
      <p:bold r:id="rId30"/>
      <p:italic r:id="rId31"/>
      <p:boldItalic r:id="rId32"/>
    </p:embeddedFont>
    <p:embeddedFont>
      <p:font typeface="Caveat" charset="0"/>
      <p:regular r:id="rId33"/>
      <p:bold r:id="rId34"/>
    </p:embeddedFont>
    <p:embeddedFont>
      <p:font typeface="EB Garamond" charset="0"/>
      <p:regular r:id="rId35"/>
      <p:bold r:id="rId36"/>
      <p:italic r:id="rId37"/>
      <p:boldItalic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font" Target="fonts/font2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font" Target="fonts/font19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font" Target="fonts/font18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ef31686f6b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ef31686f6b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ef31686f6b_1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ef31686f6b_1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ef31686f6b_1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gef31686f6b_1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ef31686f6b_1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Google Shape;300;gef31686f6b_1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ef31686f6b_2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7" name="Google Shape;307;gef31686f6b_2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gef31686f6b_2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3" name="Google Shape;313;gef31686f6b_2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ef31686f6b_1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ef31686f6b_1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ef31686f6b_2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7" name="Google Shape;327;gef31686f6b_2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ef31686f6b_2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ef31686f6b_2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ef31686f6b_2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0" name="Google Shape;340;gef31686f6b_2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ef31686f6b_3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6" name="Google Shape;346;gef31686f6b_3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ef31686f6b_3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3" name="Google Shape;353;gef31686f6b_3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ef37a1bfc2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Google Shape;361;gef37a1bfc2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ef37a1bfc2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7" name="Google Shape;367;gef37a1bfc2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p2"/>
            <p:cNvGrpSpPr/>
            <p:nvPr/>
          </p:nvGrpSpPr>
          <p:grpSpPr>
            <a:xfrm>
              <a:off x="7343003" y="4453711"/>
              <a:ext cx="316800" cy="688513"/>
              <a:chOff x="7343003" y="4453711"/>
              <a:chExt cx="316800" cy="688513"/>
            </a:xfrm>
          </p:grpSpPr>
          <p:sp>
            <p:nvSpPr>
              <p:cNvPr id="12" name="Google Shape;12;p2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13;p2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" name="Google Shape;14;p2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p2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" name="Google Shape;18;p2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p2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" name="Google Shape;23;p2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p2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9" name="Google Shape;29;p2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Google Shape;30;p2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32;p2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Google Shape;33;p2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name="adj1" fmla="val 8244818"/>
                  <a:gd name="adj2" fmla="val 16246175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6" name="Google Shape;36;p2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7" name="Google Shape;37;p2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Google Shape;38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0" name="Google Shape;40;p2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name="adj1" fmla="val 8801158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name="adj1" fmla="val 1255410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46;p2"/>
          <p:cNvSpPr txBox="1">
            <a:spLocks noGrp="1"/>
          </p:cNvSpPr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2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3"/>
          <p:cNvGrpSpPr/>
          <p:nvPr/>
        </p:nvGrpSpPr>
        <p:grpSpPr>
          <a:xfrm>
            <a:off x="146769" y="3406"/>
            <a:ext cx="1233215" cy="1384535"/>
            <a:chOff x="146769" y="3406"/>
            <a:chExt cx="1233215" cy="1384535"/>
          </a:xfrm>
        </p:grpSpPr>
        <p:grpSp>
          <p:nvGrpSpPr>
            <p:cNvPr id="51" name="Google Shape;51;p3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2" name="Google Shape;52;p3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4" name="Google Shape;54;p3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55" name="Google Shape;55;p3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" name="Google Shape;58;p3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59" name="Google Shape;59;p3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3" name="Google Shape;63;p3"/>
          <p:cNvGrpSpPr/>
          <p:nvPr/>
        </p:nvGrpSpPr>
        <p:grpSpPr>
          <a:xfrm>
            <a:off x="6775084" y="2904008"/>
            <a:ext cx="2186148" cy="2239500"/>
            <a:chOff x="6775084" y="2904008"/>
            <a:chExt cx="2186148" cy="2239500"/>
          </a:xfrm>
        </p:grpSpPr>
        <p:grpSp>
          <p:nvGrpSpPr>
            <p:cNvPr id="64" name="Google Shape;64;p3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65" name="Google Shape;65;p3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" name="Google Shape;67;p3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68" name="Google Shape;68;p3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3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70;p3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1" name="Google Shape;71;p3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2" name="Google Shape;72;p3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" name="Google Shape;76;p3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77" name="Google Shape;77;p3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2" name="Google Shape;82;p3"/>
          <p:cNvSpPr txBox="1">
            <a:spLocks noGrp="1"/>
          </p:cNvSpPr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3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4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86" name="Google Shape;86;p4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4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" name="Google Shape;88;p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0" name="Google Shape;90;p4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3" name="Google Shape;93;p5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5" name="Google Shape;95;p5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5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7" name="Google Shape;97;p5"/>
          <p:cNvSpPr txBox="1">
            <a:spLocks noGrp="1"/>
          </p:cNvSpPr>
          <p:nvPr>
            <p:ph type="body" idx="2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5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1" name="Google Shape;101;p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6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" name="Google Shape;103;p6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6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Google Shape;107;p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9" name="Google Shape;109;p7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7"/>
          <p:cNvSpPr txBox="1">
            <a:spLocks noGrp="1"/>
          </p:cNvSpPr>
          <p:nvPr>
            <p:ph type="body" idx="1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11" name="Google Shape;111;p7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dk1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oogle Shape;113;p8"/>
          <p:cNvGrpSpPr/>
          <p:nvPr/>
        </p:nvGrpSpPr>
        <p:grpSpPr>
          <a:xfrm>
            <a:off x="6866714" y="1306"/>
            <a:ext cx="2267451" cy="2601690"/>
            <a:chOff x="6790514" y="1306"/>
            <a:chExt cx="2267451" cy="2601690"/>
          </a:xfrm>
        </p:grpSpPr>
        <p:grpSp>
          <p:nvGrpSpPr>
            <p:cNvPr id="114" name="Google Shape;114;p8"/>
            <p:cNvGrpSpPr/>
            <p:nvPr/>
          </p:nvGrpSpPr>
          <p:grpSpPr>
            <a:xfrm>
              <a:off x="7067465" y="1306"/>
              <a:ext cx="1990500" cy="1990200"/>
              <a:chOff x="7067465" y="1306"/>
              <a:chExt cx="1990500" cy="1990200"/>
            </a:xfrm>
          </p:grpSpPr>
          <p:sp>
            <p:nvSpPr>
              <p:cNvPr id="115" name="Google Shape;115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16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17;p8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8" name="Google Shape;118;p8"/>
            <p:cNvGrpSpPr/>
            <p:nvPr/>
          </p:nvGrpSpPr>
          <p:grpSpPr>
            <a:xfrm>
              <a:off x="8207126" y="1807996"/>
              <a:ext cx="795000" cy="795000"/>
              <a:chOff x="8207126" y="1807996"/>
              <a:chExt cx="795000" cy="795000"/>
            </a:xfrm>
          </p:grpSpPr>
          <p:sp>
            <p:nvSpPr>
              <p:cNvPr id="119" name="Google Shape;119;p8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0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1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2" name="Google Shape;122;p8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Google Shape;123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124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5" name="Google Shape;125;p8"/>
          <p:cNvSpPr txBox="1">
            <a:spLocks noGrp="1"/>
          </p:cNvSpPr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6" name="Google Shape;126;p8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Google Shape;129;p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1" name="Google Shape;131;p9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9"/>
          <p:cNvSpPr txBox="1">
            <a:spLocks noGrp="1"/>
          </p:cNvSpPr>
          <p:nvPr>
            <p:ph type="subTitle" idx="1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3" name="Google Shape;133;p9"/>
          <p:cNvSpPr txBox="1">
            <a:spLocks noGrp="1"/>
          </p:cNvSpPr>
          <p:nvPr>
            <p:ph type="body" idx="2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0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Google Shape;137;p10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1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9" name="Google Shape;139;p10"/>
          <p:cNvSpPr txBox="1">
            <a:spLocks noGrp="1"/>
          </p:cNvSpPr>
          <p:nvPr>
            <p:ph type="body" idx="1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40" name="Google Shape;140;p10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11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Google Shape;143;p11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Google Shape;144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145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146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147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8" name="Google Shape;148;p11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Google Shape;149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150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11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153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4" name="Google Shape;154;p11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Google Shape;155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56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57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9" name="Google Shape;159;p11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Google Shape;160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16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162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3" name="Google Shape;163;p11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Google Shape;164;p11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Google Shape;165;p11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" name="Google Shape;166;p11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11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1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1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Google Shape;170;p11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1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172;p11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173;p11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4" name="Google Shape;174;p11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Google Shape;175;p11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1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177;p11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8" name="Google Shape;178;p11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Google Shape;179;p11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180;p11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181;p11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182;p11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183;p11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" name="Google Shape;184;p11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Google Shape;185;p11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186;p11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187;p11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188;p11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9" name="Google Shape;189;p11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Google Shape;190;p11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191;p11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192;p11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193;p11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4" name="Google Shape;194;p11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Google Shape;195;p11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Google Shape;196;p11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197;p11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" name="Google Shape;198;p11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Google Shape;199;p11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Google Shape;200;p11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" name="Google Shape;201;p11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" name="Google Shape;202;p11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3" name="Google Shape;203;p11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Google Shape;204;p11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205;p11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Google Shape;206;p11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207;p11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8" name="Google Shape;208;p11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Google Shape;209;p11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210;p11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" name="Google Shape;211;p11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Google Shape;212;p11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Google Shape;213;p11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4" name="Google Shape;214;p11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Google Shape;215;p11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Google Shape;216;p11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217;p11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218;p11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9" name="Google Shape;219;p11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Google Shape;220;p11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221;p11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" name="Google Shape;222;p11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3" name="Google Shape;223;p11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Google Shape;224;p11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225;p11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226;p11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11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8" name="Google Shape;228;p11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Google Shape;229;p11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230;p11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231;p11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232;p11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233;p11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4" name="Google Shape;234;p11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Google Shape;235;p11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236;p11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Google Shape;237;p11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238;p11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9" name="Google Shape;239;p11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Google Shape;240;p11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41;p11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42;p11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3" name="Google Shape;243;p11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Google Shape;244;p11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11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11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11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11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9" name="Google Shape;249;p11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Google Shape;250;p11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11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11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11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4" name="Google Shape;254;p11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Google Shape;255;p11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11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11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11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9" name="Google Shape;259;p11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Google Shape;260;p11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11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11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3" name="Google Shape;263;p11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Google Shape;264;p11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11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11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11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68" name="Google Shape;268;p11"/>
          <p:cNvSpPr txBox="1">
            <a:spLocks noGrp="1"/>
          </p:cNvSpPr>
          <p:nvPr>
            <p:ph type="title" hasCustomPrompt="1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1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0" name="Google Shape;270;p1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omentum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sz="13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 xmlns:mc="http://schemas.openxmlformats.org/markup-compatibility/2006">
    <mc:Choice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 Requires="p14">
      <p:transition spd="slow" p14:dur="2600">
        <p:push/>
      </p:transition>
    </mc:Choice>
    <mc:Fallback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"/>
          <p:cNvSpPr txBox="1">
            <a:spLocks noGrp="1"/>
          </p:cNvSpPr>
          <p:nvPr>
            <p:ph type="ctrTitle"/>
          </p:nvPr>
        </p:nvSpPr>
        <p:spPr>
          <a:xfrm>
            <a:off x="824000" y="315885"/>
            <a:ext cx="7627200" cy="317092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dirty="0" smtClean="0">
                <a:solidFill>
                  <a:srgbClr val="0000FF"/>
                </a:solidFill>
              </a:rPr>
              <a:t>ГАУ «КЦСОН города Каменска-Уральского».</a:t>
            </a:r>
            <a:br>
              <a:rPr lang="ru" sz="1800" dirty="0" smtClean="0">
                <a:solidFill>
                  <a:srgbClr val="0000FF"/>
                </a:solidFill>
              </a:rPr>
            </a:br>
            <a:r>
              <a:rPr lang="ru" dirty="0" smtClean="0">
                <a:solidFill>
                  <a:srgbClr val="0000FF"/>
                </a:solidFill>
              </a:rPr>
              <a:t/>
            </a:r>
            <a:br>
              <a:rPr lang="ru" dirty="0" smtClean="0">
                <a:solidFill>
                  <a:srgbClr val="0000FF"/>
                </a:solidFill>
              </a:rPr>
            </a:br>
            <a:r>
              <a:rPr lang="ru" dirty="0" smtClean="0">
                <a:solidFill>
                  <a:srgbClr val="0000FF"/>
                </a:solidFill>
              </a:rPr>
              <a:t>Школа </a:t>
            </a:r>
            <a:r>
              <a:rPr lang="ru" dirty="0">
                <a:solidFill>
                  <a:srgbClr val="0000FF"/>
                </a:solidFill>
              </a:rPr>
              <a:t>пожилого возраста по направлению:</a:t>
            </a:r>
            <a:endParaRPr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 dirty="0">
                <a:solidFill>
                  <a:srgbClr val="0000FF"/>
                </a:solidFill>
                <a:latin typeface="Lobster"/>
                <a:ea typeface="Lobster"/>
                <a:cs typeface="Lobster"/>
                <a:sym typeface="Lobster"/>
              </a:rPr>
              <a:t>ОБУЧЕНИЕ   НАВЫКАМ   УХОДА.</a:t>
            </a:r>
            <a:endParaRPr i="1">
              <a:solidFill>
                <a:srgbClr val="0000FF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278" name="Google Shape;278;p13"/>
          <p:cNvSpPr txBox="1">
            <a:spLocks noGrp="1"/>
          </p:cNvSpPr>
          <p:nvPr>
            <p:ph type="subTitle" idx="1"/>
          </p:nvPr>
        </p:nvSpPr>
        <p:spPr>
          <a:xfrm>
            <a:off x="824000" y="3398700"/>
            <a:ext cx="5937000" cy="89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8761D"/>
                </a:solidFill>
              </a:rPr>
              <a:t>Руководитель: специалист по социальной работе </a:t>
            </a:r>
            <a:r>
              <a:rPr lang="ru" b="1" i="1">
                <a:solidFill>
                  <a:srgbClr val="38761D"/>
                </a:solidFill>
                <a:latin typeface="Lobster"/>
                <a:ea typeface="Lobster"/>
                <a:cs typeface="Lobster"/>
                <a:sym typeface="Lobster"/>
              </a:rPr>
              <a:t>Соломеина Алла Алексеевна</a:t>
            </a:r>
            <a:endParaRPr b="1" i="1">
              <a:solidFill>
                <a:srgbClr val="38761D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C4C9"/>
        </a:solidFill>
        <a:effectLst/>
      </p:bgPr>
    </p:bg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529100" cy="414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Тема: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</a:t>
            </a:r>
            <a:r>
              <a:rPr lang="ru" i="1">
                <a:solidFill>
                  <a:srgbClr val="274E13"/>
                </a:solidFill>
                <a:latin typeface="Comfortaa"/>
                <a:ea typeface="Comfortaa"/>
                <a:cs typeface="Comfortaa"/>
                <a:sym typeface="Comfortaa"/>
              </a:rPr>
              <a:t>ПОНЯТИЕ О ЗДОРОВЬЕ и ДОЛГОЛЕТИИ.</a:t>
            </a:r>
            <a:endParaRPr i="1">
              <a:solidFill>
                <a:srgbClr val="274E13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274E13"/>
                </a:solidFill>
                <a:latin typeface="Comfortaa"/>
                <a:ea typeface="Comfortaa"/>
                <a:cs typeface="Comfortaa"/>
                <a:sym typeface="Comfortaa"/>
              </a:rPr>
              <a:t>ФАКТОРЫ РИСКА РАЗВИТИЯ ЗАБОЛЕВАНИЙ.</a:t>
            </a:r>
            <a:endParaRPr i="1">
              <a:solidFill>
                <a:srgbClr val="274E13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284" name="Google Shape;284;p14"/>
          <p:cNvSpPr txBox="1">
            <a:spLocks noGrp="1"/>
          </p:cNvSpPr>
          <p:nvPr>
            <p:ph type="body" idx="1"/>
          </p:nvPr>
        </p:nvSpPr>
        <p:spPr>
          <a:xfrm>
            <a:off x="1054150" y="3180600"/>
            <a:ext cx="6925800" cy="10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85" name="Google Shape;28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936000" y="-2071925"/>
            <a:ext cx="11014000" cy="9287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5"/>
          <p:cNvSpPr txBox="1">
            <a:spLocks noGrp="1"/>
          </p:cNvSpPr>
          <p:nvPr>
            <p:ph type="title"/>
          </p:nvPr>
        </p:nvSpPr>
        <p:spPr>
          <a:xfrm>
            <a:off x="127225" y="145400"/>
            <a:ext cx="8842200" cy="484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B45F06"/>
                </a:solidFill>
              </a:rPr>
              <a:t>Здоровье-это состояние полного физического, психического и социального благополучия, а не только отсутствие болезней и физических дефектов. Понятие “здоровье” неотделимо от понятия “образ жизни”.</a:t>
            </a:r>
            <a:endParaRPr sz="2100">
              <a:solidFill>
                <a:srgbClr val="B45F06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B45F06"/>
                </a:solidFill>
              </a:rPr>
              <a:t>Здоровая старость-вот то, к чему мы стремимся, и она не сводится к тому,чтобы просто не заболеть.Это значит жить долго и счастливо,оставаясь как можно дольше здоровым!</a:t>
            </a:r>
            <a:endParaRPr sz="2100">
              <a:solidFill>
                <a:srgbClr val="B45F06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B45F06"/>
                </a:solidFill>
              </a:rPr>
              <a:t>Как долго вы хотите быть здоровыми? Долго-значит стареть.Крылатая колесница времени летит только в одном направлении, как бы мы ни старались её затормозить,но при этом мы стареем по-разному и с разной скоростью.</a:t>
            </a:r>
            <a:endParaRPr sz="2100">
              <a:solidFill>
                <a:srgbClr val="B45F06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B45F06"/>
                </a:solidFill>
              </a:rPr>
              <a:t>Здоровый образ жизни-это поведение человека,соответствующее наследственным особенностям организма,условиям проживания человека,которое ориентировано на культуру сохранения,укрепления и восстановления здоровья.</a:t>
            </a:r>
            <a:endParaRPr sz="2100">
              <a:solidFill>
                <a:srgbClr val="B45F06"/>
              </a:solidFill>
            </a:endParaRPr>
          </a:p>
        </p:txBody>
      </p:sp>
      <p:sp>
        <p:nvSpPr>
          <p:cNvPr id="291" name="Google Shape;291;p1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6"/>
          <p:cNvSpPr txBox="1">
            <a:spLocks noGrp="1"/>
          </p:cNvSpPr>
          <p:nvPr>
            <p:ph type="title"/>
          </p:nvPr>
        </p:nvSpPr>
        <p:spPr>
          <a:xfrm>
            <a:off x="127225" y="127225"/>
            <a:ext cx="8760300" cy="488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73763"/>
                </a:solidFill>
                <a:latin typeface="Impact"/>
                <a:ea typeface="Impact"/>
                <a:cs typeface="Impact"/>
                <a:sym typeface="Impact"/>
              </a:rPr>
              <a:t>В основе формирования здорового образа жизни лежат:</a:t>
            </a:r>
            <a:endParaRPr>
              <a:solidFill>
                <a:srgbClr val="073763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73763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Playfair Display"/>
              <a:buAutoNum type="arabicPeriod"/>
            </a:pPr>
            <a:r>
              <a:rPr lang="ru">
                <a:solidFill>
                  <a:srgbClr val="CC0000"/>
                </a:solidFill>
                <a:latin typeface="Impact"/>
                <a:ea typeface="Impact"/>
                <a:cs typeface="Impact"/>
                <a:sym typeface="Impact"/>
              </a:rPr>
              <a:t>АКТИВНАЯ  СОЦИАЛЬНАЯ  ЖИЗНЬ.</a:t>
            </a:r>
            <a:endParaRPr>
              <a:solidFill>
                <a:srgbClr val="CC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CC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Impact"/>
              <a:buAutoNum type="arabicPeriod"/>
            </a:pPr>
            <a:r>
              <a:rPr lang="ru">
                <a:solidFill>
                  <a:srgbClr val="CC0000"/>
                </a:solidFill>
                <a:latin typeface="Impact"/>
                <a:ea typeface="Impact"/>
                <a:cs typeface="Impact"/>
                <a:sym typeface="Impact"/>
              </a:rPr>
              <a:t>ДВИГАТЕЛЬНАЯ  АКТИВНОСТЬ.</a:t>
            </a:r>
            <a:endParaRPr>
              <a:solidFill>
                <a:srgbClr val="CC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CC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800"/>
              <a:buFont typeface="Impact"/>
              <a:buAutoNum type="arabicPeriod"/>
            </a:pPr>
            <a:r>
              <a:rPr lang="ru">
                <a:solidFill>
                  <a:srgbClr val="CC0000"/>
                </a:solidFill>
                <a:latin typeface="Impact"/>
                <a:ea typeface="Impact"/>
                <a:cs typeface="Impact"/>
                <a:sym typeface="Impact"/>
              </a:rPr>
              <a:t>ПРАВИЛЬНО  ОРГАНИЗОВАННОЕ  ПИТАНИЕ.</a:t>
            </a:r>
            <a:endParaRPr>
              <a:solidFill>
                <a:srgbClr val="CC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297" name="Google Shape;297;p16"/>
          <p:cNvSpPr txBox="1">
            <a:spLocks noGrp="1"/>
          </p:cNvSpPr>
          <p:nvPr>
            <p:ph type="body" idx="1"/>
          </p:nvPr>
        </p:nvSpPr>
        <p:spPr>
          <a:xfrm>
            <a:off x="345325" y="4352900"/>
            <a:ext cx="7989000" cy="1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/>
              <a:t>  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A6BD"/>
        </a:solidFill>
        <a:effectLst/>
      </p:bgPr>
    </p:bg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17"/>
          <p:cNvSpPr txBox="1">
            <a:spLocks noGrp="1"/>
          </p:cNvSpPr>
          <p:nvPr>
            <p:ph type="title"/>
          </p:nvPr>
        </p:nvSpPr>
        <p:spPr>
          <a:xfrm>
            <a:off x="236275" y="181750"/>
            <a:ext cx="8687700" cy="482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741B47"/>
                </a:solidFill>
                <a:latin typeface="Comfortaa"/>
                <a:ea typeface="Comfortaa"/>
                <a:cs typeface="Comfortaa"/>
                <a:sym typeface="Comfortaa"/>
              </a:rPr>
              <a:t>     АКТИВНАЯ СОЦИАЛЬНАЯ ЖИЗНЬ.</a:t>
            </a:r>
            <a:endParaRPr i="1">
              <a:solidFill>
                <a:srgbClr val="741B47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>
              <a:solidFill>
                <a:srgbClr val="741B47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303" name="Google Shape;303;p17"/>
          <p:cNvSpPr txBox="1">
            <a:spLocks noGrp="1"/>
          </p:cNvSpPr>
          <p:nvPr>
            <p:ph type="body" idx="1"/>
          </p:nvPr>
        </p:nvSpPr>
        <p:spPr>
          <a:xfrm>
            <a:off x="599775" y="1081400"/>
            <a:ext cx="7734600" cy="345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04" name="Google Shape;30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9800" y="765050"/>
            <a:ext cx="7897000" cy="3960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A6BD"/>
        </a:solidFill>
        <a:effectLst/>
      </p:bgPr>
    </p:bg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8"/>
          <p:cNvSpPr txBox="1">
            <a:spLocks noGrp="1"/>
          </p:cNvSpPr>
          <p:nvPr>
            <p:ph type="title"/>
          </p:nvPr>
        </p:nvSpPr>
        <p:spPr>
          <a:xfrm>
            <a:off x="245350" y="181750"/>
            <a:ext cx="8523900" cy="488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i="1">
                <a:solidFill>
                  <a:srgbClr val="783F04"/>
                </a:solidFill>
                <a:latin typeface="Impact"/>
                <a:ea typeface="Impact"/>
                <a:cs typeface="Impact"/>
                <a:sym typeface="Impact"/>
              </a:rPr>
              <a:t>Решив вести здоровый образ жизни, нельзя не принять еще его составляющие,которые делают человека окончательно счастливым:</a:t>
            </a:r>
            <a:endParaRPr sz="2100" i="1">
              <a:solidFill>
                <a:srgbClr val="783F04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i="1">
                <a:solidFill>
                  <a:srgbClr val="783F04"/>
                </a:solidFill>
                <a:latin typeface="Impact"/>
                <a:ea typeface="Impact"/>
                <a:cs typeface="Impact"/>
                <a:sym typeface="Impact"/>
              </a:rPr>
              <a:t>ЭТО:</a:t>
            </a:r>
            <a:endParaRPr sz="2100" i="1">
              <a:solidFill>
                <a:srgbClr val="783F04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48615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ct val="100000"/>
              <a:buFont typeface="Merriweather"/>
              <a:buChar char="-"/>
            </a:pPr>
            <a:r>
              <a:rPr lang="ru" sz="2100" i="1">
                <a:solidFill>
                  <a:srgbClr val="783F04"/>
                </a:solidFill>
                <a:latin typeface="Merriweather"/>
                <a:ea typeface="Merriweather"/>
                <a:cs typeface="Merriweather"/>
                <a:sym typeface="Merriweather"/>
              </a:rPr>
              <a:t>интересная деятельность</a:t>
            </a:r>
            <a:endParaRPr sz="2100" i="1">
              <a:solidFill>
                <a:srgbClr val="783F04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48615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ct val="100000"/>
              <a:buFont typeface="Merriweather"/>
              <a:buChar char="-"/>
            </a:pPr>
            <a:r>
              <a:rPr lang="ru" sz="2100" i="1">
                <a:solidFill>
                  <a:srgbClr val="783F04"/>
                </a:solidFill>
                <a:latin typeface="Merriweather"/>
                <a:ea typeface="Merriweather"/>
                <a:cs typeface="Merriweather"/>
                <a:sym typeface="Merriweather"/>
              </a:rPr>
              <a:t>освоение новых навыков и хобби</a:t>
            </a:r>
            <a:endParaRPr sz="2100" i="1">
              <a:solidFill>
                <a:srgbClr val="783F04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48615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ct val="100000"/>
              <a:buFont typeface="Merriweather"/>
              <a:buChar char="-"/>
            </a:pPr>
            <a:r>
              <a:rPr lang="ru" sz="2100" i="1">
                <a:solidFill>
                  <a:srgbClr val="783F04"/>
                </a:solidFill>
                <a:latin typeface="Merriweather"/>
                <a:ea typeface="Merriweather"/>
                <a:cs typeface="Merriweather"/>
                <a:sym typeface="Merriweather"/>
              </a:rPr>
              <a:t>путешествия</a:t>
            </a:r>
            <a:endParaRPr sz="2100" i="1">
              <a:solidFill>
                <a:srgbClr val="783F04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48615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ct val="100000"/>
              <a:buFont typeface="Merriweather"/>
              <a:buChar char="-"/>
            </a:pPr>
            <a:r>
              <a:rPr lang="ru" sz="2100" i="1">
                <a:solidFill>
                  <a:srgbClr val="783F04"/>
                </a:solidFill>
                <a:latin typeface="Merriweather"/>
                <a:ea typeface="Merriweather"/>
                <a:cs typeface="Merriweather"/>
                <a:sym typeface="Merriweather"/>
              </a:rPr>
              <a:t>расширение кругозора и эрудиции,постоянная учеба чему-то новому</a:t>
            </a:r>
            <a:endParaRPr sz="2100" i="1">
              <a:solidFill>
                <a:srgbClr val="783F04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48615" algn="l" rtl="0">
              <a:spcBef>
                <a:spcPts val="0"/>
              </a:spcBef>
              <a:spcAft>
                <a:spcPts val="0"/>
              </a:spcAft>
              <a:buClr>
                <a:srgbClr val="783F04"/>
              </a:buClr>
              <a:buSzPct val="100000"/>
              <a:buFont typeface="Merriweather"/>
              <a:buChar char="-"/>
            </a:pPr>
            <a:r>
              <a:rPr lang="ru" sz="2100" i="1">
                <a:solidFill>
                  <a:srgbClr val="783F04"/>
                </a:solidFill>
                <a:latin typeface="Merriweather"/>
                <a:ea typeface="Merriweather"/>
                <a:cs typeface="Merriweather"/>
                <a:sym typeface="Merriweather"/>
              </a:rPr>
              <a:t>широкий круг общения.</a:t>
            </a:r>
            <a:endParaRPr sz="2100" i="1">
              <a:solidFill>
                <a:srgbClr val="783F04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i="1">
                <a:solidFill>
                  <a:srgbClr val="783F04"/>
                </a:solidFill>
                <a:latin typeface="Impact"/>
                <a:ea typeface="Impact"/>
                <a:cs typeface="Impact"/>
                <a:sym typeface="Impact"/>
              </a:rPr>
              <a:t>Все это ещё отлично тренирует серые клеточки мозга, ибо такая постоянная интеллектуальная и эмоциональная тренировка не даст вашему мозгу “простаивать”.Естественно, что интереснее вести здоровый образ жизни, когда вы не одиноки! Присутствие родных, любимого человека и верных друзей, конечно, стимулируют поддерживать себя в форме и вести здоровый образ жизни. Рациональный режим дня, труда и отдыха.</a:t>
            </a:r>
            <a:endParaRPr sz="2100" i="1">
              <a:solidFill>
                <a:srgbClr val="783F04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310" name="Google Shape;310;p1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A6BD"/>
        </a:solidFill>
        <a:effectLst/>
      </p:bgPr>
    </p:bg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9"/>
          <p:cNvSpPr txBox="1">
            <a:spLocks noGrp="1"/>
          </p:cNvSpPr>
          <p:nvPr>
            <p:ph type="title"/>
          </p:nvPr>
        </p:nvSpPr>
        <p:spPr>
          <a:xfrm>
            <a:off x="299875" y="263525"/>
            <a:ext cx="8034300" cy="467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73763"/>
                </a:solidFill>
              </a:rPr>
              <a:t>        ДВИГАТЕЛЬНАЯ АКТИВНОСТЬ.</a:t>
            </a:r>
            <a:endParaRPr>
              <a:solidFill>
                <a:srgbClr val="07376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73763"/>
              </a:solidFill>
            </a:endParaRPr>
          </a:p>
        </p:txBody>
      </p:sp>
      <p:sp>
        <p:nvSpPr>
          <p:cNvPr id="316" name="Google Shape;316;p19"/>
          <p:cNvSpPr txBox="1">
            <a:spLocks noGrp="1"/>
          </p:cNvSpPr>
          <p:nvPr>
            <p:ph type="body" idx="1"/>
          </p:nvPr>
        </p:nvSpPr>
        <p:spPr>
          <a:xfrm>
            <a:off x="4572000" y="1990050"/>
            <a:ext cx="37623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17" name="Google Shape;31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9875" y="1154125"/>
            <a:ext cx="3334425" cy="3262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23552" y="1154125"/>
            <a:ext cx="5183899" cy="3435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0"/>
          <p:cNvSpPr txBox="1">
            <a:spLocks noGrp="1"/>
          </p:cNvSpPr>
          <p:nvPr>
            <p:ph type="title"/>
          </p:nvPr>
        </p:nvSpPr>
        <p:spPr>
          <a:xfrm>
            <a:off x="363500" y="318050"/>
            <a:ext cx="8523900" cy="447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К сожалению, пониженная двигательная активность-болезнь современного общества. Вы можете( и должны!) выбирать для себя наиболее приемлемый вид двигательной активности:</a:t>
            </a:r>
            <a:endParaRPr sz="2100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Merriweather"/>
              <a:buChar char="-"/>
            </a:pPr>
            <a:r>
              <a:rPr lang="ru" sz="2100">
                <a:solidFill>
                  <a:srgbClr val="741B47"/>
                </a:solidFill>
                <a:latin typeface="Merriweather"/>
                <a:ea typeface="Merriweather"/>
                <a:cs typeface="Merriweather"/>
                <a:sym typeface="Merriweather"/>
              </a:rPr>
              <a:t>аэробика и другие активные упражнения</a:t>
            </a:r>
            <a:endParaRPr sz="2100">
              <a:solidFill>
                <a:srgbClr val="741B47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Merriweather"/>
              <a:buChar char="-"/>
            </a:pPr>
            <a:r>
              <a:rPr lang="ru" sz="2100">
                <a:solidFill>
                  <a:srgbClr val="741B47"/>
                </a:solidFill>
                <a:latin typeface="Merriweather"/>
                <a:ea typeface="Merriweather"/>
                <a:cs typeface="Merriweather"/>
                <a:sym typeface="Merriweather"/>
              </a:rPr>
              <a:t>бег</a:t>
            </a:r>
            <a:endParaRPr sz="2100">
              <a:solidFill>
                <a:srgbClr val="741B47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Merriweather"/>
              <a:buChar char="-"/>
            </a:pPr>
            <a:r>
              <a:rPr lang="ru" sz="2100">
                <a:solidFill>
                  <a:srgbClr val="741B47"/>
                </a:solidFill>
                <a:latin typeface="Merriweather"/>
                <a:ea typeface="Merriweather"/>
                <a:cs typeface="Merriweather"/>
                <a:sym typeface="Merriweather"/>
              </a:rPr>
              <a:t>гимнастика</a:t>
            </a:r>
            <a:endParaRPr sz="2100">
              <a:solidFill>
                <a:srgbClr val="741B47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Merriweather"/>
              <a:buChar char="-"/>
            </a:pPr>
            <a:r>
              <a:rPr lang="ru" sz="2100">
                <a:solidFill>
                  <a:srgbClr val="741B47"/>
                </a:solidFill>
                <a:latin typeface="Merriweather"/>
                <a:ea typeface="Merriweather"/>
                <a:cs typeface="Merriweather"/>
                <a:sym typeface="Merriweather"/>
              </a:rPr>
              <a:t>массаж</a:t>
            </a:r>
            <a:endParaRPr sz="2100">
              <a:solidFill>
                <a:srgbClr val="741B47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Merriweather"/>
              <a:buChar char="-"/>
            </a:pPr>
            <a:r>
              <a:rPr lang="ru" sz="2100">
                <a:solidFill>
                  <a:srgbClr val="741B47"/>
                </a:solidFill>
                <a:latin typeface="Merriweather"/>
                <a:ea typeface="Merriweather"/>
                <a:cs typeface="Merriweather"/>
                <a:sym typeface="Merriweather"/>
              </a:rPr>
              <a:t>катание на велосипеде,лыжах,роликах,коньках</a:t>
            </a:r>
            <a:endParaRPr sz="2100">
              <a:solidFill>
                <a:srgbClr val="741B47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Merriweather"/>
              <a:buChar char="-"/>
            </a:pPr>
            <a:r>
              <a:rPr lang="ru" sz="2100">
                <a:solidFill>
                  <a:srgbClr val="741B47"/>
                </a:solidFill>
                <a:latin typeface="Merriweather"/>
                <a:ea typeface="Merriweather"/>
                <a:cs typeface="Merriweather"/>
                <a:sym typeface="Merriweather"/>
              </a:rPr>
              <a:t>плавание</a:t>
            </a:r>
            <a:endParaRPr sz="2100">
              <a:solidFill>
                <a:srgbClr val="741B47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Merriweather"/>
              <a:buChar char="-"/>
            </a:pPr>
            <a:r>
              <a:rPr lang="ru" sz="2100">
                <a:solidFill>
                  <a:srgbClr val="741B47"/>
                </a:solidFill>
                <a:latin typeface="Merriweather"/>
                <a:ea typeface="Merriweather"/>
                <a:cs typeface="Merriweather"/>
                <a:sym typeface="Merriweather"/>
              </a:rPr>
              <a:t>спортивные игры</a:t>
            </a:r>
            <a:endParaRPr sz="2100">
              <a:solidFill>
                <a:srgbClr val="741B47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Merriweather"/>
              <a:buChar char="-"/>
            </a:pPr>
            <a:r>
              <a:rPr lang="ru" sz="2100">
                <a:solidFill>
                  <a:srgbClr val="741B47"/>
                </a:solidFill>
                <a:latin typeface="Merriweather"/>
                <a:ea typeface="Merriweather"/>
                <a:cs typeface="Merriweather"/>
                <a:sym typeface="Merriweather"/>
              </a:rPr>
              <a:t>танцы</a:t>
            </a:r>
            <a:endParaRPr sz="2100">
              <a:solidFill>
                <a:srgbClr val="741B47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2100"/>
              <a:buFont typeface="Merriweather"/>
              <a:buChar char="-"/>
            </a:pPr>
            <a:r>
              <a:rPr lang="ru" sz="2100">
                <a:solidFill>
                  <a:srgbClr val="741B47"/>
                </a:solidFill>
                <a:latin typeface="Merriweather"/>
                <a:ea typeface="Merriweather"/>
                <a:cs typeface="Merriweather"/>
                <a:sym typeface="Merriweather"/>
              </a:rPr>
              <a:t>ходьба</a:t>
            </a:r>
            <a:endParaRPr sz="2100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741B47"/>
                </a:solidFill>
                <a:latin typeface="Impact"/>
                <a:ea typeface="Impact"/>
                <a:cs typeface="Impact"/>
                <a:sym typeface="Impact"/>
              </a:rPr>
              <a:t>Главное- регулярность, минимум 3-4 раза в неделю.</a:t>
            </a:r>
            <a:endParaRPr sz="2100">
              <a:solidFill>
                <a:srgbClr val="741B47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324" name="Google Shape;324;p2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1"/>
          <p:cNvSpPr txBox="1">
            <a:spLocks noGrp="1"/>
          </p:cNvSpPr>
          <p:nvPr>
            <p:ph type="title"/>
          </p:nvPr>
        </p:nvSpPr>
        <p:spPr>
          <a:xfrm>
            <a:off x="454375" y="245350"/>
            <a:ext cx="8442300" cy="463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</a:t>
            </a:r>
            <a:r>
              <a:rPr lang="ru">
                <a:solidFill>
                  <a:srgbClr val="20124D"/>
                </a:solidFill>
              </a:rPr>
              <a:t>ПРАВИЛЬНО ОРГАНИЗОВАННОЕ ПИТАНИЕ</a:t>
            </a:r>
            <a:endParaRPr>
              <a:solidFill>
                <a:srgbClr val="20124D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20124D"/>
              </a:solidFill>
            </a:endParaRPr>
          </a:p>
        </p:txBody>
      </p:sp>
      <p:sp>
        <p:nvSpPr>
          <p:cNvPr id="330" name="Google Shape;330;p2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31" name="Google Shape;33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8025" y="1117750"/>
            <a:ext cx="8239075" cy="381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2E9"/>
        </a:solidFill>
        <a:effectLst/>
      </p:bgPr>
    </p:bg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22"/>
          <p:cNvSpPr txBox="1">
            <a:spLocks noGrp="1"/>
          </p:cNvSpPr>
          <p:nvPr>
            <p:ph type="title"/>
          </p:nvPr>
        </p:nvSpPr>
        <p:spPr>
          <a:xfrm>
            <a:off x="0" y="27300"/>
            <a:ext cx="8769300" cy="508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660000"/>
                </a:solidFill>
                <a:latin typeface="Comfortaa"/>
                <a:ea typeface="Comfortaa"/>
                <a:cs typeface="Comfortaa"/>
                <a:sym typeface="Comfortaa"/>
              </a:rPr>
              <a:t>********************************************************************************************</a:t>
            </a:r>
            <a:endParaRPr sz="2100">
              <a:solidFill>
                <a:srgbClr val="66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660000"/>
                </a:solidFill>
                <a:latin typeface="Comfortaa"/>
                <a:ea typeface="Comfortaa"/>
                <a:cs typeface="Comfortaa"/>
                <a:sym typeface="Comfortaa"/>
              </a:rPr>
              <a:t>Никто не будет спорить, что здоровое питание-очень важная составляющая жизнедеятельности человека. Как правило, в понятие “здоровое питание” входит понятие “рациональная диета”. Принципы здорового питания таковы:</a:t>
            </a:r>
            <a:endParaRPr sz="2100">
              <a:solidFill>
                <a:srgbClr val="66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660000"/>
                </a:solidFill>
                <a:latin typeface="Comfortaa"/>
                <a:ea typeface="Comfortaa"/>
                <a:cs typeface="Comfortaa"/>
                <a:sym typeface="Comfortaa"/>
              </a:rPr>
              <a:t>-</a:t>
            </a:r>
            <a:r>
              <a:rPr lang="ru" sz="1900">
                <a:solidFill>
                  <a:srgbClr val="660000"/>
                </a:solidFill>
                <a:latin typeface="Lobster"/>
                <a:ea typeface="Lobster"/>
                <a:cs typeface="Lobster"/>
                <a:sym typeface="Lobster"/>
              </a:rPr>
              <a:t>не переедать! Переедание приводит к многочисленным заболеваниям.Нарушается нормальный обмен веществ.Следует вставать из-за стола слегка голодным;</a:t>
            </a:r>
            <a:endParaRPr sz="1900">
              <a:solidFill>
                <a:srgbClr val="66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660000"/>
                </a:solidFill>
                <a:latin typeface="Lobster"/>
                <a:ea typeface="Lobster"/>
                <a:cs typeface="Lobster"/>
                <a:sym typeface="Lobster"/>
              </a:rPr>
              <a:t>-старайтесть больше употреблять овощей, фруктов,круп, а во избежание синдрома хронической усталости надо пить и витаминные комплексы;</a:t>
            </a:r>
            <a:endParaRPr sz="1900">
              <a:solidFill>
                <a:srgbClr val="66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660000"/>
                </a:solidFill>
                <a:latin typeface="Lobster"/>
                <a:ea typeface="Lobster"/>
                <a:cs typeface="Lobster"/>
                <a:sym typeface="Lobster"/>
              </a:rPr>
              <a:t>-пить: слабощелочную минеральную воду без газа, предпочтение отдавать зеленому чаю, чистой воде, свежевыжатым сокам, какао;</a:t>
            </a:r>
            <a:endParaRPr sz="1900">
              <a:solidFill>
                <a:srgbClr val="66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660000"/>
                </a:solidFill>
                <a:latin typeface="Lobster"/>
                <a:ea typeface="Lobster"/>
                <a:cs typeface="Lobster"/>
                <a:sym typeface="Lobster"/>
              </a:rPr>
              <a:t>-чаще употреблять продукты, “работающие”  на долголетие: гранаты, грейпфрукт, ежевика, зелень-большинство видов, земляника, капуста,клюква,лук, малина, орехи рпзные, помидоры, свёкла, темные сорта винограда, фасоль, чернослив, черная смородина и черноплодная рябина, чеснок, шпинат, яблоки</a:t>
            </a:r>
            <a:endParaRPr sz="1900">
              <a:solidFill>
                <a:srgbClr val="66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660000"/>
                </a:solidFill>
                <a:latin typeface="Lobster"/>
                <a:ea typeface="Lobster"/>
                <a:cs typeface="Lobster"/>
                <a:sym typeface="Lobster"/>
              </a:rPr>
              <a:t>-отсутствие вредных привычек.</a:t>
            </a:r>
            <a:endParaRPr sz="1900">
              <a:solidFill>
                <a:srgbClr val="660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660000"/>
                </a:solidFill>
                <a:latin typeface="Lobster"/>
                <a:ea typeface="Lobster"/>
                <a:cs typeface="Lobster"/>
                <a:sym typeface="Lobster"/>
              </a:rPr>
              <a:t>****************************************************************************</a:t>
            </a:r>
            <a:endParaRPr sz="1900">
              <a:solidFill>
                <a:srgbClr val="66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37" name="Google Shape;337;p2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23"/>
          <p:cNvSpPr txBox="1">
            <a:spLocks noGrp="1"/>
          </p:cNvSpPr>
          <p:nvPr>
            <p:ph type="title"/>
          </p:nvPr>
        </p:nvSpPr>
        <p:spPr>
          <a:xfrm>
            <a:off x="254450" y="254450"/>
            <a:ext cx="8642100" cy="479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Merriweather"/>
                <a:ea typeface="Merriweather"/>
                <a:cs typeface="Merriweather"/>
                <a:sym typeface="Merriweather"/>
              </a:rPr>
              <a:t>ФАКТОРЫ,ускоряющие старение:</a:t>
            </a:r>
            <a:endParaRPr>
              <a:solidFill>
                <a:srgbClr val="FF00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Merriweather"/>
                <a:ea typeface="Merriweather"/>
                <a:cs typeface="Merriweather"/>
                <a:sym typeface="Merriweather"/>
              </a:rPr>
              <a:t>-</a:t>
            </a:r>
            <a:r>
              <a:rPr lang="ru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стресс</a:t>
            </a:r>
            <a:endParaRPr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- волнение</a:t>
            </a:r>
            <a:endParaRPr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-чувство беспомощности</a:t>
            </a:r>
            <a:endParaRPr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-депрессия</a:t>
            </a:r>
            <a:endParaRPr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-враждебность по отношению к себе и другим</a:t>
            </a:r>
            <a:endParaRPr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-неспособность выражать эмоции</a:t>
            </a:r>
            <a:endParaRPr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отсутствие близких друзей</a:t>
            </a:r>
            <a:endParaRPr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-курение и алкоголь</a:t>
            </a:r>
            <a:endParaRPr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343" name="Google Shape;343;p2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24"/>
          <p:cNvSpPr txBox="1">
            <a:spLocks noGrp="1"/>
          </p:cNvSpPr>
          <p:nvPr>
            <p:ph type="title"/>
          </p:nvPr>
        </p:nvSpPr>
        <p:spPr>
          <a:xfrm>
            <a:off x="109050" y="63600"/>
            <a:ext cx="8933100" cy="514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51C75"/>
                </a:solidFill>
              </a:rPr>
              <a:t>Факторы,связанные со здоровым долголетием:</a:t>
            </a:r>
            <a:endParaRPr>
              <a:solidFill>
                <a:srgbClr val="351C75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51C75"/>
                </a:solidFill>
                <a:latin typeface="Lobster"/>
                <a:ea typeface="Lobster"/>
                <a:cs typeface="Lobster"/>
                <a:sym typeface="Lobster"/>
              </a:rPr>
              <a:t>оптимизм, надежда, чувство самообладания, счастье, счастливые долговременные взаимоотношения с друзьями и супругами, способность устанавливать и поддерживать близкие дружеские отношения, принимать алкоголь в небольших количествах, регулярные и не слишком интенсивные физические упражнения , сон по 6-8 часов в сутки.</a:t>
            </a:r>
            <a:endParaRPr>
              <a:solidFill>
                <a:srgbClr val="351C75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351C75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49" name="Google Shape;349;p24"/>
          <p:cNvSpPr txBox="1">
            <a:spLocks noGrp="1"/>
          </p:cNvSpPr>
          <p:nvPr>
            <p:ph type="body" idx="1"/>
          </p:nvPr>
        </p:nvSpPr>
        <p:spPr>
          <a:xfrm rot="10800000" flipH="1">
            <a:off x="1303800" y="4531776"/>
            <a:ext cx="7030500" cy="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50" name="Google Shape;35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15900" y="3228975"/>
            <a:ext cx="3026250" cy="191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9"/>
        </a:solidFill>
        <a:effectLst/>
      </p:bgPr>
    </p:bg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25"/>
          <p:cNvSpPr txBox="1">
            <a:spLocks noGrp="1"/>
          </p:cNvSpPr>
          <p:nvPr>
            <p:ph type="title"/>
          </p:nvPr>
        </p:nvSpPr>
        <p:spPr>
          <a:xfrm>
            <a:off x="236275" y="209000"/>
            <a:ext cx="8098200" cy="48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274E13"/>
                </a:solidFill>
              </a:rPr>
              <a:t>АКТИВНОЕ ДОЛГОЛЕТИЕ-это здоровый образ жизни и его составляющие. Это бесплатная возможность сохранять молодость, красоту, долголетие….</a:t>
            </a:r>
            <a:endParaRPr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274E13"/>
              </a:solidFill>
            </a:endParaRPr>
          </a:p>
        </p:txBody>
      </p:sp>
      <p:sp>
        <p:nvSpPr>
          <p:cNvPr id="356" name="Google Shape;356;p25"/>
          <p:cNvSpPr txBox="1">
            <a:spLocks noGrp="1"/>
          </p:cNvSpPr>
          <p:nvPr>
            <p:ph type="body" idx="1"/>
          </p:nvPr>
        </p:nvSpPr>
        <p:spPr>
          <a:xfrm>
            <a:off x="1303800" y="4868875"/>
            <a:ext cx="7030500" cy="3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57" name="Google Shape;35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875" y="1990050"/>
            <a:ext cx="3502825" cy="2673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07925" y="2112000"/>
            <a:ext cx="4752133" cy="267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9"/>
        </a:solidFill>
        <a:effectLst/>
      </p:bgPr>
    </p:bg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26"/>
          <p:cNvSpPr txBox="1">
            <a:spLocks noGrp="1"/>
          </p:cNvSpPr>
          <p:nvPr>
            <p:ph type="title"/>
          </p:nvPr>
        </p:nvSpPr>
        <p:spPr>
          <a:xfrm>
            <a:off x="178125" y="0"/>
            <a:ext cx="8886600" cy="51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34343"/>
                </a:solidFill>
                <a:latin typeface="Lobster"/>
                <a:ea typeface="Lobster"/>
                <a:cs typeface="Lobster"/>
                <a:sym typeface="Lobster"/>
              </a:rPr>
              <a:t>Нектороые рекомендации лицам третьего возраста:</a:t>
            </a:r>
            <a:endParaRPr>
              <a:solidFill>
                <a:srgbClr val="434343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000"/>
              <a:buFont typeface="Caveat"/>
              <a:buAutoNum type="arabicParenR"/>
            </a:pPr>
            <a:r>
              <a:rPr lang="ru" sz="2000">
                <a:solidFill>
                  <a:srgbClr val="434343"/>
                </a:solidFill>
                <a:latin typeface="Caveat"/>
                <a:ea typeface="Caveat"/>
                <a:cs typeface="Caveat"/>
                <a:sym typeface="Caveat"/>
              </a:rPr>
              <a:t>Следить за своим здоровьем, поддерживать имеющийся уровень своего здоровья;</a:t>
            </a:r>
            <a:endParaRPr sz="2000">
              <a:solidFill>
                <a:srgbClr val="434343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000"/>
              <a:buFont typeface="Caveat"/>
              <a:buAutoNum type="arabicParenR"/>
            </a:pPr>
            <a:r>
              <a:rPr lang="ru" sz="2000">
                <a:solidFill>
                  <a:srgbClr val="434343"/>
                </a:solidFill>
                <a:latin typeface="Caveat"/>
                <a:ea typeface="Caveat"/>
                <a:cs typeface="Caveat"/>
                <a:sym typeface="Caveat"/>
              </a:rPr>
              <a:t>Уметь и знать основные принципы самоконтроля своего состояния.</a:t>
            </a:r>
            <a:endParaRPr sz="2000">
              <a:solidFill>
                <a:srgbClr val="434343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000"/>
              <a:buFont typeface="Caveat"/>
              <a:buAutoNum type="arabicParenR"/>
            </a:pPr>
            <a:r>
              <a:rPr lang="ru" sz="2000">
                <a:solidFill>
                  <a:srgbClr val="434343"/>
                </a:solidFill>
                <a:latin typeface="Caveat"/>
                <a:ea typeface="Caveat"/>
                <a:cs typeface="Caveat"/>
                <a:sym typeface="Caveat"/>
              </a:rPr>
              <a:t>Соблюдать принципы здорового образа жизни во всех сверах жизнедеятельности</a:t>
            </a:r>
            <a:endParaRPr sz="2000">
              <a:solidFill>
                <a:srgbClr val="434343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000"/>
              <a:buFont typeface="Caveat"/>
              <a:buAutoNum type="arabicParenR"/>
            </a:pPr>
            <a:r>
              <a:rPr lang="ru" sz="2000">
                <a:solidFill>
                  <a:srgbClr val="434343"/>
                </a:solidFill>
                <a:latin typeface="Caveat"/>
                <a:ea typeface="Caveat"/>
                <a:cs typeface="Caveat"/>
                <a:sym typeface="Caveat"/>
              </a:rPr>
              <a:t>Поддерживать  достаточную физическую активность(в соответствии с возрастом)</a:t>
            </a:r>
            <a:endParaRPr sz="2000">
              <a:solidFill>
                <a:srgbClr val="434343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000"/>
              <a:buFont typeface="Caveat"/>
              <a:buAutoNum type="arabicParenR"/>
            </a:pPr>
            <a:r>
              <a:rPr lang="ru" sz="2000">
                <a:solidFill>
                  <a:srgbClr val="434343"/>
                </a:solidFill>
                <a:latin typeface="Caveat"/>
                <a:ea typeface="Caveat"/>
                <a:cs typeface="Caveat"/>
                <a:sym typeface="Caveat"/>
              </a:rPr>
              <a:t>Знать и уметь, как организовать индивидуальное сбалансированное птиание.</a:t>
            </a:r>
            <a:endParaRPr sz="2000">
              <a:solidFill>
                <a:srgbClr val="434343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000"/>
              <a:buFont typeface="Caveat"/>
              <a:buAutoNum type="arabicParenR"/>
            </a:pPr>
            <a:r>
              <a:rPr lang="ru" sz="2000">
                <a:solidFill>
                  <a:srgbClr val="434343"/>
                </a:solidFill>
                <a:latin typeface="Caveat"/>
                <a:ea typeface="Caveat"/>
                <a:cs typeface="Caveat"/>
                <a:sym typeface="Caveat"/>
              </a:rPr>
              <a:t>Создавать условия оптимальной умственной и физической активности, поддерживать баланс между трудом и отдыхом;</a:t>
            </a:r>
            <a:endParaRPr sz="2000">
              <a:solidFill>
                <a:srgbClr val="434343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000"/>
              <a:buFont typeface="Caveat"/>
              <a:buAutoNum type="arabicParenR"/>
            </a:pPr>
            <a:r>
              <a:rPr lang="ru" sz="2000">
                <a:solidFill>
                  <a:srgbClr val="434343"/>
                </a:solidFill>
                <a:latin typeface="Caveat"/>
                <a:ea typeface="Caveat"/>
                <a:cs typeface="Caveat"/>
                <a:sym typeface="Caveat"/>
              </a:rPr>
              <a:t>Ограничить употребление алкогольных напитков;</a:t>
            </a:r>
            <a:endParaRPr sz="2000">
              <a:solidFill>
                <a:srgbClr val="434343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000"/>
              <a:buFont typeface="Caveat"/>
              <a:buAutoNum type="arabicParenR"/>
            </a:pPr>
            <a:r>
              <a:rPr lang="ru" sz="2000">
                <a:solidFill>
                  <a:srgbClr val="434343"/>
                </a:solidFill>
                <a:latin typeface="Caveat"/>
                <a:ea typeface="Caveat"/>
                <a:cs typeface="Caveat"/>
                <a:sym typeface="Caveat"/>
              </a:rPr>
              <a:t>Отказаться от употребления табака;</a:t>
            </a:r>
            <a:endParaRPr sz="2000">
              <a:solidFill>
                <a:srgbClr val="434343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000"/>
              <a:buFont typeface="Caveat"/>
              <a:buAutoNum type="arabicParenR"/>
            </a:pPr>
            <a:r>
              <a:rPr lang="ru" sz="2000">
                <a:solidFill>
                  <a:srgbClr val="434343"/>
                </a:solidFill>
                <a:latin typeface="Caveat"/>
                <a:ea typeface="Caveat"/>
                <a:cs typeface="Caveat"/>
                <a:sym typeface="Caveat"/>
              </a:rPr>
              <a:t>Регулярно проходить медицинские осмотры;</a:t>
            </a:r>
            <a:endParaRPr sz="2000">
              <a:solidFill>
                <a:srgbClr val="434343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000"/>
              <a:buFont typeface="Caveat"/>
              <a:buAutoNum type="arabicParenR"/>
            </a:pPr>
            <a:r>
              <a:rPr lang="ru" sz="2000">
                <a:solidFill>
                  <a:srgbClr val="434343"/>
                </a:solidFill>
                <a:latin typeface="Caveat"/>
                <a:ea typeface="Caveat"/>
                <a:cs typeface="Caveat"/>
                <a:sym typeface="Caveat"/>
              </a:rPr>
              <a:t>Соблюдать меры безопасности в повседневной деятельности;</a:t>
            </a:r>
            <a:endParaRPr sz="2000">
              <a:solidFill>
                <a:srgbClr val="434343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000"/>
              <a:buFont typeface="Caveat"/>
              <a:buAutoNum type="arabicParenR"/>
            </a:pPr>
            <a:r>
              <a:rPr lang="ru" sz="2000">
                <a:solidFill>
                  <a:srgbClr val="434343"/>
                </a:solidFill>
                <a:latin typeface="Caveat"/>
                <a:ea typeface="Caveat"/>
                <a:cs typeface="Caveat"/>
                <a:sym typeface="Caveat"/>
              </a:rPr>
              <a:t>Как можно дольше сохранять свою профессиональную деятельность, посещение клубов, кружков по интересам,посещение культурных мероприятий;</a:t>
            </a:r>
            <a:endParaRPr sz="2000">
              <a:solidFill>
                <a:srgbClr val="434343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000"/>
              <a:buFont typeface="Caveat"/>
              <a:buAutoNum type="arabicParenR"/>
            </a:pPr>
            <a:r>
              <a:rPr lang="ru" sz="2000">
                <a:solidFill>
                  <a:srgbClr val="434343"/>
                </a:solidFill>
                <a:latin typeface="Caveat"/>
                <a:ea typeface="Caveat"/>
                <a:cs typeface="Caveat"/>
                <a:sym typeface="Caveat"/>
              </a:rPr>
              <a:t>Строго выполнять назначения лечащего врача,не заниматься самолечением;</a:t>
            </a:r>
            <a:endParaRPr sz="2000">
              <a:solidFill>
                <a:srgbClr val="434343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000"/>
              <a:buFont typeface="Caveat"/>
              <a:buAutoNum type="arabicParenR"/>
            </a:pPr>
            <a:r>
              <a:rPr lang="ru" sz="2000">
                <a:solidFill>
                  <a:srgbClr val="434343"/>
                </a:solidFill>
                <a:latin typeface="Caveat"/>
                <a:ea typeface="Caveat"/>
                <a:cs typeface="Caveat"/>
                <a:sym typeface="Caveat"/>
              </a:rPr>
              <a:t>Систематически заниматься умственной деятельностью,тренировать память</a:t>
            </a:r>
            <a:endParaRPr sz="2000">
              <a:solidFill>
                <a:srgbClr val="434343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364" name="Google Shape;364;p2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CB9C"/>
        </a:solidFill>
        <a:effectLst/>
      </p:bgPr>
    </p:bg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27"/>
          <p:cNvSpPr txBox="1">
            <a:spLocks noGrp="1"/>
          </p:cNvSpPr>
          <p:nvPr>
            <p:ph type="title"/>
          </p:nvPr>
        </p:nvSpPr>
        <p:spPr>
          <a:xfrm>
            <a:off x="1072325" y="671275"/>
            <a:ext cx="7779000" cy="415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EB Garamond"/>
                <a:ea typeface="EB Garamond"/>
                <a:cs typeface="EB Garamond"/>
                <a:sym typeface="EB Garamond"/>
              </a:rPr>
              <a:t>“</a:t>
            </a:r>
            <a:r>
              <a:rPr lang="ru" sz="6200" i="1">
                <a:latin typeface="EB Garamond"/>
                <a:ea typeface="EB Garamond"/>
                <a:cs typeface="EB Garamond"/>
                <a:sym typeface="EB Garamond"/>
              </a:rPr>
              <a:t>РАБОТА НЕОБХОДИМА ДЛЯ ЗДОРОВЬЯ”</a:t>
            </a:r>
            <a:endParaRPr sz="6200" i="1">
              <a:latin typeface="EB Garamond"/>
              <a:ea typeface="EB Garamond"/>
              <a:cs typeface="EB Garamond"/>
              <a:sym typeface="EB Garamo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>
                <a:latin typeface="Impact"/>
                <a:ea typeface="Impact"/>
                <a:cs typeface="Impact"/>
                <a:sym typeface="Impact"/>
              </a:rPr>
              <a:t>                                                                    </a:t>
            </a:r>
            <a:r>
              <a:rPr lang="ru" i="1">
                <a:latin typeface="Comfortaa"/>
                <a:ea typeface="Comfortaa"/>
                <a:cs typeface="Comfortaa"/>
                <a:sym typeface="Comfortaa"/>
              </a:rPr>
              <a:t>Гиппократ</a:t>
            </a:r>
            <a:endParaRPr i="1"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03800" y="806335"/>
            <a:ext cx="7030500" cy="3725315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711</Words>
  <PresentationFormat>Экран (16:9)</PresentationFormat>
  <Paragraphs>77</Paragraphs>
  <Slides>16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7" baseType="lpstr">
      <vt:lpstr>Arial</vt:lpstr>
      <vt:lpstr>Maven Pro</vt:lpstr>
      <vt:lpstr>Lobster</vt:lpstr>
      <vt:lpstr>Nunito</vt:lpstr>
      <vt:lpstr>Comfortaa</vt:lpstr>
      <vt:lpstr>Impact</vt:lpstr>
      <vt:lpstr>Playfair Display</vt:lpstr>
      <vt:lpstr>Merriweather</vt:lpstr>
      <vt:lpstr>Caveat</vt:lpstr>
      <vt:lpstr>EB Garamond</vt:lpstr>
      <vt:lpstr>Momentum</vt:lpstr>
      <vt:lpstr>ГАУ «КЦСОН города Каменска-Уральского».  Школа пожилого возраста по направлению: ОБУЧЕНИЕ   НАВЫКАМ   УХОДА.</vt:lpstr>
      <vt:lpstr>Тема:  ПОНЯТИЕ О ЗДОРОВЬЕ и ДОЛГОЛЕТИИ. ФАКТОРЫ РИСКА РАЗВИТИЯ ЗАБОЛЕВАНИЙ.</vt:lpstr>
      <vt:lpstr>Здоровье-это состояние полного физического, психического и социального благополучия, а не только отсутствие болезней и физических дефектов. Понятие “здоровье” неотделимо от понятия “образ жизни”. Здоровая старость-вот то, к чему мы стремимся, и она не сводится к тому,чтобы просто не заболеть.Это значит жить долго и счастливо,оставаясь как можно дольше здоровым! Как долго вы хотите быть здоровыми? Долго-значит стареть.Крылатая колесница времени летит только в одном направлении, как бы мы ни старались её затормозить,но при этом мы стареем по-разному и с разной скоростью. Здоровый образ жизни-это поведение человека,соответствующее наследственным особенностям организма,условиям проживания человека,которое ориентировано на культуру сохранения,укрепления и восстановления здоровья.</vt:lpstr>
      <vt:lpstr>В основе формирования здорового образа жизни лежат:  АКТИВНАЯ  СОЦИАЛЬНАЯ  ЖИЗНЬ.  ДВИГАТЕЛЬНАЯ  АКТИВНОСТЬ.  ПРАВИЛЬНО  ОРГАНИЗОВАННОЕ  ПИТАНИЕ.</vt:lpstr>
      <vt:lpstr>     АКТИВНАЯ СОЦИАЛЬНАЯ ЖИЗНЬ. </vt:lpstr>
      <vt:lpstr>Решив вести здоровый образ жизни, нельзя не принять еще его составляющие,которые делают человека окончательно счастливым: ЭТО: интересная деятельность освоение новых навыков и хобби путешествия расширение кругозора и эрудиции,постоянная учеба чему-то новому широкий круг общения. Все это ещё отлично тренирует серые клеточки мозга, ибо такая постоянная интеллектуальная и эмоциональная тренировка не даст вашему мозгу “простаивать”.Естественно, что интереснее вести здоровый образ жизни, когда вы не одиноки! Присутствие родных, любимого человека и верных друзей, конечно, стимулируют поддерживать себя в форме и вести здоровый образ жизни. Рациональный режим дня, труда и отдыха.</vt:lpstr>
      <vt:lpstr>        ДВИГАТЕЛЬНАЯ АКТИВНОСТЬ. </vt:lpstr>
      <vt:lpstr>К сожалению, пониженная двигательная активность-болезнь современного общества. Вы можете( и должны!) выбирать для себя наиболее приемлемый вид двигательной активности: аэробика и другие активные упражнения бег гимнастика массаж катание на велосипеде,лыжах,роликах,коньках плавание спортивные игры танцы ходьба Главное- регулярность, минимум 3-4 раза в неделю.</vt:lpstr>
      <vt:lpstr>  ПРАВИЛЬНО ОРГАНИЗОВАННОЕ ПИТАНИЕ </vt:lpstr>
      <vt:lpstr>******************************************************************************************** Никто не будет спорить, что здоровое питание-очень важная составляющая жизнедеятельности человека. Как правило, в понятие “здоровое питание” входит понятие “рациональная диета”. Принципы здорового питания таковы: -не переедать! Переедание приводит к многочисленным заболеваниям.Нарушается нормальный обмен веществ.Следует вставать из-за стола слегка голодным; -старайтесть больше употреблять овощей, фруктов,круп, а во избежание синдрома хронической усталости надо пить и витаминные комплексы; -пить: слабощелочную минеральную воду без газа, предпочтение отдавать зеленому чаю, чистой воде, свежевыжатым сокам, какао; -чаще употреблять продукты, “работающие”  на долголетие: гранаты, грейпфрукт, ежевика, зелень-большинство видов, земляника, капуста,клюква,лук, малина, орехи рпзные, помидоры, свёкла, темные сорта винограда, фасоль, чернослив, черная смородина и черноплодная рябина, чеснок, шпинат, яблоки -отсутствие вредных привычек. ****************************************************************************</vt:lpstr>
      <vt:lpstr>ФАКТОРЫ,ускоряющие старение: -стресс - волнение -чувство беспомощности -депрессия -враждебность по отношению к себе и другим -неспособность выражать эмоции отсутствие близких друзей -курение и алкоголь</vt:lpstr>
      <vt:lpstr>Факторы,связанные со здоровым долголетием: оптимизм, надежда, чувство самообладания, счастье, счастливые долговременные взаимоотношения с друзьями и супругами, способность устанавливать и поддерживать близкие дружеские отношения, принимать алкоголь в небольших количествах, регулярные и не слишком интенсивные физические упражнения , сон по 6-8 часов в сутки. </vt:lpstr>
      <vt:lpstr>АКТИВНОЕ ДОЛГОЛЕТИЕ-это здоровый образ жизни и его составляющие. Это бесплатная возможность сохранять молодость, красоту, долголетие…. </vt:lpstr>
      <vt:lpstr>Нектороые рекомендации лицам третьего возраста: Следить за своим здоровьем, поддерживать имеющийся уровень своего здоровья; Уметь и знать основные принципы самоконтроля своего состояния. Соблюдать принципы здорового образа жизни во всех сверах жизнедеятельности Поддерживать  достаточную физическую активность(в соответствии с возрастом) Знать и уметь, как организовать индивидуальное сбалансированное птиание. Создавать условия оптимальной умственной и физической активности, поддерживать баланс между трудом и отдыхом; Ограничить употребление алкогольных напитков; Отказаться от употребления табака; Регулярно проходить медицинские осмотры; Соблюдать меры безопасности в повседневной деятельности; Как можно дольше сохранять свою профессиональную деятельность, посещение клубов, кружков по интересам,посещение культурных мероприятий; Строго выполнять назначения лечащего врача,не заниматься самолечением; Систематически заниматься умственной деятельностью,тренировать память</vt:lpstr>
      <vt:lpstr>“РАБОТА НЕОБХОДИМА ДЛЯ ЗДОРОВЬЯ”                                                                     Гиппократ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Каменска-Уральского».  Школа пожилого возраста по направлению: ОБУЧЕНИЕ   НАВЫКАМ   УХОДА.</dc:title>
  <cp:lastModifiedBy>Shafikova_GA</cp:lastModifiedBy>
  <cp:revision>1</cp:revision>
  <dcterms:modified xsi:type="dcterms:W3CDTF">2021-11-26T06:28:25Z</dcterms:modified>
</cp:coreProperties>
</file>